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7" r:id="rId2"/>
    <p:sldMasterId id="2147483659" r:id="rId3"/>
  </p:sldMasterIdLst>
  <p:sldIdLst>
    <p:sldId id="294" r:id="rId4"/>
    <p:sldId id="292" r:id="rId5"/>
    <p:sldId id="295" r:id="rId6"/>
    <p:sldId id="256" r:id="rId7"/>
    <p:sldId id="296" r:id="rId8"/>
    <p:sldId id="298" r:id="rId9"/>
    <p:sldId id="297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57" r:id="rId18"/>
    <p:sldId id="308" r:id="rId19"/>
    <p:sldId id="309" r:id="rId20"/>
    <p:sldId id="310" r:id="rId21"/>
    <p:sldId id="306" r:id="rId22"/>
    <p:sldId id="307" r:id="rId23"/>
    <p:sldId id="311" r:id="rId24"/>
    <p:sldId id="270" r:id="rId25"/>
    <p:sldId id="272" r:id="rId26"/>
    <p:sldId id="274" r:id="rId27"/>
    <p:sldId id="276" r:id="rId28"/>
    <p:sldId id="280" r:id="rId29"/>
    <p:sldId id="284" r:id="rId30"/>
    <p:sldId id="288" r:id="rId31"/>
    <p:sldId id="291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BFDFC5"/>
    <a:srgbClr val="BBE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8" autoAdjust="0"/>
    <p:restoredTop sz="94660"/>
  </p:normalViewPr>
  <p:slideViewPr>
    <p:cSldViewPr>
      <p:cViewPr varScale="1">
        <p:scale>
          <a:sx n="104" d="100"/>
          <a:sy n="104" d="100"/>
        </p:scale>
        <p:origin x="1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3F961-8E25-4D3B-B33B-AED2AAC671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39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1A56F-2124-41C7-9FE0-95178F0E7A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657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7CA18-696C-4535-804E-6C82B64D00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3613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62467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62468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469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470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62471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472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2473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4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5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24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6247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247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247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248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99C39EA-E836-43AB-BA61-CBECEA5DFC7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166AB-FF9C-4D84-AA04-8584FAF7DB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681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FF8BE-D26F-4F37-A0FC-A917E4C36A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1752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1D647-A1F8-4919-9B2A-5D4A993EB3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720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35927-B0CD-4EF2-904A-DE793D24F4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7896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BAD4F-90B8-43C0-A66F-38579D0477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3195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D4F43-247C-429C-B788-FDEC1F9F97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4392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F606F-1BDB-440A-AA1B-1F1862E7F1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971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35426-4E9E-46A7-8224-549F0D3750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37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D2408-F19C-44B0-940C-E6E5807CBB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7576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95F99-B17C-433F-B0C2-9C90E38237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859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02995-D23D-49CC-9418-187F3DE881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3424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7475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475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7475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5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76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7476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476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477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90BAFDB-B492-4C52-BBC8-A3E25BAB127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477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477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BF220B-7B87-413E-A668-71D1E1923BE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472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9BD2A7-1754-41DC-92C1-6CA27AF4516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4041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1B1DBD-5E59-4E1E-BF96-DF8133F492F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7288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CDD567-4D50-453B-8A99-DBB3FC1D143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241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FED4CD-ED66-4B22-B7F8-7692FEECA7B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200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4863F1-671B-4AE3-B071-CB6B528969B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352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1789E-1F9B-4773-A2BF-9F699328FE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7502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F50EFB-8D66-4EDD-A031-6D65568E4C2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8428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47B813-A44E-495C-B28B-3ACA35E41C2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371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EEDD5A-A7CE-4B14-BFAB-98DDBE55591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926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9BF89A-6ACE-438C-969D-5F7E2FB9F73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298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39DC3-3D63-45D6-AB7D-BAD596D398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345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E8A6E-8B21-441E-B35E-753A354F2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880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1F7DE-A3AE-47A9-8F9C-4A0D2CAB10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872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7DEE7-5C5B-48B4-84A1-4773CCBFC6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856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173E0-612F-4FD2-8454-DCBCAB27FF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7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9A0A7-2B23-45A4-B3F5-4EBB461CE1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335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DF42A96-EC9C-4FA5-925A-B2732CD3C7A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altLang="ru-RU" sz="2400">
              <a:latin typeface="Tahoma" panose="020B0604030504040204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altLang="ru-RU" sz="2400">
              <a:latin typeface="Tahoma" panose="020B0604030504040204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altLang="ru-RU" sz="2400">
              <a:latin typeface="Tahoma" panose="020B0604030504040204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altLang="ru-RU" sz="2400">
              <a:latin typeface="Tahoma" panose="020B0604030504040204" pitchFamily="34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altLang="ru-RU" sz="2400">
              <a:latin typeface="Tahoma" panose="020B0604030504040204" pitchFamily="34" charset="0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altLang="ru-RU" sz="2400">
              <a:latin typeface="Tahoma" panose="020B0604030504040204" pitchFamily="34" charset="0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altLang="ru-RU" sz="2400">
              <a:latin typeface="Tahoma" panose="020B0604030504040204" pitchFamily="34" charset="0"/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5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26AF163-8071-478B-B7A1-F463FD89307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D1D30C16-6744-4482-ACD8-10C5E2F5E4E1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37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7373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7373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73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73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73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73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7374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74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374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37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374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179" y="0"/>
            <a:ext cx="88289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740422" flipV="1">
            <a:off x="1209491" y="2551837"/>
            <a:ext cx="57262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Медицинский</a:t>
            </a:r>
          </a:p>
          <a:p>
            <a:pPr algn="ctr"/>
            <a:r>
              <a:rPr lang="ru-RU" sz="54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дворец</a:t>
            </a:r>
            <a:endParaRPr lang="ru-RU" sz="54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801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4" y="-313534"/>
            <a:ext cx="8914614" cy="71715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478" y="457200"/>
            <a:ext cx="80730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33CC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Право на </a:t>
            </a:r>
          </a:p>
          <a:p>
            <a:pPr algn="ctr"/>
            <a:r>
              <a:rPr lang="ru-RU" sz="5400" b="0" cap="none" spc="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33CC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медицинскую помощь</a:t>
            </a:r>
            <a:endParaRPr lang="ru-RU" sz="5400" b="0" cap="none" spc="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rgbClr val="33CC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77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381000"/>
            <a:ext cx="96947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7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863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1600" y="681335"/>
            <a:ext cx="6649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Семейный дворец</a:t>
            </a:r>
            <a:endParaRPr lang="ru-RU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916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782"/>
            <a:ext cx="9185564" cy="70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-76200"/>
            <a:ext cx="9144000" cy="57451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dirty="0"/>
              <a:t>      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/>
              <a:t>     Ты живешь в семье, у тебя такие заботливые родители, такой уютный дом. </a:t>
            </a:r>
          </a:p>
          <a:p>
            <a:pPr lvl="0"/>
            <a:r>
              <a:rPr lang="ru-RU" sz="2000" dirty="0"/>
              <a:t>Государство заботится о детях сиротах.</a:t>
            </a:r>
          </a:p>
          <a:p>
            <a:pPr lvl="0"/>
            <a:r>
              <a:rPr lang="ru-RU" sz="2000" dirty="0"/>
              <a:t>Детей не должны разлучать с родителями, разве только в интересах благополучия ребёнка.</a:t>
            </a:r>
          </a:p>
          <a:p>
            <a:pPr lvl="0"/>
            <a:r>
              <a:rPr lang="ru-RU" sz="2000" dirty="0"/>
              <a:t>Государство способствует воссоединению семей, разрешая беспрепятственно пересекать границу.</a:t>
            </a:r>
          </a:p>
          <a:p>
            <a:r>
              <a:rPr lang="ru-RU" sz="2000" dirty="0"/>
              <a:t>Государство обязано помогать родителям в воспитании ребёнка и его образовании</a:t>
            </a:r>
            <a:endParaRPr lang="ru-RU" alt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0"/>
            <a:ext cx="4191000" cy="3154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259434"/>
            <a:ext cx="3048000" cy="251155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-97377"/>
            <a:ext cx="6045200" cy="69553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1045" y="609600"/>
            <a:ext cx="7253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Школьно-культурный дворец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253264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077200" cy="1981200"/>
          </a:xfrm>
        </p:spPr>
        <p:txBody>
          <a:bodyPr/>
          <a:lstStyle/>
          <a:p>
            <a:pPr algn="ctr"/>
            <a:r>
              <a:rPr lang="ru-RU" dirty="0" smtClean="0"/>
              <a:t>	Начальное образование должно быть бесплатным и                      обязательным.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3" y="3629763"/>
            <a:ext cx="4782127" cy="3228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84" y="3629763"/>
            <a:ext cx="4304316" cy="32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31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804" y="457200"/>
            <a:ext cx="5393457" cy="65068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8229600" cy="1371600"/>
          </a:xfrm>
        </p:spPr>
        <p:txBody>
          <a:bodyPr/>
          <a:lstStyle/>
          <a:p>
            <a:r>
              <a:rPr lang="ru-RU" dirty="0" smtClean="0"/>
              <a:t>Безопасный дворец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05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8200" y="10212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12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175" y="762000"/>
            <a:ext cx="929434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0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32327"/>
            <a:ext cx="5408418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6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8473"/>
            <a:ext cx="7010400" cy="72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856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334000" y="412750"/>
            <a:ext cx="3581400" cy="61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i="1" u="sng"/>
              <a:t>Сказочный пример </a:t>
            </a:r>
          </a:p>
          <a:p>
            <a:pPr algn="ctr"/>
            <a:endParaRPr lang="ru-RU" altLang="ru-RU" i="1" u="sng"/>
          </a:p>
          <a:p>
            <a:endParaRPr lang="ru-RU" altLang="ru-RU"/>
          </a:p>
          <a:p>
            <a:endParaRPr lang="ru-RU" altLang="ru-RU"/>
          </a:p>
          <a:p>
            <a:r>
              <a:rPr lang="ru-RU" altLang="ru-RU"/>
              <a:t>- </a:t>
            </a:r>
            <a:r>
              <a:rPr lang="ru-RU" altLang="ru-RU" sz="2000">
                <a:latin typeface="Comic Sans MS" panose="030F0702030302020204" pitchFamily="66" charset="0"/>
              </a:rPr>
              <a:t>Матушка, сестры, можно и</a:t>
            </a:r>
          </a:p>
          <a:p>
            <a:r>
              <a:rPr lang="ru-RU" altLang="ru-RU" sz="2000">
                <a:latin typeface="Comic Sans MS" panose="030F0702030302020204" pitchFamily="66" charset="0"/>
              </a:rPr>
              <a:t>мне хоть одним глазком </a:t>
            </a:r>
          </a:p>
          <a:p>
            <a:r>
              <a:rPr lang="ru-RU" altLang="ru-RU" sz="2000">
                <a:latin typeface="Comic Sans MS" panose="030F0702030302020204" pitchFamily="66" charset="0"/>
              </a:rPr>
              <a:t>взглянуть на бал?</a:t>
            </a:r>
          </a:p>
          <a:p>
            <a:pPr>
              <a:buFontTx/>
              <a:buChar char="-"/>
            </a:pPr>
            <a:r>
              <a:rPr lang="ru-RU" altLang="ru-RU" sz="2000">
                <a:latin typeface="Comic Sans MS" panose="030F0702030302020204" pitchFamily="66" charset="0"/>
              </a:rPr>
              <a:t>Ха-ха-ха! Что тебе, замарашке, делать в королевском дворце?</a:t>
            </a:r>
          </a:p>
          <a:p>
            <a:endParaRPr lang="ru-RU" altLang="ru-RU" sz="200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ru-RU" altLang="ru-RU" i="1"/>
          </a:p>
          <a:p>
            <a:endParaRPr lang="ru-RU" altLang="ru-RU" i="1"/>
          </a:p>
          <a:p>
            <a:endParaRPr lang="ru-RU" altLang="ru-RU" i="1"/>
          </a:p>
          <a:p>
            <a:r>
              <a:rPr lang="ru-RU" altLang="ru-RU" i="1"/>
              <a:t>Из какой это сказки?</a:t>
            </a:r>
          </a:p>
          <a:p>
            <a:r>
              <a:rPr lang="ru-RU" altLang="ru-RU" i="1"/>
              <a:t>Кто помог бедной падчерице и чем дело кончилось?</a:t>
            </a:r>
          </a:p>
          <a:p>
            <a:pPr>
              <a:buFontTx/>
              <a:buChar char="-"/>
            </a:pPr>
            <a:endParaRPr lang="ru-RU" altLang="ru-RU"/>
          </a:p>
          <a:p>
            <a:pPr>
              <a:buFontTx/>
              <a:buChar char="-"/>
            </a:pPr>
            <a:endParaRPr lang="ru-RU" altLang="ru-RU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105400" y="4419600"/>
            <a:ext cx="33528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7895" name="Picture 7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9371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334000" y="457200"/>
            <a:ext cx="365760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u="sng"/>
              <a:t>Сказочный пример</a:t>
            </a:r>
          </a:p>
          <a:p>
            <a:endParaRPr lang="ru-RU" altLang="ru-RU" u="sng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pPr algn="ctr"/>
            <a:r>
              <a:rPr lang="ru-RU" altLang="ru-RU" sz="2000" b="1">
                <a:latin typeface="Comic Sans MS" panose="030F0702030302020204" pitchFamily="66" charset="0"/>
              </a:rPr>
              <a:t>Русская народная сказка</a:t>
            </a:r>
          </a:p>
          <a:p>
            <a:pPr algn="ctr"/>
            <a:r>
              <a:rPr lang="ru-RU" altLang="ru-RU" sz="2000" b="1">
                <a:latin typeface="Comic Sans MS" panose="030F0702030302020204" pitchFamily="66" charset="0"/>
              </a:rPr>
              <a:t>«Царевна-лягушка»</a:t>
            </a:r>
          </a:p>
          <a:p>
            <a:endParaRPr lang="ru-RU" altLang="ru-RU" sz="2000" b="1">
              <a:latin typeface="Comic Sans MS" panose="030F0702030302020204" pitchFamily="66" charset="0"/>
            </a:endParaRPr>
          </a:p>
          <a:p>
            <a:pPr algn="just"/>
            <a:r>
              <a:rPr lang="ru-RU" altLang="ru-RU"/>
              <a:t>- </a:t>
            </a:r>
            <a:r>
              <a:rPr lang="ru-RU" altLang="ru-RU" sz="2000">
                <a:latin typeface="Comic Sans MS" panose="030F0702030302020204" pitchFamily="66" charset="0"/>
              </a:rPr>
              <a:t>Зачем ты, Иван-царевич, сжег мою лягушечью кожу?</a:t>
            </a:r>
          </a:p>
          <a:p>
            <a:pPr algn="just"/>
            <a:r>
              <a:rPr lang="ru-RU" altLang="ru-RU" sz="2000">
                <a:latin typeface="Comic Sans MS" panose="030F0702030302020204" pitchFamily="66" charset="0"/>
              </a:rPr>
              <a:t>   Ищи меня теперь в тридевятом царстве у Кащея Бессмертного!</a:t>
            </a:r>
          </a:p>
        </p:txBody>
      </p:sp>
      <p:pic>
        <p:nvPicPr>
          <p:cNvPr id="40971" name="Picture 11" descr="Рисунок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0" y="12700"/>
            <a:ext cx="9906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1371600" y="1066800"/>
            <a:ext cx="3657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88925" y="5257800"/>
            <a:ext cx="86264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     </a:t>
            </a:r>
            <a:r>
              <a:rPr lang="ru-RU" altLang="ru-RU" sz="1600" b="1">
                <a:latin typeface="Comic Sans MS" panose="030F0702030302020204" pitchFamily="66" charset="0"/>
              </a:rPr>
              <a:t>Из бедного, скромного домика бабушки Снежная Королева увезла маленького Кая в свой огромный дворец. Она обещала подарить ему весь мир и пару коньков в придачу.</a:t>
            </a:r>
            <a:r>
              <a:rPr lang="ru-RU" altLang="ru-RU" sz="1400"/>
              <a:t> </a:t>
            </a:r>
          </a:p>
          <a:p>
            <a:r>
              <a:rPr lang="ru-RU" altLang="ru-RU" sz="1400"/>
              <a:t>     </a:t>
            </a:r>
          </a:p>
          <a:p>
            <a:r>
              <a:rPr lang="ru-RU" altLang="ru-RU" sz="1400"/>
              <a:t>     Как ты думаешь, имела ли она в этом случае право увозить Кая из родного дома?</a:t>
            </a: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457200" y="6019800"/>
            <a:ext cx="81534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3016" name="Picture 8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8600"/>
            <a:ext cx="84582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724400" y="609600"/>
            <a:ext cx="4419600" cy="426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b="1"/>
              <a:t>- </a:t>
            </a:r>
            <a:r>
              <a:rPr lang="ru-RU" altLang="ru-RU" sz="2400" b="1">
                <a:latin typeface="Comic Sans MS" panose="030F0702030302020204" pitchFamily="66" charset="0"/>
              </a:rPr>
              <a:t>Сейчас же отопри дверь,-  прорычал Волк, - а не то я ее выломаю!</a:t>
            </a:r>
          </a:p>
          <a:p>
            <a:pPr algn="just">
              <a:buFontTx/>
              <a:buChar char="-"/>
            </a:pPr>
            <a:r>
              <a:rPr lang="ru-RU" altLang="ru-RU" sz="2400" b="1">
                <a:latin typeface="Comic Sans MS" panose="030F0702030302020204" pitchFamily="66" charset="0"/>
              </a:rPr>
              <a:t> Дом поросенка – это крепость,-  сказал </a:t>
            </a:r>
          </a:p>
          <a:p>
            <a:pPr algn="just"/>
            <a:r>
              <a:rPr lang="ru-RU" altLang="ru-RU" sz="2400" b="1">
                <a:latin typeface="Comic Sans MS" panose="030F0702030302020204" pitchFamily="66" charset="0"/>
              </a:rPr>
              <a:t>Наф-Наф своим братьям, и они приготовились защищаться.</a:t>
            </a:r>
          </a:p>
          <a:p>
            <a:pPr algn="just">
              <a:buFontTx/>
              <a:buChar char="-"/>
            </a:pPr>
            <a:endParaRPr lang="ru-RU" altLang="ru-RU" sz="2400" b="1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ru-RU" altLang="ru-RU"/>
          </a:p>
          <a:p>
            <a:r>
              <a:rPr lang="ru-RU" altLang="ru-RU" sz="2000"/>
              <a:t>Кто в этой сказке нарушает Конвенцию?</a:t>
            </a:r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4648200" y="3810000"/>
            <a:ext cx="40386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7112" name="Picture 8" descr="Рисунок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800" y="49213"/>
            <a:ext cx="9448800" cy="68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28600" y="2209800"/>
            <a:ext cx="44196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3600" b="1">
                <a:latin typeface="Comic Sans MS" panose="030F0702030302020204" pitchFamily="66" charset="0"/>
              </a:rPr>
              <a:t>Из какой сказки эти герои?</a:t>
            </a:r>
          </a:p>
          <a:p>
            <a:pPr>
              <a:buFontTx/>
              <a:buChar char="•"/>
            </a:pPr>
            <a:r>
              <a:rPr lang="ru-RU" altLang="ru-RU" sz="3600" b="1">
                <a:latin typeface="Comic Sans MS" panose="030F0702030302020204" pitchFamily="66" charset="0"/>
              </a:rPr>
              <a:t>Помнишь, какое имя придумал Малыш для этой фрекен Бок?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953000" y="5181600"/>
            <a:ext cx="3886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- Ничего-ничего, - сказала Фрекен Бок, - у меня и дети и собаки быстро становятся шелковыми!</a:t>
            </a:r>
          </a:p>
        </p:txBody>
      </p:sp>
      <p:pic>
        <p:nvPicPr>
          <p:cNvPr id="57351" name="Picture 7" descr="Рисунок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3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17525" y="5486400"/>
            <a:ext cx="79406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Comic Sans MS" panose="030F0702030302020204" pitchFamily="66" charset="0"/>
              </a:rPr>
              <a:t>Г.Х. Андерсен «Голый король»</a:t>
            </a:r>
          </a:p>
          <a:p>
            <a:pPr algn="ctr"/>
            <a:endParaRPr lang="ru-RU" altLang="ru-RU" i="1" u="sng"/>
          </a:p>
          <a:p>
            <a:pPr algn="ctr"/>
            <a:r>
              <a:rPr lang="ru-RU" altLang="ru-RU" sz="2000" i="1" u="sng"/>
              <a:t>Кто в этой сказке не боялся сказать королю правду?</a:t>
            </a: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457200" y="5867400"/>
            <a:ext cx="78486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8616" name="Picture 8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705600" y="1219200"/>
            <a:ext cx="22098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altLang="ru-RU" sz="2400" b="1">
                <a:latin typeface="Comic Sans MS" panose="030F0702030302020204" pitchFamily="66" charset="0"/>
              </a:rPr>
              <a:t>Рубите ей голову! –</a:t>
            </a:r>
          </a:p>
          <a:p>
            <a:r>
              <a:rPr lang="ru-RU" altLang="ru-RU" sz="2400" b="1">
                <a:latin typeface="Comic Sans MS" panose="030F0702030302020204" pitchFamily="66" charset="0"/>
              </a:rPr>
              <a:t>крикнула Королева.-</a:t>
            </a:r>
          </a:p>
          <a:p>
            <a:r>
              <a:rPr lang="ru-RU" altLang="ru-RU" sz="2400" b="1">
                <a:latin typeface="Comic Sans MS" panose="030F0702030302020204" pitchFamily="66" charset="0"/>
              </a:rPr>
              <a:t>Пусть выносят приговор, а виновата она или нет – потом разберемся!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203325" y="6026150"/>
            <a:ext cx="67548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sz="2000" u="sng"/>
          </a:p>
          <a:p>
            <a:r>
              <a:rPr lang="ru-RU" altLang="ru-RU" sz="2000" u="sng"/>
              <a:t>Что это за сказка? Чем закончилась эта история?</a:t>
            </a:r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auto">
          <a:xfrm>
            <a:off x="838200" y="6172200"/>
            <a:ext cx="76200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5784" name="Picture 8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65532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754380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u="sng"/>
              <a:t>Права и обязанности учеников нашего класса.</a:t>
            </a:r>
          </a:p>
          <a:p>
            <a:endParaRPr lang="ru-RU" altLang="ru-RU" sz="2000" b="1"/>
          </a:p>
          <a:p>
            <a:r>
              <a:rPr lang="ru-RU" altLang="ru-RU" b="1"/>
              <a:t>Ученик имеет право:</a:t>
            </a:r>
          </a:p>
          <a:p>
            <a:pPr>
              <a:buFontTx/>
              <a:buChar char="•"/>
            </a:pPr>
            <a:r>
              <a:rPr lang="ru-RU" altLang="ru-RU"/>
              <a:t>выражать свое мнение, не обижая никого из одноклассников и учителей;</a:t>
            </a:r>
          </a:p>
          <a:p>
            <a:pPr>
              <a:buFontTx/>
              <a:buChar char="•"/>
            </a:pPr>
            <a:r>
              <a:rPr lang="ru-RU" altLang="ru-RU"/>
              <a:t>открыто получать оценку своих знаний по каждому предмету;</a:t>
            </a:r>
          </a:p>
          <a:p>
            <a:pPr>
              <a:buFontTx/>
              <a:buChar char="•"/>
            </a:pPr>
            <a:r>
              <a:rPr lang="ru-RU" altLang="ru-RU"/>
              <a:t>отдых на перемене;</a:t>
            </a:r>
          </a:p>
          <a:p>
            <a:pPr>
              <a:buFontTx/>
              <a:buChar char="•"/>
            </a:pPr>
            <a:r>
              <a:rPr lang="ru-RU" altLang="ru-RU"/>
              <a:t>помощь учителя в овладении знаниями;</a:t>
            </a:r>
          </a:p>
          <a:p>
            <a:pPr>
              <a:buFontTx/>
              <a:buChar char="•"/>
            </a:pPr>
            <a:r>
              <a:rPr lang="ru-RU" altLang="ru-RU"/>
              <a:t>участие во внеклассных мероприятиях;</a:t>
            </a:r>
          </a:p>
          <a:p>
            <a:pPr>
              <a:buFontTx/>
              <a:buChar char="•"/>
            </a:pPr>
            <a:r>
              <a:rPr lang="ru-RU" altLang="ru-RU"/>
              <a:t>поощрение за успехи в учебе и жизни класса.</a:t>
            </a:r>
          </a:p>
          <a:p>
            <a:endParaRPr lang="ru-RU" altLang="ru-RU" b="1"/>
          </a:p>
          <a:p>
            <a:r>
              <a:rPr lang="ru-RU" altLang="ru-RU" b="1"/>
              <a:t>Ученик обязан:</a:t>
            </a:r>
          </a:p>
          <a:p>
            <a:pPr>
              <a:buFontTx/>
              <a:buChar char="•"/>
            </a:pPr>
            <a:r>
              <a:rPr lang="ru-RU" altLang="ru-RU"/>
              <a:t>уважать окружающих его людей;</a:t>
            </a:r>
          </a:p>
          <a:p>
            <a:pPr>
              <a:buFontTx/>
              <a:buChar char="•"/>
            </a:pPr>
            <a:r>
              <a:rPr lang="ru-RU" altLang="ru-RU"/>
              <a:t>достойно вести себя в классе, в школе и за ее пределами;</a:t>
            </a:r>
          </a:p>
          <a:p>
            <a:pPr>
              <a:buFontTx/>
              <a:buChar char="•"/>
            </a:pPr>
            <a:r>
              <a:rPr lang="ru-RU" altLang="ru-RU"/>
              <a:t>всегда выполнять домашнее задание;</a:t>
            </a:r>
          </a:p>
          <a:p>
            <a:pPr>
              <a:buFontTx/>
              <a:buChar char="•"/>
            </a:pPr>
            <a:r>
              <a:rPr lang="ru-RU" altLang="ru-RU"/>
              <a:t>участвовать в полезном труде;</a:t>
            </a:r>
          </a:p>
          <a:p>
            <a:pPr>
              <a:buFontTx/>
              <a:buChar char="•"/>
            </a:pPr>
            <a:r>
              <a:rPr lang="ru-RU" altLang="ru-RU"/>
              <a:t>беречь имущество класса;</a:t>
            </a:r>
          </a:p>
          <a:p>
            <a:pPr>
              <a:buFontTx/>
              <a:buChar char="•"/>
            </a:pPr>
            <a:r>
              <a:rPr lang="ru-RU" altLang="ru-RU"/>
              <a:t>заботится о здоровье и безопасности собственной жизни.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196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09" y="0"/>
            <a:ext cx="542925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60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sz="7200" dirty="0">
                <a:latin typeface="Comic Sans MS" panose="030F0702030302020204" pitchFamily="66" charset="0"/>
              </a:rPr>
              <a:t>Твои права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1" y="-76200"/>
            <a:ext cx="8608291" cy="68321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49174" y="0"/>
            <a:ext cx="4596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Конвенция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5" y="5835342"/>
            <a:ext cx="506621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19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229600" cy="13716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Дворец Начальный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447800"/>
            <a:ext cx="5346305" cy="52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4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9960"/>
            <a:ext cx="9144000" cy="68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71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8229600" cy="13716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Шляпа знакомств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371600"/>
            <a:ext cx="623842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0"/>
            <a:ext cx="9067800" cy="690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68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421</Words>
  <Application>Microsoft Office PowerPoint</Application>
  <PresentationFormat>Экран (4:3)</PresentationFormat>
  <Paragraphs>80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Verdana</vt:lpstr>
      <vt:lpstr>Comic Sans MS</vt:lpstr>
      <vt:lpstr>Tahoma</vt:lpstr>
      <vt:lpstr>Wingdings</vt:lpstr>
      <vt:lpstr>Times New Roman</vt:lpstr>
      <vt:lpstr>Arial Black</vt:lpstr>
      <vt:lpstr>Оформление по умолчанию</vt:lpstr>
      <vt:lpstr>Палитра</vt:lpstr>
      <vt:lpstr>Пиксел</vt:lpstr>
      <vt:lpstr>Презентация PowerPoint</vt:lpstr>
      <vt:lpstr>Презентация PowerPoint</vt:lpstr>
      <vt:lpstr>Презентация PowerPoint</vt:lpstr>
      <vt:lpstr>Твои права</vt:lpstr>
      <vt:lpstr>Презентация PowerPoint</vt:lpstr>
      <vt:lpstr>Дворец Начальный</vt:lpstr>
      <vt:lpstr>Презентация PowerPoint</vt:lpstr>
      <vt:lpstr>Шляпа знакомств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Начальное образование должно быть бесплатным и                      обязательным.</vt:lpstr>
      <vt:lpstr>Безопасный дворец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222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Твои права</dc:title>
  <dc:creator>111</dc:creator>
  <cp:lastModifiedBy>User</cp:lastModifiedBy>
  <cp:revision>27</cp:revision>
  <dcterms:created xsi:type="dcterms:W3CDTF">2007-01-14T15:38:35Z</dcterms:created>
  <dcterms:modified xsi:type="dcterms:W3CDTF">2018-01-17T20:03:18Z</dcterms:modified>
</cp:coreProperties>
</file>