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 /><Relationship Id="rId10" Type="http://schemas.openxmlformats.org/officeDocument/2006/relationships/tableStyles" Target="tableStyles.xml" /><Relationship Id="rId1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914400" y="2130425"/>
            <a:ext cx="10363199" cy="1470025"/>
          </a:xfrm>
        </p:spPr>
        <p:txBody>
          <a:bodyPr/>
          <a:lstStyle>
            <a:lvl1pPr algn="ctr"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828800" y="3886200"/>
            <a:ext cx="8534399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9" y="274638"/>
            <a:ext cx="2743200" cy="5851525"/>
          </a:xfrm>
        </p:spPr>
        <p:txBody>
          <a:bodyPr vert="eaVert"/>
          <a:lstStyle>
            <a:lvl1pPr algn="ct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38"/>
            <a:ext cx="8026399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63083" y="4406901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3" y="2906713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1583497" y="1600201"/>
            <a:ext cx="4704522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576053" y="1600201"/>
            <a:ext cx="5006346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7" y="1535113"/>
            <a:ext cx="470452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1583497" y="2174874"/>
            <a:ext cx="470452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480042" y="1535113"/>
            <a:ext cx="510235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480042" y="2174874"/>
            <a:ext cx="510235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273049"/>
            <a:ext cx="355239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327913" y="273050"/>
            <a:ext cx="62544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7" y="1435101"/>
            <a:ext cx="3552394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4800600"/>
            <a:ext cx="9985109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583497" y="612774"/>
            <a:ext cx="9985109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583497" y="5367337"/>
            <a:ext cx="9985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F8E3F0E9-0FC2-4DDE-87CF-3BA6A04EA4CC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1583497" y="1600201"/>
            <a:ext cx="9998901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6" name="Shape 105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6343" y="6641"/>
                </a:moveTo>
                <a:lnTo>
                  <a:pt x="6343" y="6641"/>
                </a:lnTo>
                <a:cubicBezTo>
                  <a:pt x="7781" y="2374"/>
                  <a:pt x="8594" y="0"/>
                  <a:pt x="8594" y="0"/>
                </a:cubicBezTo>
                <a:lnTo>
                  <a:pt x="0" y="0"/>
                </a:lnTo>
                <a:lnTo>
                  <a:pt x="0" y="43200"/>
                </a:lnTo>
                <a:lnTo>
                  <a:pt x="43200" y="43200"/>
                </a:lnTo>
                <a:lnTo>
                  <a:pt x="43200" y="37760"/>
                </a:lnTo>
                <a:lnTo>
                  <a:pt x="43200" y="37760"/>
                </a:lnTo>
                <a:cubicBezTo>
                  <a:pt x="43200" y="37760"/>
                  <a:pt x="34824" y="39282"/>
                  <a:pt x="21228" y="41101"/>
                </a:cubicBezTo>
                <a:lnTo>
                  <a:pt x="21228" y="41101"/>
                </a:lnTo>
                <a:cubicBezTo>
                  <a:pt x="3446" y="43478"/>
                  <a:pt x="-5241" y="41016"/>
                  <a:pt x="6343" y="6641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7" name="Shape 105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</p:spPr>
      </p:sp>
      <p:sp>
        <p:nvSpPr>
          <p:cNvPr id="48" name="Shape 106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361" y="36777"/>
                </a:moveTo>
                <a:lnTo>
                  <a:pt x="22361" y="36777"/>
                </a:lnTo>
                <a:cubicBezTo>
                  <a:pt x="5219" y="39070"/>
                  <a:pt x="-2372" y="36412"/>
                  <a:pt x="7775" y="6299"/>
                </a:cubicBezTo>
                <a:lnTo>
                  <a:pt x="7775" y="6299"/>
                </a:lnTo>
                <a:cubicBezTo>
                  <a:pt x="9119" y="2311"/>
                  <a:pt x="9892" y="58"/>
                  <a:pt x="9911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612"/>
                </a:lnTo>
                <a:lnTo>
                  <a:pt x="43200" y="33612"/>
                </a:lnTo>
                <a:cubicBezTo>
                  <a:pt x="43110" y="33630"/>
                  <a:pt x="35168" y="35065"/>
                  <a:pt x="22361" y="36777"/>
                </a:cubicBezTo>
                <a:close/>
              </a:path>
            </a:pathLst>
          </a:custGeom>
          <a:solidFill>
            <a:schemeClr val="accent1">
              <a:alpha val="9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49" name="Shape 1061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276" y="37156"/>
                </a:moveTo>
                <a:lnTo>
                  <a:pt x="22276" y="37156"/>
                </a:lnTo>
                <a:cubicBezTo>
                  <a:pt x="5093" y="39454"/>
                  <a:pt x="-2596" y="36819"/>
                  <a:pt x="7680" y="6325"/>
                </a:cubicBezTo>
                <a:lnTo>
                  <a:pt x="7680" y="6325"/>
                </a:lnTo>
                <a:cubicBezTo>
                  <a:pt x="9010" y="2380"/>
                  <a:pt x="9781" y="117"/>
                  <a:pt x="981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3980"/>
                </a:lnTo>
                <a:lnTo>
                  <a:pt x="43200" y="33980"/>
                </a:lnTo>
                <a:cubicBezTo>
                  <a:pt x="43020" y="34016"/>
                  <a:pt x="35046" y="35449"/>
                  <a:pt x="22276" y="37156"/>
                </a:cubicBezTo>
                <a:close/>
              </a:path>
            </a:pathLst>
          </a:custGeom>
          <a:solidFill>
            <a:schemeClr val="accent1">
              <a:alpha val="18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0" name="Shape 1062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92" y="37535"/>
                </a:moveTo>
                <a:lnTo>
                  <a:pt x="22192" y="37535"/>
                </a:lnTo>
                <a:cubicBezTo>
                  <a:pt x="4968" y="39839"/>
                  <a:pt x="-2820" y="37226"/>
                  <a:pt x="7585" y="6350"/>
                </a:cubicBezTo>
                <a:lnTo>
                  <a:pt x="7585" y="6350"/>
                </a:lnTo>
                <a:cubicBezTo>
                  <a:pt x="8900" y="2448"/>
                  <a:pt x="9670" y="176"/>
                  <a:pt x="9726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348"/>
                </a:lnTo>
                <a:lnTo>
                  <a:pt x="43200" y="34348"/>
                </a:lnTo>
                <a:cubicBezTo>
                  <a:pt x="42885" y="34402"/>
                  <a:pt x="34924" y="35833"/>
                  <a:pt x="22192" y="37535"/>
                </a:cubicBezTo>
                <a:close/>
              </a:path>
            </a:pathLst>
          </a:custGeom>
          <a:solidFill>
            <a:schemeClr val="accent1">
              <a:alpha val="26998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1" name="Shape 1063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107" y="37914"/>
                </a:moveTo>
                <a:lnTo>
                  <a:pt x="22107" y="37914"/>
                </a:lnTo>
                <a:cubicBezTo>
                  <a:pt x="4842" y="40223"/>
                  <a:pt x="-3044" y="37634"/>
                  <a:pt x="7490" y="6376"/>
                </a:cubicBezTo>
                <a:lnTo>
                  <a:pt x="7490" y="6376"/>
                </a:lnTo>
                <a:cubicBezTo>
                  <a:pt x="8790" y="2517"/>
                  <a:pt x="9559" y="235"/>
                  <a:pt x="9634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4717"/>
                </a:lnTo>
                <a:lnTo>
                  <a:pt x="43200" y="34717"/>
                </a:lnTo>
                <a:cubicBezTo>
                  <a:pt x="42795" y="34789"/>
                  <a:pt x="34802" y="36217"/>
                  <a:pt x="22107" y="37914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2" name="Shape 1064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2022" y="38293"/>
                </a:moveTo>
                <a:lnTo>
                  <a:pt x="22022" y="38293"/>
                </a:lnTo>
                <a:cubicBezTo>
                  <a:pt x="4717" y="40608"/>
                  <a:pt x="-3267" y="38041"/>
                  <a:pt x="7394" y="6401"/>
                </a:cubicBezTo>
                <a:lnTo>
                  <a:pt x="7394" y="6401"/>
                </a:lnTo>
                <a:cubicBezTo>
                  <a:pt x="8680" y="2586"/>
                  <a:pt x="9448" y="293"/>
                  <a:pt x="954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085"/>
                </a:lnTo>
                <a:lnTo>
                  <a:pt x="43200" y="35085"/>
                </a:lnTo>
                <a:cubicBezTo>
                  <a:pt x="42705" y="35175"/>
                  <a:pt x="34680" y="36601"/>
                  <a:pt x="22022" y="38293"/>
                </a:cubicBezTo>
                <a:close/>
              </a:path>
            </a:pathLst>
          </a:custGeom>
          <a:solidFill>
            <a:schemeClr val="accent1">
              <a:alpha val="4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3" name="Shape 1065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937" y="38673"/>
                </a:moveTo>
                <a:lnTo>
                  <a:pt x="21937" y="38673"/>
                </a:lnTo>
                <a:cubicBezTo>
                  <a:pt x="4591" y="40992"/>
                  <a:pt x="-3491" y="38448"/>
                  <a:pt x="7299" y="6427"/>
                </a:cubicBezTo>
                <a:lnTo>
                  <a:pt x="7299" y="6427"/>
                </a:lnTo>
                <a:cubicBezTo>
                  <a:pt x="8570" y="2655"/>
                  <a:pt x="9336" y="352"/>
                  <a:pt x="9449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453"/>
                </a:lnTo>
                <a:lnTo>
                  <a:pt x="43200" y="35453"/>
                </a:lnTo>
                <a:cubicBezTo>
                  <a:pt x="42570" y="35561"/>
                  <a:pt x="34558" y="36985"/>
                  <a:pt x="21937" y="38673"/>
                </a:cubicBezTo>
                <a:close/>
              </a:path>
            </a:pathLst>
          </a:custGeom>
          <a:solidFill>
            <a:schemeClr val="accent1">
              <a:alpha val="5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4" name="Shape 1066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853" y="39052"/>
                </a:moveTo>
                <a:lnTo>
                  <a:pt x="21853" y="39052"/>
                </a:lnTo>
                <a:cubicBezTo>
                  <a:pt x="4466" y="41377"/>
                  <a:pt x="-3715" y="38855"/>
                  <a:pt x="7204" y="6453"/>
                </a:cubicBezTo>
                <a:lnTo>
                  <a:pt x="7204" y="6453"/>
                </a:lnTo>
                <a:cubicBezTo>
                  <a:pt x="8461" y="2724"/>
                  <a:pt x="9225" y="411"/>
                  <a:pt x="9357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5822"/>
                </a:lnTo>
                <a:lnTo>
                  <a:pt x="43200" y="35822"/>
                </a:lnTo>
                <a:cubicBezTo>
                  <a:pt x="42480" y="35948"/>
                  <a:pt x="34436" y="37369"/>
                  <a:pt x="21853" y="39052"/>
                </a:cubicBezTo>
                <a:close/>
              </a:path>
            </a:pathLst>
          </a:custGeom>
          <a:solidFill>
            <a:schemeClr val="accent1">
              <a:alpha val="63999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5" name="Shape 1067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768" y="39431"/>
                </a:moveTo>
                <a:lnTo>
                  <a:pt x="21768" y="39431"/>
                </a:lnTo>
                <a:cubicBezTo>
                  <a:pt x="4340" y="41761"/>
                  <a:pt x="-3939" y="39262"/>
                  <a:pt x="7109" y="6478"/>
                </a:cubicBezTo>
                <a:lnTo>
                  <a:pt x="7109" y="6478"/>
                </a:lnTo>
                <a:cubicBezTo>
                  <a:pt x="8351" y="2792"/>
                  <a:pt x="9114" y="470"/>
                  <a:pt x="9265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190"/>
                </a:lnTo>
                <a:lnTo>
                  <a:pt x="43200" y="36190"/>
                </a:lnTo>
                <a:cubicBezTo>
                  <a:pt x="42390" y="36334"/>
                  <a:pt x="34314" y="37753"/>
                  <a:pt x="21768" y="39431"/>
                </a:cubicBezTo>
                <a:close/>
              </a:path>
            </a:pathLst>
          </a:custGeom>
          <a:solidFill>
            <a:schemeClr val="accent1">
              <a:alpha val="73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6" name="Shape 1068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83" y="39810"/>
                </a:moveTo>
                <a:lnTo>
                  <a:pt x="21683" y="39810"/>
                </a:lnTo>
                <a:cubicBezTo>
                  <a:pt x="4214" y="42146"/>
                  <a:pt x="-4163" y="39669"/>
                  <a:pt x="7014" y="6504"/>
                </a:cubicBezTo>
                <a:lnTo>
                  <a:pt x="7014" y="6504"/>
                </a:lnTo>
                <a:cubicBezTo>
                  <a:pt x="8241" y="2861"/>
                  <a:pt x="9003" y="528"/>
                  <a:pt x="9172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558"/>
                </a:lnTo>
                <a:lnTo>
                  <a:pt x="43200" y="36558"/>
                </a:lnTo>
                <a:cubicBezTo>
                  <a:pt x="42300" y="36720"/>
                  <a:pt x="34192" y="38137"/>
                  <a:pt x="21683" y="39810"/>
                </a:cubicBezTo>
                <a:close/>
              </a:path>
            </a:pathLst>
          </a:custGeom>
          <a:solidFill>
            <a:schemeClr val="accent1">
              <a:alpha val="82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7" name="Shape 1069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40189"/>
                </a:moveTo>
                <a:lnTo>
                  <a:pt x="21599" y="40189"/>
                </a:lnTo>
                <a:cubicBezTo>
                  <a:pt x="4089" y="42530"/>
                  <a:pt x="-4386" y="40077"/>
                  <a:pt x="6918" y="6529"/>
                </a:cubicBezTo>
                <a:lnTo>
                  <a:pt x="6918" y="6529"/>
                </a:lnTo>
                <a:cubicBezTo>
                  <a:pt x="8131" y="2930"/>
                  <a:pt x="8892" y="587"/>
                  <a:pt x="9080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6926"/>
                </a:lnTo>
                <a:lnTo>
                  <a:pt x="43200" y="36926"/>
                </a:lnTo>
                <a:cubicBezTo>
                  <a:pt x="42165" y="37107"/>
                  <a:pt x="34070" y="38521"/>
                  <a:pt x="21599" y="40189"/>
                </a:cubicBezTo>
                <a:close/>
              </a:path>
            </a:pathLst>
          </a:custGeom>
          <a:solidFill>
            <a:schemeClr val="accent1">
              <a:alpha val="91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8" name="Shape 1070" hidden="0"/>
          <p:cNvSpPr>
            <a:spLocks noChangeArrowheads="1" noGrp="1"/>
          </p:cNvSpPr>
          <p:nvPr isPhoto="0" userDrawn="1"/>
        </p:nvSpPr>
        <p:spPr bwMode="auto">
          <a:xfrm>
            <a:off x="0" y="0"/>
            <a:ext cx="12191999" cy="685800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14" y="40568"/>
                </a:moveTo>
                <a:lnTo>
                  <a:pt x="21514" y="40568"/>
                </a:lnTo>
                <a:cubicBezTo>
                  <a:pt x="3963" y="42915"/>
                  <a:pt x="-4610" y="40484"/>
                  <a:pt x="6823" y="6555"/>
                </a:cubicBezTo>
                <a:lnTo>
                  <a:pt x="6823" y="6555"/>
                </a:lnTo>
                <a:cubicBezTo>
                  <a:pt x="8022" y="2999"/>
                  <a:pt x="8781" y="646"/>
                  <a:pt x="8988" y="0"/>
                </a:cubicBezTo>
                <a:lnTo>
                  <a:pt x="8597" y="0"/>
                </a:lnTo>
                <a:lnTo>
                  <a:pt x="8597" y="0"/>
                </a:lnTo>
                <a:cubicBezTo>
                  <a:pt x="8597" y="0"/>
                  <a:pt x="7784" y="2374"/>
                  <a:pt x="6346" y="6641"/>
                </a:cubicBezTo>
                <a:lnTo>
                  <a:pt x="6346" y="6641"/>
                </a:lnTo>
                <a:cubicBezTo>
                  <a:pt x="-5238" y="41016"/>
                  <a:pt x="3448" y="43478"/>
                  <a:pt x="21229" y="41101"/>
                </a:cubicBezTo>
                <a:lnTo>
                  <a:pt x="21229" y="41101"/>
                </a:lnTo>
                <a:cubicBezTo>
                  <a:pt x="34825" y="39282"/>
                  <a:pt x="43200" y="37760"/>
                  <a:pt x="43200" y="37760"/>
                </a:cubicBezTo>
                <a:lnTo>
                  <a:pt x="43200" y="37295"/>
                </a:lnTo>
                <a:lnTo>
                  <a:pt x="43200" y="37295"/>
                </a:lnTo>
                <a:cubicBezTo>
                  <a:pt x="42075" y="37493"/>
                  <a:pt x="33948" y="38905"/>
                  <a:pt x="21514" y="40568"/>
                </a:cubicBezTo>
                <a:close/>
              </a:path>
            </a:pathLst>
          </a:custGeom>
          <a:solidFill>
            <a:schemeClr val="accent1"/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583497" y="274638"/>
            <a:ext cx="99989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9264351" y="6356350"/>
            <a:ext cx="23180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	</a:t>
            </a:r>
            <a:fld id="{F8E3F0E9-0FC2-4DDE-87CF-3BA6A04EA4CC}" type="slidenum">
              <a:rPr lang="ru-RU"/>
              <a:t/>
            </a:fld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1619018" y="6356350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EB4D43-F783-4E09-8208-6AA351DBC29B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5125706" y="6356350"/>
            <a:ext cx="35625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>
        <a:spcBef>
          <a:spcPts val="0"/>
        </a:spcBef>
        <a:buNone/>
        <a:defRPr sz="44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2589213" y="1107348"/>
            <a:ext cx="8915399" cy="217274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>
                <a:latin typeface="Times New Roman"/>
                <a:cs typeface="Times New Roman"/>
              </a:rPr>
              <a:t>Практическая работа № 2 (часть 3) Раздел программы: 2.4.2. Ранняя </a:t>
            </a:r>
            <a:r>
              <a:rPr lang="ru-RU" sz="3600">
                <a:latin typeface="Times New Roman"/>
                <a:cs typeface="Times New Roman"/>
              </a:rPr>
              <a:t>профилизация</a:t>
            </a:r>
            <a:r>
              <a:rPr lang="ru-RU" sz="3600">
                <a:latin typeface="Times New Roman"/>
                <a:cs typeface="Times New Roman"/>
              </a:rPr>
              <a:t> обучения как основа самоопределения обучающихся. </a:t>
            </a:r>
            <a:endParaRPr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Цикл  событий, организуемых классным руководителем в целях профориентации старшеклассников</a:t>
            </a:r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Программа «Выбор профессии – дело серьезное»</a:t>
            </a:r>
            <a:endParaRPr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 lang="ru-RU" sz="2800" b="1">
                <a:latin typeface="Times New Roman"/>
                <a:cs typeface="Times New Roman"/>
              </a:rPr>
              <a:t>Планируемые результаты: </a:t>
            </a:r>
            <a:r>
              <a:rPr lang="ru-RU" sz="2800">
                <a:latin typeface="Times New Roman"/>
                <a:cs typeface="Times New Roman"/>
              </a:rPr>
              <a:t>формирование у подростка профессионального самоопределения в соответствии с желаниями, способностями, индивидуальными особенностями каждой личности и с учетом социокультурной и экономической ситуации в городе; предоставление возможности обучающимся «примерить» на себя разные професии.</a:t>
            </a:r>
            <a:endParaRPr/>
          </a:p>
          <a:p>
            <a:pPr>
              <a:defRPr/>
            </a:pPr>
            <a:r>
              <a:rPr lang="ru-RU" sz="2800" b="1">
                <a:latin typeface="Times New Roman"/>
                <a:cs typeface="Times New Roman"/>
              </a:rPr>
              <a:t>Партнеры: </a:t>
            </a:r>
            <a:r>
              <a:rPr lang="ru-RU" sz="2800" b="1">
                <a:solidFill>
                  <a:srgbClr val="181818"/>
                </a:solidFill>
                <a:latin typeface="Times New Roman"/>
                <a:cs typeface="Times New Roman"/>
              </a:rPr>
              <a:t>«</a:t>
            </a:r>
            <a:r>
              <a:rPr lang="ru-RU" sz="2800">
                <a:solidFill>
                  <a:srgbClr val="181818"/>
                </a:solidFill>
                <a:latin typeface="Times New Roman"/>
              </a:rPr>
              <a:t>Центр дополнительного образования»,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зам. директора по ВР, представители организаций, учителя предметники,  классный руководитель</a:t>
            </a:r>
            <a:endParaRPr lang="ru-RU" sz="2800" b="1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>
                <a:latin typeface="Times New Roman"/>
                <a:ea typeface="Times New Roman"/>
                <a:cs typeface="Times New Roman"/>
              </a:rPr>
              <a:t>М</a:t>
            </a:r>
            <a:r>
              <a:rPr>
                <a:latin typeface="Times New Roman"/>
                <a:ea typeface="Times New Roman"/>
                <a:cs typeface="Times New Roman"/>
              </a:rPr>
              <a:t>есячник профориентации в школе </a:t>
            </a:r>
            <a:r>
              <a:rPr/>
              <a:t>   </a:t>
            </a:r>
            <a:endParaRPr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/>
          <a:p>
            <a:pPr marL="0" indent="0">
              <a:buFont typeface="Arial"/>
              <a:buNone/>
              <a:defRPr/>
            </a:pPr>
            <a:endParaRPr lang="ru-RU" sz="3200" b="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3200" b="1">
                <a:solidFill>
                  <a:prstClr val="black"/>
                </a:solidFill>
                <a:latin typeface="Times New Roman"/>
                <a:cs typeface="Times New Roman"/>
              </a:rPr>
              <a:t>Планируемые результаты: </a:t>
            </a:r>
            <a:r>
              <a:rPr lang="en-US" sz="3600" b="0" i="0" u="none" strike="noStrike" cap="none" spc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реализация  комплекса мероприятий, объединенных темой  профессионального самоопределения (тематические  классные часы и родительские собрания, экскурсии,  конференции, встречи с профессионалами, конкурсы,  тестирования, консультации и т.п.).</a:t>
            </a:r>
            <a:endParaRPr lang="en-US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ru-RU" sz="3200" b="1">
                <a:solidFill>
                  <a:prstClr val="black"/>
                </a:solidFill>
                <a:latin typeface="Times New Roman"/>
                <a:cs typeface="Times New Roman"/>
              </a:rPr>
              <a:t>Партнеры: </a:t>
            </a:r>
            <a:r>
              <a:rPr lang="ru-RU" sz="3200">
                <a:solidFill>
                  <a:prstClr val="black"/>
                </a:solidFill>
                <a:latin typeface="Times New Roman"/>
                <a:cs typeface="Times New Roman"/>
              </a:rPr>
              <a:t>зам. директора по ВР, родители, классный руководитель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 b="1">
                <a:latin typeface="Times New Roman"/>
                <a:cs typeface="Times New Roman"/>
              </a:rPr>
              <a:t>Круглый стол «</a:t>
            </a:r>
            <a:r>
              <a:rPr lang="ru-RU" b="1">
                <a:solidFill>
                  <a:prstClr val="black">
                    <a:lumMod val="85000"/>
                    <a:lumOff val="15000"/>
                  </a:prstClr>
                </a:solidFill>
                <a:latin typeface="Times New Roman"/>
                <a:cs typeface="Times New Roman"/>
              </a:rPr>
              <a:t>Профессия – хороший человек»</a:t>
            </a:r>
            <a:endParaRPr lang="ru-RU" b="1">
              <a:latin typeface="Times New Roman"/>
              <a:cs typeface="Times New Roman"/>
            </a:endParaRPr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2800" b="1">
                <a:latin typeface="Times New Roman"/>
                <a:cs typeface="Times New Roman"/>
              </a:rPr>
              <a:t>Планируемые результаты: </a:t>
            </a:r>
            <a:r>
              <a:rPr lang="ru-RU" sz="2800" b="0">
                <a:latin typeface="Times New Roman"/>
                <a:cs typeface="Times New Roman"/>
              </a:rPr>
              <a:t>формирование представления о нравственной основе профессионального выбора; формирование позитивной оценки таких качеств характера, как ответственность, честность, добросовестность, побуждение к самовоспитанию, саморазвитию, самообразованию.</a:t>
            </a:r>
            <a:endParaRPr lang="ru-RU" sz="2800" b="1">
              <a:latin typeface="Times New Roman"/>
              <a:cs typeface="Times New Roman"/>
            </a:endParaRPr>
          </a:p>
          <a:p>
            <a:pPr>
              <a:defRPr/>
            </a:pPr>
            <a:endParaRPr/>
          </a:p>
          <a:p>
            <a:pPr>
              <a:defRPr/>
            </a:pPr>
            <a:r>
              <a:rPr lang="ru-RU" sz="2800" b="1">
                <a:solidFill>
                  <a:srgbClr val="181818"/>
                </a:solidFill>
                <a:latin typeface="Times New Roman"/>
                <a:cs typeface="Times New Roman"/>
              </a:rPr>
              <a:t>Партнеры: 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специалисты района, зам директора по ВР</a:t>
            </a:r>
            <a:endParaRPr lang="ru-RU" sz="280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>
            <a:normAutofit/>
          </a:bodyPr>
          <a:lstStyle/>
          <a:p>
            <a:pPr algn="ctr">
              <a:defRPr/>
            </a:pPr>
            <a:r>
              <a:rPr lang="ru-RU" sz="2800" b="1" u="sng">
                <a:solidFill>
                  <a:prstClr val="black"/>
                </a:solidFill>
                <a:latin typeface="Times New Roman"/>
                <a:cs typeface="Times New Roman"/>
              </a:rPr>
              <a:t>Пробы выбора профиля обучения: «Профессии, которые выбирают наши дети»</a:t>
            </a:r>
            <a:endParaRPr lang="ru-RU" sz="2800">
              <a:latin typeface="Times New Roman"/>
              <a:cs typeface="Times New Roman"/>
            </a:endParaRPr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 sz="2800" b="1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cs typeface="Times New Roman"/>
              </a:rPr>
              <a:t>Планируемые результаты: </a:t>
            </a:r>
            <a:r>
              <a:rPr lang="ru-RU" sz="2800">
                <a:solidFill>
                  <a:srgbClr val="222222"/>
                </a:solidFill>
                <a:latin typeface="Times New Roman"/>
                <a:ea typeface="Calibri"/>
                <a:cs typeface="Times New Roman"/>
              </a:rPr>
              <a:t>актуализировать проблему правильного выбора профессии; возможность  познакомиться с различными профессиональными сферами и определить свои будущие карьерные интересы.</a:t>
            </a:r>
            <a:endParaRPr/>
          </a:p>
          <a:p>
            <a:pPr lvl="0">
              <a:buClr>
                <a:srgbClr val="A53010"/>
              </a:buClr>
              <a:defRPr/>
            </a:pPr>
            <a:r>
              <a:rPr lang="ru-RU" sz="2800" b="1">
                <a:solidFill>
                  <a:srgbClr val="181818"/>
                </a:solidFill>
                <a:latin typeface="Times New Roman"/>
                <a:cs typeface="Times New Roman"/>
              </a:rPr>
              <a:t>Партнеры: </a:t>
            </a:r>
            <a:r>
              <a:rPr lang="ru-RU" sz="2800">
                <a:solidFill>
                  <a:srgbClr val="181818"/>
                </a:solidFill>
                <a:latin typeface="Times New Roman"/>
                <a:cs typeface="Times New Roman"/>
              </a:rPr>
              <a:t>организации дополнительного, среднего и высшего профессионального образования,</a:t>
            </a:r>
            <a:r>
              <a:rPr lang="ru-RU" sz="2800">
                <a:solidFill>
                  <a:prstClr val="black"/>
                </a:solidFill>
                <a:latin typeface="Times New Roman"/>
                <a:cs typeface="Times New Roman"/>
              </a:rPr>
              <a:t> зам директора по ВР, классный руководитель</a:t>
            </a:r>
            <a:endParaRPr lang="ru-RU" sz="280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cs typeface="Times New Roman"/>
            </a:endParaRPr>
          </a:p>
          <a:p>
            <a:pPr>
              <a:defRPr/>
            </a:pPr>
            <a:endParaRPr lang="ru-RU"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r>
              <a:rPr lang="ru-RU">
                <a:latin typeface="Times New Roman"/>
                <a:cs typeface="Times New Roman"/>
              </a:rPr>
              <a:t>Классный час «Твое открытие мира прфессий</a:t>
            </a:r>
            <a:r>
              <a:rPr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>
                <a:latin typeface="Times New Roman"/>
                <a:cs typeface="Times New Roman"/>
              </a:rPr>
              <a:t>»</a:t>
            </a:r>
            <a:endParaRPr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 marL="0" indent="0">
              <a:buNone/>
              <a:defRPr/>
            </a:pPr>
            <a:endParaRPr lang="ru-RU"/>
          </a:p>
          <a:p>
            <a:pPr>
              <a:defRPr/>
            </a:pPr>
            <a:r>
              <a:rPr lang="ru-RU" sz="3000" b="1">
                <a:solidFill>
                  <a:prstClr val="black"/>
                </a:solidFill>
                <a:latin typeface="Times New Roman"/>
                <a:cs typeface="Times New Roman"/>
              </a:rPr>
              <a:t>Планируемые результаты:</a:t>
            </a:r>
            <a:r>
              <a:rPr>
                <a:latin typeface="Times New Roman"/>
                <a:ea typeface="Times New Roman"/>
                <a:cs typeface="Times New Roman"/>
              </a:rPr>
              <a:t>формирование у обучающегося готовности к самостоятельному  профессионально-образовательному выбору и реализации  принятых решений</a:t>
            </a:r>
            <a:r>
              <a:rPr lang="ru-RU">
                <a:latin typeface="Times New Roman"/>
                <a:ea typeface="Times New Roman"/>
                <a:cs typeface="Times New Roman"/>
              </a:rPr>
              <a:t>.</a:t>
            </a:r>
            <a:endParaRPr/>
          </a:p>
          <a:p>
            <a:pPr>
              <a:defRPr/>
            </a:pPr>
            <a:r>
              <a:rPr lang="ru-RU" sz="3000" b="1">
                <a:solidFill>
                  <a:prstClr val="black"/>
                </a:solidFill>
                <a:latin typeface="Times New Roman"/>
                <a:cs typeface="Times New Roman"/>
              </a:rPr>
              <a:t>Партнеры: </a:t>
            </a:r>
            <a:r>
              <a:rPr lang="ru-RU" sz="3300">
                <a:solidFill>
                  <a:prstClr val="black"/>
                </a:solidFill>
                <a:latin typeface="Times New Roman"/>
                <a:cs typeface="Times New Roman"/>
              </a:rPr>
              <a:t>зам. директора по ВР, представители организаций, классный руководитель</a:t>
            </a:r>
            <a:endParaRPr/>
          </a:p>
          <a:p>
            <a:pPr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Corn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0</Words>
  <Application>ONLYOFFICE/7.1.1.57</Application>
  <DocSecurity>0</DocSecurity>
  <PresentationFormat>Широкоэкранный</PresentationFormat>
  <Paragraphs>0</Paragraphs>
  <Slides>6</Slides>
  <Notes>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 1</vt:lpstr>
      <vt:lpstr>Slide 1</vt:lpstr>
      <vt:lpstr>Slide 2</vt:lpstr>
      <vt:lpstr>Slide 3</vt:lpstr>
      <vt:lpstr>Slide 4</vt:lpstr>
      <vt:lpstr>Slide 5</vt:lpstr>
      <vt:lpstr>Slide 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Практическая работа № 2 (часть 3) Раздел программы: 2.4.2. Ранняя профилизация обучения как основа самоопределения обучающихся. </dc:title>
  <dc:subject/>
  <dc:creator>zhenyakolpakov@ngs.ru</dc:creator>
  <cp:keywords/>
  <dc:description/>
  <dc:identifier/>
  <dc:language/>
  <cp:lastModifiedBy/>
  <cp:revision>5</cp:revision>
  <dcterms:created xsi:type="dcterms:W3CDTF">2023-10-31T12:39:50Z</dcterms:created>
  <dcterms:modified xsi:type="dcterms:W3CDTF">2023-11-14T05:06:49Z</dcterms:modified>
  <cp:category/>
  <cp:contentStatus/>
  <cp:version/>
</cp:coreProperties>
</file>