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592A-310F-4FCE-9B67-A14E304339E1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62CE-1523-4AE6-855F-25D32FBC1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592A-310F-4FCE-9B67-A14E304339E1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62CE-1523-4AE6-855F-25D32FBC1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592A-310F-4FCE-9B67-A14E304339E1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62CE-1523-4AE6-855F-25D32FBC1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592A-310F-4FCE-9B67-A14E304339E1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62CE-1523-4AE6-855F-25D32FBC1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592A-310F-4FCE-9B67-A14E304339E1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62CE-1523-4AE6-855F-25D32FBC1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592A-310F-4FCE-9B67-A14E304339E1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62CE-1523-4AE6-855F-25D32FBC1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592A-310F-4FCE-9B67-A14E304339E1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62CE-1523-4AE6-855F-25D32FBC1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592A-310F-4FCE-9B67-A14E304339E1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62CE-1523-4AE6-855F-25D32FBC1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592A-310F-4FCE-9B67-A14E304339E1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62CE-1523-4AE6-855F-25D32FBC1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592A-310F-4FCE-9B67-A14E304339E1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62CE-1523-4AE6-855F-25D32FBC1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592A-310F-4FCE-9B67-A14E304339E1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862CE-1523-4AE6-855F-25D32FBC1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3592A-310F-4FCE-9B67-A14E304339E1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862CE-1523-4AE6-855F-25D32FBC19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Поэмы Гомера «Илиада» и «Одиссея»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4929198"/>
            <a:ext cx="5357850" cy="1071570"/>
          </a:xfrm>
        </p:spPr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Аешина</a:t>
            </a:r>
            <a:r>
              <a:rPr lang="ru-RU" dirty="0" smtClean="0">
                <a:solidFill>
                  <a:srgbClr val="FF0000"/>
                </a:solidFill>
              </a:rPr>
              <a:t> Н.Ю. учитель истории и обществознании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21510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Более ста лет назад вопрос о древнейшей Греции еще не </a:t>
            </a:r>
            <a:r>
              <a:rPr lang="ru-RU" dirty="0" smtClean="0"/>
              <a:t>ставился</a:t>
            </a:r>
            <a:r>
              <a:rPr lang="ru-RU" dirty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Даже </a:t>
            </a:r>
            <a:r>
              <a:rPr lang="ru-RU" dirty="0"/>
              <a:t>поэмы Гомера считались просто литературными </a:t>
            </a:r>
            <a:r>
              <a:rPr lang="ru-RU" dirty="0" smtClean="0"/>
              <a:t>произведениями</a:t>
            </a:r>
            <a:r>
              <a:rPr lang="ru-RU" dirty="0"/>
              <a:t>, совершенно не связанными с действительной </a:t>
            </a:r>
            <a:r>
              <a:rPr lang="ru-RU" dirty="0" smtClean="0"/>
              <a:t>жизнью.</a:t>
            </a:r>
          </a:p>
          <a:p>
            <a:pPr>
              <a:buNone/>
            </a:pPr>
            <a:r>
              <a:rPr lang="ru-RU" dirty="0" smtClean="0"/>
              <a:t>Весь </a:t>
            </a:r>
            <a:r>
              <a:rPr lang="ru-RU" dirty="0"/>
              <a:t>ученый мир того времени склонялся к мнению, что они - соединения различных мифов.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 </a:t>
            </a:r>
            <a:r>
              <a:rPr lang="ru-RU" dirty="0"/>
              <a:t>только археолог Г. </a:t>
            </a:r>
            <a:r>
              <a:rPr lang="ru-RU" dirty="0" err="1"/>
              <a:t>Шлиман</a:t>
            </a:r>
            <a:r>
              <a:rPr lang="ru-RU" dirty="0"/>
              <a:t> подошел к ним как к историческим источникам.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Вот </a:t>
            </a:r>
            <a:r>
              <a:rPr lang="ru-RU" dirty="0"/>
              <a:t>и мы, </a:t>
            </a:r>
            <a:r>
              <a:rPr lang="ru-RU" dirty="0" smtClean="0"/>
              <a:t>на </a:t>
            </a:r>
            <a:r>
              <a:rPr lang="ru-RU" dirty="0"/>
              <a:t>наших уроках, будем знакомиться с содержанием этих поэм и попробуем провести простейшие исследования: </a:t>
            </a:r>
            <a:r>
              <a:rPr lang="ru-RU" u="sng" dirty="0">
                <a:solidFill>
                  <a:srgbClr val="FF0000"/>
                </a:solidFill>
              </a:rPr>
              <a:t>отделим вымысел от настоящих фактов, которые расскажут нам о жизни древних греков.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64307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Задача:</a:t>
            </a:r>
            <a:r>
              <a:rPr lang="ru-RU" dirty="0" smtClean="0"/>
              <a:t> </a:t>
            </a:r>
            <a:r>
              <a:rPr lang="ru-RU" dirty="0"/>
              <a:t>ознакомиться с содержанием поэм Гомера «Илиада» и «Одиссея».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00034" y="3143248"/>
            <a:ext cx="8143932" cy="25545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775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4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лан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AutoNum type="romanUcPeriod"/>
              <a:tabLst>
                <a:tab pos="358775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Сведения о жизни Гомера.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AutoNum type="romanUcPeriod"/>
              <a:tabLst>
                <a:tab pos="358775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Поэма Гомера «Илиада».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AutoNum type="romanUcPeriod"/>
              <a:tabLst>
                <a:tab pos="358775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Поэма Гомера «Одиссея».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Новые </a:t>
            </a:r>
            <a:r>
              <a:rPr lang="ru-RU" dirty="0">
                <a:solidFill>
                  <a:srgbClr val="FF0000"/>
                </a:solidFill>
              </a:rPr>
              <a:t>слова: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</a:t>
            </a:r>
            <a:r>
              <a:rPr lang="ru-RU" dirty="0"/>
              <a:t>.</a:t>
            </a:r>
            <a:r>
              <a:rPr lang="ru-RU" i="1" dirty="0"/>
              <a:t> </a:t>
            </a:r>
            <a:r>
              <a:rPr lang="ru-RU" i="1" dirty="0" err="1"/>
              <a:t>Илион</a:t>
            </a:r>
            <a:r>
              <a:rPr lang="ru-RU" i="1" dirty="0"/>
              <a:t>, Гектор, Гомер,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Приам, Ахиллес, </a:t>
            </a:r>
            <a:r>
              <a:rPr lang="ru-RU" dirty="0" err="1"/>
              <a:t>Алкиной</a:t>
            </a:r>
            <a:r>
              <a:rPr lang="ru-RU" dirty="0"/>
              <a:t>, </a:t>
            </a:r>
            <a:r>
              <a:rPr lang="ru-RU" dirty="0" err="1"/>
              <a:t>Навсикая</a:t>
            </a:r>
            <a:r>
              <a:rPr lang="ru-RU" dirty="0"/>
              <a:t>, </a:t>
            </a:r>
            <a:r>
              <a:rPr lang="ru-RU" dirty="0" err="1"/>
              <a:t>Демодок</a:t>
            </a:r>
            <a:r>
              <a:rPr lang="ru-RU" dirty="0"/>
              <a:t>, Посейдон, </a:t>
            </a:r>
            <a:r>
              <a:rPr lang="ru-RU" dirty="0" err="1" smtClean="0"/>
              <a:t>Полифем</a:t>
            </a:r>
            <a:r>
              <a:rPr lang="ru-RU" dirty="0"/>
              <a:t>, Гефест.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marL="342900" lvl="4" indent="-342900" algn="ctr">
              <a:buNone/>
            </a:pPr>
            <a:r>
              <a:rPr lang="ru-RU" sz="3600" b="1" i="1" dirty="0"/>
              <a:t>Сообщение учащегося о жизни древнегреческого поэта Гомера.</a:t>
            </a:r>
            <a:endParaRPr lang="ru-RU" sz="24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600" dirty="0"/>
              <a:t>В основе поэмы Гомера «Илиада» лежит миф о последнем - </a:t>
            </a:r>
            <a:r>
              <a:rPr lang="ru-RU" sz="3600" dirty="0" smtClean="0"/>
              <a:t>десятом </a:t>
            </a:r>
            <a:r>
              <a:rPr lang="ru-RU" sz="3600" dirty="0"/>
              <a:t>годе Троянской войны. Ее название происходит от другого имени города Троя - </a:t>
            </a:r>
            <a:r>
              <a:rPr lang="ru-RU" sz="3600" dirty="0" err="1"/>
              <a:t>Илион</a:t>
            </a:r>
            <a:r>
              <a:rPr lang="ru-RU" sz="3600" dirty="0"/>
              <a:t>. В наши дни ученые считают, что поэмы созданы были в VIII в. до н. э</a:t>
            </a:r>
            <a:r>
              <a:rPr lang="ru-RU" sz="3600" dirty="0" smtClean="0"/>
              <a:t>.</a:t>
            </a:r>
          </a:p>
          <a:p>
            <a:pPr algn="ctr">
              <a:buNone/>
            </a:pPr>
            <a:r>
              <a:rPr lang="ru-RU" sz="3600" dirty="0"/>
              <a:t>В этих поэмах боги являлись такими же действующими лицами, как и смертные люди.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6583362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/>
              <a:t>В </a:t>
            </a:r>
            <a:r>
              <a:rPr lang="ru-RU" sz="4000" dirty="0">
                <a:solidFill>
                  <a:srgbClr val="FF0000"/>
                </a:solidFill>
              </a:rPr>
              <a:t>«Илиаде» </a:t>
            </a:r>
            <a:r>
              <a:rPr lang="ru-RU" sz="4000" dirty="0"/>
              <a:t>поэт ярко изображает быт </a:t>
            </a:r>
            <a:r>
              <a:rPr lang="ru-RU" sz="4000" dirty="0" smtClean="0"/>
              <a:t>военного </a:t>
            </a:r>
            <a:r>
              <a:rPr lang="ru-RU" sz="4000" dirty="0"/>
              <a:t>времени - битвы</a:t>
            </a:r>
            <a:r>
              <a:rPr lang="ru-RU" dirty="0"/>
              <a:t>, </a:t>
            </a:r>
            <a:r>
              <a:rPr lang="ru-RU" sz="4000" dirty="0"/>
              <a:t>подвиги</a:t>
            </a:r>
            <a:r>
              <a:rPr lang="ru-RU" dirty="0"/>
              <a:t> </a:t>
            </a:r>
            <a:r>
              <a:rPr lang="ru-RU" sz="4000" dirty="0"/>
              <a:t>героев, жестокости войны</a:t>
            </a:r>
            <a:r>
              <a:rPr lang="ru-RU" sz="4000" dirty="0" smtClean="0"/>
              <a:t>.</a:t>
            </a:r>
            <a:br>
              <a:rPr lang="ru-RU" sz="4000" dirty="0" smtClean="0"/>
            </a:br>
            <a:r>
              <a:rPr lang="ru-RU" sz="4000" dirty="0" smtClean="0"/>
              <a:t>	В </a:t>
            </a:r>
            <a:r>
              <a:rPr lang="ru-RU" sz="4000" dirty="0"/>
              <a:t>ней воспеваются военные события и подвиги </a:t>
            </a:r>
            <a:r>
              <a:rPr lang="ru-RU" sz="4000" dirty="0" err="1"/>
              <a:t>ахейских</a:t>
            </a:r>
            <a:r>
              <a:rPr lang="ru-RU" sz="4000" dirty="0"/>
              <a:t> героев – Ахиллеса, Агамемнона, </a:t>
            </a:r>
            <a:r>
              <a:rPr lang="ru-RU" sz="4000" dirty="0" err="1"/>
              <a:t>Менелая</a:t>
            </a:r>
            <a:r>
              <a:rPr lang="ru-RU" sz="4000" dirty="0"/>
              <a:t>, Гектора, </a:t>
            </a:r>
            <a:r>
              <a:rPr lang="ru-RU" sz="4000" dirty="0" err="1"/>
              <a:t>Диомеда</a:t>
            </a:r>
            <a:r>
              <a:rPr lang="ru-RU" sz="4000" dirty="0"/>
              <a:t> и др</a:t>
            </a:r>
            <a:r>
              <a:rPr lang="ru-RU" sz="4000" dirty="0" smtClean="0"/>
              <a:t>.</a:t>
            </a:r>
            <a:br>
              <a:rPr lang="ru-RU" sz="4000" dirty="0" smtClean="0"/>
            </a:br>
            <a:r>
              <a:rPr lang="ru-RU" sz="4000" dirty="0" smtClean="0"/>
              <a:t> </a:t>
            </a:r>
            <a:r>
              <a:rPr lang="ru-RU" sz="4000" dirty="0"/>
              <a:t>Главный герой “Илиады” - Ахиллес – сын морской богини Фетиды и </a:t>
            </a:r>
            <a:r>
              <a:rPr lang="ru-RU" sz="4000" dirty="0" err="1" smtClean="0"/>
              <a:t>Пелея</a:t>
            </a:r>
            <a:r>
              <a:rPr lang="ru-RU" sz="4000" dirty="0"/>
              <a:t> </a:t>
            </a:r>
            <a:r>
              <a:rPr lang="ru-RU" sz="4000" dirty="0" smtClean="0"/>
              <a:t>– </a:t>
            </a:r>
            <a:r>
              <a:rPr lang="ru-RU" sz="4000" dirty="0"/>
              <a:t>совершил под Троей множество подвигов, но на десятый год войны был убит стрелой Париса.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154758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В </a:t>
            </a:r>
            <a:r>
              <a:rPr lang="ru-RU" sz="3600" dirty="0" smtClean="0">
                <a:solidFill>
                  <a:srgbClr val="FF0000"/>
                </a:solidFill>
              </a:rPr>
              <a:t>«Одиссее» </a:t>
            </a:r>
            <a:r>
              <a:rPr lang="ru-RU" sz="3600" dirty="0" smtClean="0"/>
              <a:t>же он рисует главным образом картины мирной жизни: </a:t>
            </a:r>
            <a:r>
              <a:rPr lang="ru-RU" sz="3600" dirty="0"/>
              <a:t>хозяйственные заботы, домашние занятия, семейные обычаи, обряды гостеприимства и проч.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> повествует о последних приключениях одного из героев Троянской войны, царя острова Итака, Одиссея, возвращающегося от стен разрушенного </a:t>
            </a:r>
            <a:r>
              <a:rPr lang="ru-RU" sz="3600" dirty="0" err="1"/>
              <a:t>Илиона</a:t>
            </a:r>
            <a:r>
              <a:rPr lang="ru-RU" sz="3600" dirty="0"/>
              <a:t> в родную Итаку. В основе поэмы лежит известный фольклорный сюжет о возвращении Одиссея неузнаваемым к своей верной жене Пенелопе.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1928826"/>
          </a:xfrm>
        </p:spPr>
        <p:txBody>
          <a:bodyPr/>
          <a:lstStyle/>
          <a:p>
            <a:pPr algn="ctr">
              <a:buNone/>
            </a:pPr>
            <a:r>
              <a:rPr lang="ru-RU" b="1" i="1" dirty="0"/>
              <a:t>Комментированное чтение текста учебника (</a:t>
            </a:r>
            <a:r>
              <a:rPr lang="ru-RU" b="1" i="1" dirty="0" err="1"/>
              <a:t>пп</a:t>
            </a:r>
            <a:r>
              <a:rPr lang="ru-RU" b="1" i="1" dirty="0"/>
              <a:t>. 2, 3, 4, 5 на с. 122-126 </a:t>
            </a:r>
            <a:r>
              <a:rPr lang="ru-RU" b="1" i="1" dirty="0" err="1" smtClean="0"/>
              <a:t>Вигасина</a:t>
            </a:r>
            <a:r>
              <a:rPr lang="ru-RU" b="1" i="1" dirty="0" smtClean="0"/>
              <a:t>)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rmAutofit fontScale="90000"/>
          </a:bodyPr>
          <a:lstStyle/>
          <a:p>
            <a:pPr lvl="4"/>
            <a:r>
              <a:rPr lang="ru-RU" sz="3600" b="1" i="1" dirty="0"/>
              <a:t>Беседа по прочитанному</a:t>
            </a:r>
            <a:r>
              <a:rPr lang="ru-RU" sz="3600" dirty="0"/>
              <a:t>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Autofit/>
          </a:bodyPr>
          <a:lstStyle/>
          <a:p>
            <a:pPr lvl="0"/>
            <a:r>
              <a:rPr lang="ru-RU" sz="2800" dirty="0"/>
              <a:t>События какой войны отражены в поэме Гомера «Илиада»? </a:t>
            </a:r>
          </a:p>
          <a:p>
            <a:pPr lvl="0"/>
            <a:r>
              <a:rPr lang="ru-RU" sz="2800" dirty="0"/>
              <a:t>Кто является одним из сильнейших греческих воинов?</a:t>
            </a:r>
            <a:r>
              <a:rPr lang="ru-RU" sz="2800" i="1" dirty="0"/>
              <a:t> </a:t>
            </a:r>
            <a:endParaRPr lang="ru-RU" sz="2800" dirty="0"/>
          </a:p>
          <a:p>
            <a:pPr lvl="0"/>
            <a:r>
              <a:rPr lang="ru-RU" sz="2800" i="1" dirty="0"/>
              <a:t>Почему Ахиллес обладал большой </a:t>
            </a:r>
            <a:r>
              <a:rPr lang="ru-RU" sz="2800" i="1" dirty="0" smtClean="0"/>
              <a:t>силой</a:t>
            </a:r>
            <a:endParaRPr lang="ru-RU" sz="2800" dirty="0"/>
          </a:p>
          <a:p>
            <a:pPr lvl="0"/>
            <a:r>
              <a:rPr lang="ru-RU" sz="2800" i="1" dirty="0"/>
              <a:t>Почему он отказался сражаться с троянцами?</a:t>
            </a:r>
            <a:r>
              <a:rPr lang="ru-RU" sz="2800" dirty="0"/>
              <a:t> </a:t>
            </a:r>
          </a:p>
          <a:p>
            <a:pPr lvl="0"/>
            <a:r>
              <a:rPr lang="ru-RU" sz="2800" i="1" dirty="0"/>
              <a:t>Какое место на теле Ахиллеса было единственно уязвимым? </a:t>
            </a:r>
            <a:endParaRPr lang="ru-RU" sz="2800" dirty="0"/>
          </a:p>
          <a:p>
            <a:pPr lvl="0"/>
            <a:r>
              <a:rPr lang="ru-RU" sz="2800" dirty="0"/>
              <a:t>Кто убил самого близкого друга Ахиллеса </a:t>
            </a:r>
            <a:r>
              <a:rPr lang="ru-RU" sz="2800" dirty="0" err="1"/>
              <a:t>Патрокла</a:t>
            </a:r>
            <a:r>
              <a:rPr lang="ru-RU" sz="2800" dirty="0"/>
              <a:t>?</a:t>
            </a:r>
            <a:r>
              <a:rPr lang="ru-RU" sz="2800" i="1" dirty="0"/>
              <a:t> </a:t>
            </a:r>
            <a:endParaRPr lang="ru-RU" sz="2800" dirty="0"/>
          </a:p>
          <a:p>
            <a:pPr lvl="0"/>
            <a:r>
              <a:rPr lang="ru-RU" sz="2800" dirty="0"/>
              <a:t>Удалось ли Ахиллесу отомстить за смерть своего друга?</a:t>
            </a:r>
            <a:r>
              <a:rPr lang="ru-RU" sz="2800" i="1" dirty="0"/>
              <a:t> </a:t>
            </a:r>
            <a:endParaRPr lang="ru-RU" sz="2800" dirty="0"/>
          </a:p>
          <a:p>
            <a:r>
              <a:rPr lang="ru-RU" sz="2800" i="1" dirty="0"/>
              <a:t>Какую, на ваш взгляд, достоверную информацию мы можем получить из этой поэмы о жизни греков</a:t>
            </a:r>
            <a:r>
              <a:rPr lang="ru-RU" sz="2800" i="1" dirty="0" smtClean="0"/>
              <a:t>?</a:t>
            </a:r>
          </a:p>
          <a:p>
            <a:r>
              <a:rPr lang="ru-RU" sz="2800" i="1" dirty="0"/>
              <a:t>Какие качества ценят греки в человеке?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7238"/>
          </a:xfrm>
        </p:spPr>
        <p:txBody>
          <a:bodyPr>
            <a:normAutofit/>
          </a:bodyPr>
          <a:lstStyle/>
          <a:p>
            <a:r>
              <a:rPr lang="ru-RU" b="1" i="1" dirty="0"/>
              <a:t>Самостоятельная работа учащихся с текстом учебника. Прочитать </a:t>
            </a:r>
            <a:r>
              <a:rPr lang="ru-RU" b="1" i="1" dirty="0" err="1"/>
              <a:t>пп</a:t>
            </a:r>
            <a:r>
              <a:rPr lang="ru-RU" b="1" i="1" dirty="0"/>
              <a:t>. 1, 2, 4 § 27 </a:t>
            </a:r>
            <a:r>
              <a:rPr lang="ru-RU" b="1" i="1" dirty="0" err="1"/>
              <a:t>Вигасина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>
                <a:solidFill>
                  <a:srgbClr val="FF0000"/>
                </a:solidFill>
              </a:rPr>
              <a:t>Цели</a:t>
            </a:r>
            <a:r>
              <a:rPr lang="ru-RU" b="1" i="1">
                <a:solidFill>
                  <a:srgbClr val="FF0000"/>
                </a:solidFill>
              </a:rPr>
              <a:t>:</a:t>
            </a:r>
            <a:r>
              <a:rPr lang="ru-RU"/>
              <a:t> </a:t>
            </a:r>
            <a:r>
              <a:rPr lang="ru-RU" smtClean="0"/>
              <a:t>ознакомить </a:t>
            </a:r>
            <a:r>
              <a:rPr lang="ru-RU" dirty="0"/>
              <a:t>с содержанием поэм Гомера, </a:t>
            </a:r>
            <a:r>
              <a:rPr lang="ru-RU" dirty="0" smtClean="0"/>
              <a:t>памятниками </a:t>
            </a:r>
            <a:r>
              <a:rPr lang="ru-RU" dirty="0"/>
              <a:t>мировой культуры и важными историческими </a:t>
            </a:r>
            <a:r>
              <a:rPr lang="ru-RU" dirty="0" smtClean="0"/>
              <a:t>источниками</a:t>
            </a:r>
            <a:r>
              <a:rPr lang="ru-RU" dirty="0"/>
              <a:t>; продолжить формирование умений составлять рассказ, </a:t>
            </a:r>
            <a:r>
              <a:rPr lang="ru-RU" dirty="0" smtClean="0"/>
              <a:t>делать </a:t>
            </a:r>
            <a:r>
              <a:rPr lang="ru-RU" dirty="0"/>
              <a:t>выводы, использовать исторические документы как источник знаний; на положительных образах гомеровских героев </a:t>
            </a:r>
            <a:r>
              <a:rPr lang="ru-RU" dirty="0" smtClean="0"/>
              <a:t>воспитывать </a:t>
            </a:r>
            <a:r>
              <a:rPr lang="ru-RU" dirty="0"/>
              <a:t>трудолюбие, смекалку, стремление помочь людям, презрение к опасностям.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715436" cy="6126163"/>
          </a:xfrm>
        </p:spPr>
        <p:txBody>
          <a:bodyPr>
            <a:normAutofit/>
          </a:bodyPr>
          <a:lstStyle/>
          <a:p>
            <a:pPr lvl="1"/>
            <a:r>
              <a:rPr lang="ru-RU" b="1" i="1" dirty="0"/>
              <a:t>Беседа по прочитанному</a:t>
            </a:r>
            <a:r>
              <a:rPr lang="ru-RU" dirty="0"/>
              <a:t>.</a:t>
            </a:r>
            <a:endParaRPr lang="ru-RU" sz="1800" dirty="0"/>
          </a:p>
          <a:p>
            <a:pPr lvl="0"/>
            <a:r>
              <a:rPr lang="ru-RU" dirty="0"/>
              <a:t>Откуда возвращался Одиссей, герой поэмы Гомера «</a:t>
            </a:r>
            <a:r>
              <a:rPr lang="ru-RU" dirty="0" smtClean="0"/>
              <a:t>Одиссея</a:t>
            </a:r>
            <a:r>
              <a:rPr lang="ru-RU" dirty="0"/>
              <a:t>»?</a:t>
            </a:r>
            <a:r>
              <a:rPr lang="ru-RU" i="1" dirty="0"/>
              <a:t> </a:t>
            </a:r>
            <a:endParaRPr lang="ru-RU" sz="2000" dirty="0"/>
          </a:p>
          <a:p>
            <a:pPr lvl="0"/>
            <a:r>
              <a:rPr lang="ru-RU" dirty="0"/>
              <a:t>Какой царь дал приют Одиссею?</a:t>
            </a:r>
            <a:r>
              <a:rPr lang="ru-RU" i="1" dirty="0"/>
              <a:t> </a:t>
            </a:r>
            <a:endParaRPr lang="ru-RU" sz="2000" dirty="0"/>
          </a:p>
          <a:p>
            <a:pPr lvl="0"/>
            <a:r>
              <a:rPr lang="ru-RU" i="1" dirty="0"/>
              <a:t>О каких испытаниях рассказывает Одиссей?</a:t>
            </a:r>
            <a:r>
              <a:rPr lang="ru-RU" dirty="0"/>
              <a:t> </a:t>
            </a:r>
            <a:endParaRPr lang="ru-RU" sz="2000" dirty="0"/>
          </a:p>
          <a:p>
            <a:pPr lvl="0"/>
            <a:r>
              <a:rPr lang="ru-RU" dirty="0"/>
              <a:t>Нравятся ли вам герои «Одиссеи»? Если да, то чем?</a:t>
            </a:r>
            <a:endParaRPr lang="ru-RU" sz="2000" dirty="0"/>
          </a:p>
          <a:p>
            <a:pPr lvl="0"/>
            <a:r>
              <a:rPr lang="ru-RU" dirty="0"/>
              <a:t>Осуждаете ли вы какие-нибудь их поступки? Какие?</a:t>
            </a:r>
            <a:endParaRPr lang="ru-RU" sz="2000" dirty="0"/>
          </a:p>
          <a:p>
            <a:pPr lvl="0"/>
            <a:r>
              <a:rPr lang="ru-RU" i="1" dirty="0"/>
              <a:t>Какие положительные качества в людях ценили греки?</a:t>
            </a:r>
            <a:r>
              <a:rPr lang="ru-RU" dirty="0"/>
              <a:t> </a:t>
            </a:r>
            <a:endParaRPr lang="ru-RU" sz="20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0246"/>
          </a:xfrm>
        </p:spPr>
        <p:txBody>
          <a:bodyPr/>
          <a:lstStyle/>
          <a:p>
            <a:r>
              <a:rPr lang="ru-RU" dirty="0"/>
              <a:t>Вопросы на закрепление новой темы </a:t>
            </a:r>
            <a:r>
              <a:rPr lang="ru-RU" dirty="0" smtClean="0"/>
              <a:t>урока:</a:t>
            </a:r>
            <a:br>
              <a:rPr lang="ru-RU" dirty="0" smtClean="0"/>
            </a:br>
            <a:r>
              <a:rPr lang="ru-RU" dirty="0"/>
              <a:t> Почему </a:t>
            </a:r>
            <a:r>
              <a:rPr lang="ru-RU" dirty="0" smtClean="0"/>
              <a:t>Поэмы </a:t>
            </a:r>
            <a:r>
              <a:rPr lang="ru-RU" dirty="0"/>
              <a:t>Гомера являются ценным историческим источником?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40312"/>
          </a:xfrm>
        </p:spPr>
        <p:txBody>
          <a:bodyPr>
            <a:normAutofit/>
          </a:bodyPr>
          <a:lstStyle/>
          <a:p>
            <a:r>
              <a:rPr lang="ru-RU" dirty="0" smtClean="0"/>
              <a:t>Д/З</a:t>
            </a:r>
            <a:br>
              <a:rPr lang="ru-RU" dirty="0" smtClean="0"/>
            </a:br>
            <a:r>
              <a:rPr lang="ru-RU" dirty="0" smtClean="0"/>
              <a:t>подготовить </a:t>
            </a:r>
            <a:r>
              <a:rPr lang="ru-RU" dirty="0"/>
              <a:t>развернутый ответ на вопрос: «Какое значение имеют поэмы Гомера "Илиада" и "Одиссея"?»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150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/>
              <a:t>Подготовка устного ответа по </a:t>
            </a:r>
            <a:r>
              <a:rPr lang="ru-RU" b="1" i="1" dirty="0" smtClean="0"/>
              <a:t>карточке!</a:t>
            </a:r>
          </a:p>
          <a:p>
            <a:pPr algn="ctr">
              <a:buNone/>
            </a:pPr>
            <a:r>
              <a:rPr lang="ru-RU" dirty="0"/>
              <a:t>КАРТОЧКА </a:t>
            </a:r>
            <a:r>
              <a:rPr lang="ru-RU" dirty="0" smtClean="0"/>
              <a:t>№ 1</a:t>
            </a:r>
            <a:endParaRPr lang="ru-RU" dirty="0"/>
          </a:p>
          <a:p>
            <a:pPr>
              <a:buNone/>
            </a:pPr>
            <a:r>
              <a:rPr lang="ru-RU" dirty="0"/>
              <a:t>Подготовь развернутый ответ на вопрос: </a:t>
            </a:r>
            <a:r>
              <a:rPr lang="ru-RU" b="1" dirty="0"/>
              <a:t>«Почему началась </a:t>
            </a:r>
            <a:r>
              <a:rPr lang="ru-RU" b="1" dirty="0" smtClean="0"/>
              <a:t>Троянская </a:t>
            </a:r>
            <a:r>
              <a:rPr lang="ru-RU" b="1" dirty="0"/>
              <a:t>война?»</a:t>
            </a:r>
          </a:p>
          <a:p>
            <a:pPr>
              <a:buNone/>
            </a:pPr>
            <a:r>
              <a:rPr lang="ru-RU" dirty="0"/>
              <a:t>Для этого вспомни:</a:t>
            </a:r>
          </a:p>
          <a:p>
            <a:pPr lvl="0">
              <a:buNone/>
            </a:pPr>
            <a:r>
              <a:rPr lang="ru-RU" dirty="0"/>
              <a:t>Что рассказывает миф о начале Троянской войны?</a:t>
            </a:r>
          </a:p>
          <a:p>
            <a:pPr lvl="0">
              <a:buNone/>
            </a:pPr>
            <a:r>
              <a:rPr lang="ru-RU" dirty="0"/>
              <a:t>Кого не позвали на свой пир греческие боги?</a:t>
            </a:r>
          </a:p>
          <a:p>
            <a:pPr lvl="0">
              <a:buNone/>
            </a:pPr>
            <a:r>
              <a:rPr lang="ru-RU" dirty="0"/>
              <a:t>Из-за чего поссорились богини Гера, Афина и Афродита?</a:t>
            </a:r>
          </a:p>
          <a:p>
            <a:pPr lvl="0">
              <a:buNone/>
            </a:pPr>
            <a:r>
              <a:rPr lang="ru-RU" dirty="0"/>
              <a:t>В кого влюбился царь Трои Парис?</a:t>
            </a:r>
          </a:p>
          <a:p>
            <a:pPr lvl="0">
              <a:buNone/>
            </a:pPr>
            <a:r>
              <a:rPr lang="ru-RU" dirty="0"/>
              <a:t>Какова действительная причина этой войны?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5626121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/>
              <a:t>Богиню ссор и раздоров греческие боги не пригласили на свой пир. Она бросила среди гостей золотое яблоко. Три богини Гера, Афина и Афродита стали спорить, кому оно будет принадлежать. Решили, что спор рассудит царь Трои Парис. Парис увозит Елену Прекрасную из Спарты к себе. Тогда ее муж собирает большое войско и осаждает Трою. Так рассказывает о начале войны миф. Но на самом деле </a:t>
            </a:r>
            <a:r>
              <a:rPr lang="ru-RU" dirty="0" smtClean="0"/>
              <a:t>греческим </a:t>
            </a:r>
            <a:r>
              <a:rPr lang="ru-RU" dirty="0"/>
              <a:t>царям нужны были земли на территории полуострова Малая Азия. Таким образом, в 1200 г. до н. э. царь Микен повел свое войско в Трою.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/>
              <a:t>Работа с классом. </a:t>
            </a:r>
            <a:r>
              <a:rPr lang="ru-RU" b="1" i="1" dirty="0" smtClean="0"/>
              <a:t>Тест</a:t>
            </a:r>
          </a:p>
          <a:p>
            <a:pPr>
              <a:buNone/>
            </a:pPr>
            <a:r>
              <a:rPr lang="ru-RU" b="1" dirty="0"/>
              <a:t>1.Юная богиня красоты и любви:</a:t>
            </a:r>
          </a:p>
          <a:p>
            <a:pPr>
              <a:buNone/>
            </a:pPr>
            <a:r>
              <a:rPr lang="ru-RU" dirty="0"/>
              <a:t>а)Гера;</a:t>
            </a:r>
          </a:p>
          <a:p>
            <a:pPr>
              <a:buNone/>
            </a:pPr>
            <a:r>
              <a:rPr lang="ru-RU" dirty="0"/>
              <a:t>б)Афина;</a:t>
            </a:r>
          </a:p>
          <a:p>
            <a:pPr>
              <a:buNone/>
            </a:pPr>
            <a:r>
              <a:rPr lang="ru-RU" dirty="0"/>
              <a:t>в)Афродита.</a:t>
            </a:r>
          </a:p>
          <a:p>
            <a:pPr>
              <a:buNone/>
            </a:pPr>
            <a:r>
              <a:rPr lang="ru-RU" b="1" dirty="0"/>
              <a:t>2.Какой подвиг совершил герой Тесей?</a:t>
            </a:r>
          </a:p>
          <a:p>
            <a:pPr>
              <a:buNone/>
            </a:pPr>
            <a:r>
              <a:rPr lang="ru-RU" dirty="0"/>
              <a:t>а)достал три золотых яблока из страны на краю света;</a:t>
            </a:r>
          </a:p>
          <a:p>
            <a:pPr>
              <a:buNone/>
            </a:pPr>
            <a:r>
              <a:rPr lang="ru-RU" dirty="0"/>
              <a:t>б)очистил за один день конюшни царя Авгия;</a:t>
            </a:r>
          </a:p>
          <a:p>
            <a:pPr>
              <a:buNone/>
            </a:pPr>
            <a:r>
              <a:rPr lang="ru-RU" dirty="0"/>
              <a:t>в)убил Минотавра.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/>
              <a:t>3.Бог грома и молнии, царь богов и людей: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а)Крон;</a:t>
            </a:r>
            <a:br>
              <a:rPr lang="ru-RU" dirty="0"/>
            </a:br>
            <a:r>
              <a:rPr lang="ru-RU" dirty="0"/>
              <a:t>б)Зевс;</a:t>
            </a:r>
            <a:br>
              <a:rPr lang="ru-RU" dirty="0"/>
            </a:br>
            <a:r>
              <a:rPr lang="ru-RU" dirty="0"/>
              <a:t>в)Аполлон</a:t>
            </a:r>
            <a:br>
              <a:rPr lang="ru-RU" dirty="0"/>
            </a:br>
            <a:r>
              <a:rPr lang="ru-RU" b="1" dirty="0"/>
              <a:t>4. Старшая из богинь, супруга Зевса: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а) Гера</a:t>
            </a:r>
            <a:br>
              <a:rPr lang="ru-RU" dirty="0"/>
            </a:br>
            <a:r>
              <a:rPr lang="ru-RU" dirty="0"/>
              <a:t>б) Афина</a:t>
            </a:r>
            <a:br>
              <a:rPr lang="ru-RU" dirty="0"/>
            </a:br>
            <a:r>
              <a:rPr lang="ru-RU" dirty="0"/>
              <a:t>в) Афродита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/>
              <a:t>5.Где находится Греция?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а)в южной части Балканского полуострова;</a:t>
            </a:r>
            <a:br>
              <a:rPr lang="ru-RU" dirty="0"/>
            </a:br>
            <a:r>
              <a:rPr lang="ru-RU" dirty="0"/>
              <a:t>б)в западной части Азии;</a:t>
            </a:r>
            <a:br>
              <a:rPr lang="ru-RU" dirty="0"/>
            </a:br>
            <a:r>
              <a:rPr lang="ru-RU" dirty="0"/>
              <a:t>в)</a:t>
            </a:r>
            <a:r>
              <a:rPr lang="ru-RU" dirty="0" err="1"/>
              <a:t>в</a:t>
            </a:r>
            <a:r>
              <a:rPr lang="ru-RU" dirty="0"/>
              <a:t> восточной части Африки.</a:t>
            </a:r>
            <a:br>
              <a:rPr lang="ru-RU" dirty="0"/>
            </a:br>
            <a:r>
              <a:rPr lang="ru-RU" dirty="0"/>
              <a:t> </a:t>
            </a:r>
            <a:r>
              <a:rPr lang="ru-RU" b="1" dirty="0" smtClean="0"/>
              <a:t>6</a:t>
            </a:r>
            <a:r>
              <a:rPr lang="ru-RU" b="1" dirty="0"/>
              <a:t>. С каким островом связан миф о Дедале и Икаре?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а)с о. </a:t>
            </a:r>
            <a:r>
              <a:rPr lang="ru-RU" dirty="0" err="1"/>
              <a:t>Солюс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б)с о. Итака;</a:t>
            </a:r>
            <a:br>
              <a:rPr lang="ru-RU" dirty="0"/>
            </a:br>
            <a:r>
              <a:rPr lang="ru-RU" dirty="0"/>
              <a:t>в)с о. Крит.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/>
              <a:t>7. Чудовище с головой быка и телом человека, обитавшее в критском лабиринте: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а)Цербер;</a:t>
            </a:r>
            <a:br>
              <a:rPr lang="ru-RU" dirty="0"/>
            </a:br>
            <a:r>
              <a:rPr lang="ru-RU" dirty="0"/>
              <a:t>б)Минотавр;</a:t>
            </a:r>
            <a:br>
              <a:rPr lang="ru-RU" dirty="0"/>
            </a:br>
            <a:r>
              <a:rPr lang="ru-RU" dirty="0"/>
              <a:t>в)Горгона Медуза.</a:t>
            </a:r>
            <a:br>
              <a:rPr lang="ru-RU" dirty="0"/>
            </a:br>
            <a:r>
              <a:rPr lang="ru-RU" b="1" dirty="0"/>
              <a:t>8. Царь города Трои: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а)Гектор;</a:t>
            </a:r>
            <a:br>
              <a:rPr lang="ru-RU" dirty="0"/>
            </a:br>
            <a:r>
              <a:rPr lang="ru-RU" dirty="0"/>
              <a:t>б)Минос;</a:t>
            </a:r>
            <a:br>
              <a:rPr lang="ru-RU" dirty="0"/>
            </a:br>
            <a:r>
              <a:rPr lang="ru-RU" dirty="0"/>
              <a:t>в)Приам.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/>
          <a:lstStyle/>
          <a:p>
            <a:pPr algn="l"/>
            <a:r>
              <a:rPr lang="ru-RU" b="1" dirty="0"/>
              <a:t>9. Какими морями омывается территория Греции?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а)Ионическим и Эгейским морями;</a:t>
            </a:r>
            <a:br>
              <a:rPr lang="ru-RU" dirty="0"/>
            </a:br>
            <a:r>
              <a:rPr lang="ru-RU" dirty="0"/>
              <a:t>б)Красным и Желтым морями;</a:t>
            </a:r>
            <a:br>
              <a:rPr lang="ru-RU" dirty="0"/>
            </a:br>
            <a:r>
              <a:rPr lang="ru-RU" dirty="0"/>
              <a:t>в)Балтийским и Северным морями.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743</Words>
  <Application>Microsoft Office PowerPoint</Application>
  <PresentationFormat>Экран (4:3)</PresentationFormat>
  <Paragraphs>63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Поэмы Гомера «Илиада» и «Одиссея»</vt:lpstr>
      <vt:lpstr>Слайд 2</vt:lpstr>
      <vt:lpstr>Слайд 3</vt:lpstr>
      <vt:lpstr>Слайд 4</vt:lpstr>
      <vt:lpstr>Слайд 5</vt:lpstr>
      <vt:lpstr>3.Бог грома и молнии, царь богов и людей: а)Крон; б)Зевс; в)Аполлон 4. Старшая из богинь, супруга Зевса: а) Гера б) Афина в) Афродита</vt:lpstr>
      <vt:lpstr>5.Где находится Греция? а)в южной части Балканского полуострова; б)в западной части Азии; в)в восточной части Африки.  6. С каким островом связан миф о Дедале и Икаре? а)с о. Солюс; б)с о. Итака; в)с о. Крит.</vt:lpstr>
      <vt:lpstr>7. Чудовище с головой быка и телом человека, обитавшее в критском лабиринте: а)Цербер; б)Минотавр; в)Горгона Медуза. 8. Царь города Трои: а)Гектор; б)Минос; в)Приам.</vt:lpstr>
      <vt:lpstr>9. Какими морями омывается территория Греции? а)Ионическим и Эгейским морями; б)Красным и Желтым морями; в)Балтийским и Северным морями.</vt:lpstr>
      <vt:lpstr>Слайд 10</vt:lpstr>
      <vt:lpstr>Задача: ознакомиться с содержанием поэм Гомера «Илиада» и «Одиссея».</vt:lpstr>
      <vt:lpstr>Новые слова:  г. Илион, Гектор, Гомер, Приам, Ахиллес, Алкиной, Навсикая, Демодок, Посейдон, Полифем, Гефест. </vt:lpstr>
      <vt:lpstr>Слайд 13</vt:lpstr>
      <vt:lpstr>Слайд 14</vt:lpstr>
      <vt:lpstr>В «Илиаде» поэт ярко изображает быт военного времени - битвы, подвиги героев, жестокости войны.  В ней воспеваются военные события и подвиги ахейских героев – Ахиллеса, Агамемнона, Менелая, Гектора, Диомеда и др.  Главный герой “Илиады” - Ахиллес – сын морской богини Фетиды и Пелея – совершил под Троей множество подвигов, но на десятый год войны был убит стрелой Париса.  </vt:lpstr>
      <vt:lpstr>В «Одиссее» же он рисует главным образом картины мирной жизни: хозяйственные заботы, домашние занятия, семейные обычаи, обряды гостеприимства и проч.   повествует о последних приключениях одного из героев Троянской войны, царя острова Итака, Одиссея, возвращающегося от стен разрушенного Илиона в родную Итаку. В основе поэмы лежит известный фольклорный сюжет о возвращении Одиссея неузнаваемым к своей верной жене Пенелопе.</vt:lpstr>
      <vt:lpstr>Слайд 17</vt:lpstr>
      <vt:lpstr>Беседа по прочитанному.</vt:lpstr>
      <vt:lpstr>Самостоятельная работа учащихся с текстом учебника. Прочитать пп. 1, 2, 4 § 27 Вигасина</vt:lpstr>
      <vt:lpstr>Слайд 20</vt:lpstr>
      <vt:lpstr>Вопросы на закрепление новой темы урока:  Почему Поэмы Гомера являются ценным историческим источником? </vt:lpstr>
      <vt:lpstr>Д/З подготовить развернутый ответ на вопрос: «Какое значение имеют поэмы Гомера "Илиада" и "Одиссея"?»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Поэмы Гомера «Илиада» и «Одиссея»</dc:title>
  <dc:creator>Userpc</dc:creator>
  <cp:lastModifiedBy>Userpc</cp:lastModifiedBy>
  <cp:revision>31</cp:revision>
  <dcterms:created xsi:type="dcterms:W3CDTF">2017-01-17T09:57:59Z</dcterms:created>
  <dcterms:modified xsi:type="dcterms:W3CDTF">2017-01-17T11:02:27Z</dcterms:modified>
</cp:coreProperties>
</file>