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6" r:id="rId4"/>
    <p:sldId id="274" r:id="rId5"/>
    <p:sldId id="275" r:id="rId6"/>
    <p:sldId id="267" r:id="rId7"/>
    <p:sldId id="268" r:id="rId8"/>
    <p:sldId id="277" r:id="rId9"/>
    <p:sldId id="276" r:id="rId10"/>
    <p:sldId id="269" r:id="rId11"/>
    <p:sldId id="270" r:id="rId12"/>
    <p:sldId id="271" r:id="rId13"/>
    <p:sldId id="272" r:id="rId14"/>
    <p:sldId id="273" r:id="rId15"/>
    <p:sldId id="26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2" autoAdjust="0"/>
    <p:restoredTop sz="94660"/>
  </p:normalViewPr>
  <p:slideViewPr>
    <p:cSldViewPr snapToGrid="0">
      <p:cViewPr>
        <p:scale>
          <a:sx n="81" d="100"/>
          <a:sy n="81" d="100"/>
        </p:scale>
        <p:origin x="-258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A3EF0-7A98-4FBE-B68E-185E75AA93D8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B3A99-C364-45FE-BEA3-7CD1C24F2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9669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A3EF0-7A98-4FBE-B68E-185E75AA93D8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B3A99-C364-45FE-BEA3-7CD1C24F2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40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A3EF0-7A98-4FBE-B68E-185E75AA93D8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B3A99-C364-45FE-BEA3-7CD1C24F2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04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A3EF0-7A98-4FBE-B68E-185E75AA93D8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B3A99-C364-45FE-BEA3-7CD1C24F2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976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A3EF0-7A98-4FBE-B68E-185E75AA93D8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B3A99-C364-45FE-BEA3-7CD1C24F2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27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A3EF0-7A98-4FBE-B68E-185E75AA93D8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B3A99-C364-45FE-BEA3-7CD1C24F2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347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A3EF0-7A98-4FBE-B68E-185E75AA93D8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B3A99-C364-45FE-BEA3-7CD1C24F2A3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964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A3EF0-7A98-4FBE-B68E-185E75AA93D8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B3A99-C364-45FE-BEA3-7CD1C24F2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04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A3EF0-7A98-4FBE-B68E-185E75AA93D8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B3A99-C364-45FE-BEA3-7CD1C24F2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169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A3EF0-7A98-4FBE-B68E-185E75AA93D8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B3A99-C364-45FE-BEA3-7CD1C24F2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256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9B9A3EF0-7A98-4FBE-B68E-185E75AA93D8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B3A99-C364-45FE-BEA3-7CD1C24F2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672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9B9A3EF0-7A98-4FBE-B68E-185E75AA93D8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1E3B3A99-C364-45FE-BEA3-7CD1C24F2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03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F0A07B-B6B2-4AFF-926B-99F146B057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375139"/>
            <a:ext cx="10198100" cy="2126762"/>
          </a:xfrm>
        </p:spPr>
        <p:txBody>
          <a:bodyPr>
            <a:normAutofit fontScale="90000"/>
          </a:bodyPr>
          <a:lstStyle/>
          <a:p>
            <a:r>
              <a:rPr lang="ru-RU" sz="4400" dirty="0"/>
              <a:t>Тема урока </a:t>
            </a:r>
            <a:br>
              <a:rPr lang="ru-RU" sz="4400" dirty="0"/>
            </a:br>
            <a:r>
              <a:rPr lang="ru-RU" sz="4400" dirty="0"/>
              <a:t>Подвижные игры в </a:t>
            </a:r>
            <a:r>
              <a:rPr lang="ru-RU" sz="4400" dirty="0" smtClean="0"/>
              <a:t>воде</a:t>
            </a: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>Водное поло</a:t>
            </a:r>
            <a:endParaRPr lang="ru-RU" sz="44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9107578-60A5-4381-A325-329B39E3DF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2400" y="3911600"/>
            <a:ext cx="4165600" cy="1346200"/>
          </a:xfrm>
        </p:spPr>
        <p:txBody>
          <a:bodyPr/>
          <a:lstStyle/>
          <a:p>
            <a:pPr algn="r"/>
            <a:r>
              <a:rPr lang="ru-RU" b="1" dirty="0" smtClean="0"/>
              <a:t>Авторы:  учителя плавания </a:t>
            </a:r>
          </a:p>
          <a:p>
            <a:pPr algn="r"/>
            <a:r>
              <a:rPr lang="ru-RU" b="1" dirty="0" smtClean="0"/>
              <a:t>МБОУ СОШ №44, г. Сургут </a:t>
            </a:r>
          </a:p>
          <a:p>
            <a:pPr algn="r"/>
            <a:r>
              <a:rPr lang="ru-RU" b="1" dirty="0" err="1" smtClean="0"/>
              <a:t>Япарова</a:t>
            </a:r>
            <a:r>
              <a:rPr lang="ru-RU" b="1" dirty="0" smtClean="0"/>
              <a:t>  З.А., Трусова А.В.</a:t>
            </a:r>
            <a:endParaRPr lang="ru-RU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B3D2D08-C733-4985-8A9A-23DC71FF4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027" y="2670048"/>
            <a:ext cx="5591585" cy="3346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C0A0A00-4947-4F26-A8E5-B857DA5B3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8211" y="198544"/>
            <a:ext cx="2499577" cy="191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482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F6E667D-196F-40C1-ACD5-55339753F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712" y="451104"/>
            <a:ext cx="8314944" cy="89127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В водном поло запрещено: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54A75B0-535D-4ADA-A388-80066C092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88" y="1690686"/>
            <a:ext cx="6692202" cy="4486277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атаковать игрока</a:t>
            </a:r>
          </a:p>
          <a:p>
            <a:r>
              <a:rPr lang="ru-RU" dirty="0"/>
              <a:t>который не владеет мячом</a:t>
            </a:r>
          </a:p>
          <a:p>
            <a:r>
              <a:rPr lang="ru-RU" dirty="0"/>
              <a:t> топить, тащить, держать игрока, не владеющего мячом</a:t>
            </a:r>
          </a:p>
          <a:p>
            <a:r>
              <a:rPr lang="ru-RU" dirty="0"/>
              <a:t>топить мяч </a:t>
            </a:r>
          </a:p>
          <a:p>
            <a:pPr marL="0" indent="0">
              <a:buNone/>
            </a:pPr>
            <a:r>
              <a:rPr lang="ru-RU" dirty="0"/>
              <a:t>Совершивший грубую ошибку, игрок удаляется из воды на 15 секунд или до конца времени атаки противника. По истечении штрафного времени игрок должен вернуться в игру. </a:t>
            </a:r>
          </a:p>
          <a:p>
            <a:pPr marL="0" indent="0">
              <a:buNone/>
            </a:pPr>
            <a:r>
              <a:rPr lang="ru-RU" dirty="0"/>
              <a:t>Негрубая ошибка наказывается свободным броском, который может быть направлен непосредственно в ворота противника, если нарушение произошло за пятиметровой игровой линией, или разыгран путём перепасовки. </a:t>
            </a:r>
          </a:p>
          <a:p>
            <a:pPr marL="0" indent="0">
              <a:buNone/>
            </a:pPr>
            <a:r>
              <a:rPr lang="ru-RU" dirty="0"/>
              <a:t>Игрок, заработавший 3 удаления, удаляется до конца игры с правом замены и садится на скамейку запасных с развязанной шапкой. 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D980D4E-22B5-4ED8-A8F0-D52B41DFB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305" y="365125"/>
            <a:ext cx="1905495" cy="1325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D7002AD-B121-4A58-8F4E-16E6CD57E3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35" y="2038998"/>
            <a:ext cx="5164853" cy="3789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42806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23664F-EC36-414C-9B3C-07E7836E8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1280" y="964693"/>
            <a:ext cx="7339584" cy="827532"/>
          </a:xfrm>
        </p:spPr>
        <p:txBody>
          <a:bodyPr>
            <a:normAutofit fontScale="90000"/>
          </a:bodyPr>
          <a:lstStyle/>
          <a:p>
            <a:r>
              <a:rPr lang="ru-RU" dirty="0"/>
              <a:t>Удаления и ошибки во время игры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B92FABE-BF8B-4333-9DD0-59394E851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85" y="1889089"/>
            <a:ext cx="6983603" cy="4287873"/>
          </a:xfrm>
        </p:spPr>
        <p:txBody>
          <a:bodyPr>
            <a:normAutofit/>
          </a:bodyPr>
          <a:lstStyle/>
          <a:p>
            <a:r>
              <a:rPr lang="ru-RU" dirty="0"/>
              <a:t>Совершивший грубую ошибку, игрок удаляется из воды на 15 секунд или до конца времени атаки противника. По истечении штрафного времени игрок должен вернуться в игру. </a:t>
            </a:r>
          </a:p>
          <a:p>
            <a:r>
              <a:rPr lang="ru-RU" dirty="0"/>
              <a:t>Негрубая ошибка наказывается свободным броском, который может быть направлен непосредственно в ворота противника, если нарушение произошло за пятиметровой игровой линией, или разыгран путём перепасовки. </a:t>
            </a:r>
          </a:p>
          <a:p>
            <a:r>
              <a:rPr lang="ru-RU" dirty="0"/>
              <a:t>Игрок, заработавший 3 удаления, удаляется до конца игры с правом замены и садится на скамейку запасных с развязанной шапкой. 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87C3CCC-47A6-438C-85BD-08B4A2726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2687" y="3094892"/>
            <a:ext cx="4475092" cy="297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275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1C209F-1555-4FE1-A73B-3E7152EC6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834" y="365126"/>
            <a:ext cx="10348965" cy="689952"/>
          </a:xfrm>
        </p:spPr>
        <p:txBody>
          <a:bodyPr>
            <a:normAutofit fontScale="90000"/>
          </a:bodyPr>
          <a:lstStyle/>
          <a:p>
            <a:r>
              <a:rPr lang="ru-RU" dirty="0"/>
              <a:t>Размер игрового поля (бассейна)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63665B0-8562-44A4-9D99-B71EA926B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418" y="1346479"/>
            <a:ext cx="10851382" cy="1889090"/>
          </a:xfrm>
        </p:spPr>
        <p:txBody>
          <a:bodyPr>
            <a:normAutofit/>
          </a:bodyPr>
          <a:lstStyle/>
          <a:p>
            <a:r>
              <a:rPr lang="ru-RU" dirty="0"/>
              <a:t>для мужчин составляет 30 в длину и 20 метров в ширину </a:t>
            </a:r>
          </a:p>
          <a:p>
            <a:r>
              <a:rPr lang="ru-RU" dirty="0"/>
              <a:t>для женщин 25 и 17 метров</a:t>
            </a:r>
          </a:p>
          <a:p>
            <a:r>
              <a:rPr lang="ru-RU" dirty="0"/>
              <a:t>Глубина бассейна в водном поло должна быть не менее 1,8 метра </a:t>
            </a:r>
          </a:p>
          <a:p>
            <a:r>
              <a:rPr lang="ru-RU" dirty="0"/>
              <a:t>Указанные размеры бассейнов актуальны для всех крупных соревнований, в том числе и Олимпийских игр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2B94C5C-1183-4E4B-8040-C8C53224B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340" y="3113649"/>
            <a:ext cx="5417736" cy="3563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6174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F4CE46-C4C5-40BD-93DC-D6ED1DF34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0100"/>
            <a:ext cx="5829300" cy="890588"/>
          </a:xfrm>
        </p:spPr>
        <p:txBody>
          <a:bodyPr/>
          <a:lstStyle/>
          <a:p>
            <a:pPr algn="ctr"/>
            <a:r>
              <a:rPr lang="ru-RU" dirty="0"/>
              <a:t> Ворота в водном поло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7811B42-2E53-43A6-B1AB-8F42E94A3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300" y="2413000"/>
            <a:ext cx="11430000" cy="4241800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По обе стороны игрового поля устанавливаются ворота. </a:t>
            </a:r>
          </a:p>
          <a:p>
            <a:pPr algn="just"/>
            <a:r>
              <a:rPr lang="ru-RU" dirty="0"/>
              <a:t>Ворота представляют собой две стойки и перекладину прямоугольной формы толщиной 0,075 м, обращённые в сторону игрового поля и окрашенные в белый цвет. </a:t>
            </a:r>
          </a:p>
          <a:p>
            <a:pPr algn="just"/>
            <a:r>
              <a:rPr lang="ru-RU" dirty="0"/>
              <a:t>Они должны быть установлены строго посередине линии ворот и на расстоянии не менее 0,30 м от границ игрового поля.</a:t>
            </a:r>
          </a:p>
          <a:p>
            <a:pPr algn="just"/>
            <a:r>
              <a:rPr lang="ru-RU" dirty="0"/>
              <a:t> Расстояние между стойками ворот должно быть 3 м, а нижний край перекладины должен находиться на высоте 0,90 м над поверхностью воды. </a:t>
            </a:r>
          </a:p>
          <a:p>
            <a:pPr algn="just"/>
            <a:r>
              <a:rPr lang="ru-RU" dirty="0"/>
              <a:t>Минимальная температура воды 16 градусов.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696121A-D296-48A2-A653-13E3D17B8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91688"/>
            <a:ext cx="4267200" cy="2137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6008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ACD3FD-8E1C-4ABD-995F-796A4E9EB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504824"/>
            <a:ext cx="8399197" cy="1185864"/>
          </a:xfrm>
        </p:spPr>
        <p:txBody>
          <a:bodyPr>
            <a:normAutofit/>
          </a:bodyPr>
          <a:lstStyle/>
          <a:p>
            <a:r>
              <a:rPr lang="ru-RU" dirty="0"/>
              <a:t>Экипировка и инвентарь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E69D26B-D32C-4E60-8E68-96B124FD4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300" y="2184400"/>
            <a:ext cx="8420100" cy="3992563"/>
          </a:xfrm>
        </p:spPr>
        <p:txBody>
          <a:bodyPr>
            <a:normAutofit/>
          </a:bodyPr>
          <a:lstStyle/>
          <a:p>
            <a:r>
              <a:rPr lang="ru-RU" dirty="0"/>
              <a:t>Мяч для водного поло имеет круглую форму и воздушную камеру с закрывающимся ниппелем.</a:t>
            </a:r>
          </a:p>
          <a:p>
            <a:r>
              <a:rPr lang="ru-RU" dirty="0"/>
              <a:t> Вес мяча колеблется в пределах 400-450 грамм</a:t>
            </a:r>
          </a:p>
          <a:p>
            <a:r>
              <a:rPr lang="ru-RU" dirty="0"/>
              <a:t>Шапочка с ушными протекторами для защиты игроков от мощных ударов мячом. </a:t>
            </a:r>
          </a:p>
          <a:p>
            <a:r>
              <a:rPr lang="ru-RU" dirty="0"/>
              <a:t>Шапочки застегиваются под подбородком и не снимаются до конца игры. </a:t>
            </a:r>
          </a:p>
          <a:p>
            <a:r>
              <a:rPr lang="ru-RU" dirty="0"/>
              <a:t>Обычно одна из команд играет в шапочках белого цвета, а другая синего. </a:t>
            </a:r>
          </a:p>
          <a:p>
            <a:r>
              <a:rPr lang="ru-RU" dirty="0"/>
              <a:t>Шапочки вратарей выкрашены в красный цвет. 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450DD90-0C12-48B3-8A0A-063735EDE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2097" y="504824"/>
            <a:ext cx="2720182" cy="272018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6A75517-638C-413A-8BD1-D6AB579F3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717" y="3718718"/>
            <a:ext cx="3626909" cy="272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604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CC6B28-116E-4DD5-8138-D66305904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4262" y="964692"/>
            <a:ext cx="7606602" cy="876300"/>
          </a:xfrm>
        </p:spPr>
        <p:txBody>
          <a:bodyPr/>
          <a:lstStyle/>
          <a:p>
            <a:pPr algn="ctr"/>
            <a:r>
              <a:rPr lang="ru-RU" dirty="0"/>
              <a:t> Играют все…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1E07817-58B9-401E-923E-9D396BD33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871" y="2059911"/>
            <a:ext cx="7606602" cy="4117051"/>
          </a:xfrm>
        </p:spPr>
        <p:txBody>
          <a:bodyPr>
            <a:normAutofit/>
          </a:bodyPr>
          <a:lstStyle/>
          <a:p>
            <a:r>
              <a:rPr lang="ru-RU" dirty="0"/>
              <a:t>Водное поло оказывает невероятно положительное влияние на здоровье ребенка и его общее развитие. </a:t>
            </a:r>
          </a:p>
          <a:p>
            <a:r>
              <a:rPr lang="ru-RU" dirty="0"/>
              <a:t>Водным поло могут заниматься как мальчики, так и девочки! Этот вид спорта невероятно развивающий, потому как в нем, задействуются практически все группы мышц, дыхательная и сердечная системы, укрепляется общая устойчивость организма, растет сила и выносливость.</a:t>
            </a:r>
          </a:p>
          <a:p>
            <a:r>
              <a:rPr lang="ru-RU" dirty="0"/>
              <a:t>Способствует увеличению объема легких, организм быстрее насыщается кислородом, улучшается кровообращение, да и в целом, все органы работают лучше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76420E1-885B-4E62-9A92-760BD12D8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3560" y="2568512"/>
            <a:ext cx="4477569" cy="2760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50687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4286AE-5FDB-4B44-90DB-DB17878D6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10107"/>
          </a:xfrm>
        </p:spPr>
        <p:txBody>
          <a:bodyPr/>
          <a:lstStyle/>
          <a:p>
            <a:pPr algn="ctr"/>
            <a:r>
              <a:rPr lang="ru-RU" dirty="0"/>
              <a:t>Игра «Водное поло»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4F8B9C3-2069-432B-B7FE-A1465FE303A4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5283200" y="1562100"/>
            <a:ext cx="6794500" cy="4614862"/>
          </a:xfrm>
        </p:spPr>
        <p:txBody>
          <a:bodyPr>
            <a:normAutofit/>
          </a:bodyPr>
          <a:lstStyle/>
          <a:p>
            <a:r>
              <a:rPr lang="ru-RU" dirty="0"/>
              <a:t>Водное поло (англ. </a:t>
            </a:r>
            <a:r>
              <a:rPr lang="ru-RU" dirty="0" err="1"/>
              <a:t>water</a:t>
            </a:r>
            <a:r>
              <a:rPr lang="ru-RU" dirty="0"/>
              <a:t> </a:t>
            </a:r>
            <a:r>
              <a:rPr lang="ru-RU" dirty="0" err="1"/>
              <a:t>polo</a:t>
            </a:r>
            <a:r>
              <a:rPr lang="ru-RU" dirty="0"/>
              <a:t>) – командный водный олимпийский вид спорта, целью в котором является забросить мяч в ворота соперника большее число раз, чем это сделает оппонент в установленное время. </a:t>
            </a:r>
          </a:p>
          <a:p>
            <a:r>
              <a:rPr lang="ru-RU" dirty="0"/>
              <a:t>Игра проходит в воде, а мяч держат и забрасывают в ворота одной рукой.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C45A072-81D8-4C01-BFC4-8D48812F8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478" y="1166432"/>
            <a:ext cx="4889904" cy="3262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75727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696CAA-10D6-4729-AC0D-56A80BD1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104" y="548640"/>
            <a:ext cx="7985760" cy="1006603"/>
          </a:xfrm>
        </p:spPr>
        <p:txBody>
          <a:bodyPr>
            <a:normAutofit/>
          </a:bodyPr>
          <a:lstStyle/>
          <a:p>
            <a:r>
              <a:rPr lang="ru-RU" dirty="0"/>
              <a:t> Все началось с Монголии, Японии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966FC02-B0A9-4452-8A57-31C0A05EC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726" y="1690688"/>
            <a:ext cx="7079666" cy="4486275"/>
          </a:xfrm>
        </p:spPr>
        <p:txBody>
          <a:bodyPr>
            <a:normAutofit/>
          </a:bodyPr>
          <a:lstStyle/>
          <a:p>
            <a:r>
              <a:rPr lang="ru-RU" dirty="0"/>
              <a:t>История возникновения водного поло уходит своими корнями в глубокую старину. </a:t>
            </a:r>
          </a:p>
          <a:p>
            <a:r>
              <a:rPr lang="ru-RU" dirty="0"/>
              <a:t>В Японии существовала игра, которую в какой-то мере можно считать далеким родственником современного водного поло. Сидя верхом на соломенных бочках, участники игры гоняли шестами по воде надутую шкуру, которая заменяла мяч. </a:t>
            </a:r>
          </a:p>
          <a:p>
            <a:r>
              <a:rPr lang="ru-RU" dirty="0"/>
              <a:t>Само название этой игры тоже пришло с Востока, более двухсот лет тому назад европейцы вывезли из Монголии игру в мяч — «поло». </a:t>
            </a:r>
          </a:p>
          <a:p>
            <a:r>
              <a:rPr lang="ru-RU" dirty="0"/>
              <a:t>Попав в Европу, эта игра в дальнейшем стала родоначальницей многих современных игр с мячом (футбол, гандбол, волейбол, мотобол).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4AD2D20-1970-43C7-A4FE-C3F422E8D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9860" y="1555243"/>
            <a:ext cx="4810884" cy="2719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1147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C98CA0-B919-4849-9E84-6535157D2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9088" y="475488"/>
            <a:ext cx="7351776" cy="961427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Деревянные бочки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A51520D-0891-4F47-9C99-FF9A6DF2A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822" y="1527350"/>
            <a:ext cx="7244862" cy="4649614"/>
          </a:xfrm>
        </p:spPr>
        <p:txBody>
          <a:bodyPr>
            <a:normAutofit/>
          </a:bodyPr>
          <a:lstStyle/>
          <a:p>
            <a:r>
              <a:rPr lang="ru-RU" dirty="0"/>
              <a:t>Согласно другой легенде местом рождения водного поло является Англия. </a:t>
            </a:r>
          </a:p>
          <a:p>
            <a:r>
              <a:rPr lang="ru-RU" dirty="0"/>
              <a:t>Причиной появления могла послужить любовь английских аристократов к лошадям и верховой езде. </a:t>
            </a:r>
          </a:p>
          <a:p>
            <a:r>
              <a:rPr lang="ru-RU" dirty="0"/>
              <a:t>В то время, в Британии была популярна игра поло, в которой наездники при помощи клюшек передавали мяч друг другу по ровному полю с целью забить его в ворота соперника.</a:t>
            </a:r>
          </a:p>
          <a:p>
            <a:r>
              <a:rPr lang="ru-RU" dirty="0"/>
              <a:t> Как-то раз, скучавшие английские моряки решили поиграть в поло. </a:t>
            </a:r>
          </a:p>
          <a:p>
            <a:r>
              <a:rPr lang="ru-RU" dirty="0"/>
              <a:t>Но так как ни лошадей, ни поля рядом не оказалось, сели верхом на деревянные бочки и начали гонять мяч по водяной глади.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3F53EF3-CA60-4771-8C15-C11137F126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10" t="3685"/>
          <a:stretch/>
        </p:blipFill>
        <p:spPr>
          <a:xfrm>
            <a:off x="7318491" y="2069961"/>
            <a:ext cx="4793122" cy="3351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6834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00C63C-93B1-42E1-A633-42C5DC9E8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7168" y="964692"/>
            <a:ext cx="7473696" cy="7056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Как раньше играли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FCAB6FC-CF7E-4A0D-B8E6-4A1C908C3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451" y="1899138"/>
            <a:ext cx="6039059" cy="4277825"/>
          </a:xfrm>
        </p:spPr>
        <p:txBody>
          <a:bodyPr>
            <a:normAutofit/>
          </a:bodyPr>
          <a:lstStyle/>
          <a:p>
            <a:r>
              <a:rPr lang="ru-RU" dirty="0"/>
              <a:t>Современное водное поло было изобретено во второй половине XIX века.</a:t>
            </a:r>
          </a:p>
          <a:p>
            <a:r>
              <a:rPr lang="ru-RU" dirty="0"/>
              <a:t> Сначала игра очень походила на регби, так как в первых редакциях правил было разрешено применять силу в борьбе за мяч и удерживать соперника. </a:t>
            </a:r>
          </a:p>
          <a:p>
            <a:r>
              <a:rPr lang="ru-RU" dirty="0"/>
              <a:t>Кроме этого поле для игры в водное поло размечалось на неподвижном водоеме, а вместо ворот в дно водоема были  вкопаны палки, выступающие на 30-40 см над поверхностью воды. </a:t>
            </a:r>
          </a:p>
          <a:p>
            <a:r>
              <a:rPr lang="ru-RU" dirty="0"/>
              <a:t>Игрокам было необходимо вплавь заносить мяч в ворота. 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918BC4C-0FCF-46C9-9458-5101F6A5B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72" y="1899138"/>
            <a:ext cx="5739415" cy="3868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9459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75B45F-46AB-475A-A8E1-A992CB0F2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3744" y="964692"/>
            <a:ext cx="7437120" cy="7056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«Футбол на воде»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DC2C87D-16B1-4040-B77B-CAC1282C9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579" y="1879042"/>
            <a:ext cx="6319426" cy="4297921"/>
          </a:xfrm>
        </p:spPr>
        <p:txBody>
          <a:bodyPr>
            <a:normAutofit/>
          </a:bodyPr>
          <a:lstStyle/>
          <a:p>
            <a:r>
              <a:rPr lang="ru-RU" dirty="0"/>
              <a:t>В 1869 году водное поло было впервые представлено широкой публике в Лондоне, в то время игра называлась «футбол на воде» и не имела четко сформулированных правил. В 1870 году была созвана комиссия из знатоков спорта для формализации правил, но каких-то результатов комиссия не добилась. Лишь в 1876 году Уильям Уилсон составил правила игры в водное поло, которые оставались актуальными вплоть до 1890 года. </a:t>
            </a:r>
          </a:p>
          <a:p>
            <a:r>
              <a:rPr lang="ru-RU" dirty="0"/>
              <a:t>С 1900 игра входит в список Олимпийских видов спорта, а первый мировой чемпионат по водному поло был проведён в 1973 году.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650A5D8-4648-4955-95E4-01E08DA55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994" y="1969477"/>
            <a:ext cx="5424585" cy="3625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53840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EAA16C-96E6-4180-AC42-C0A145340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7491" y="600076"/>
            <a:ext cx="5730240" cy="823912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 Правило игры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8AEFAE7-F38A-48AF-B133-5A8BA5DB8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300" y="2549524"/>
            <a:ext cx="7556500" cy="3627439"/>
          </a:xfrm>
        </p:spPr>
        <p:txBody>
          <a:bodyPr>
            <a:normAutofit/>
          </a:bodyPr>
          <a:lstStyle/>
          <a:p>
            <a:r>
              <a:rPr lang="ru-RU" dirty="0"/>
              <a:t>Матч в водном поло состоит из четырех периодов длительностью по 8 минут каждый. </a:t>
            </a:r>
          </a:p>
          <a:p>
            <a:r>
              <a:rPr lang="ru-RU" dirty="0"/>
              <a:t>Отсчет времени в периоде начинается с первого касания мяча. </a:t>
            </a:r>
          </a:p>
          <a:p>
            <a:r>
              <a:rPr lang="ru-RU" dirty="0"/>
              <a:t>Каждой команде выделяется всего 25 секунд на атаку, по истечении 25 секунд мяч переходит команде соперника. </a:t>
            </a:r>
          </a:p>
          <a:p>
            <a:r>
              <a:rPr lang="ru-RU" dirty="0"/>
              <a:t>Правила позволяют каждой команде взять 4 тайм-аута за игру в основное время и 1 тайм-аут в дополнительное. </a:t>
            </a:r>
          </a:p>
          <a:p>
            <a:r>
              <a:rPr lang="ru-RU" dirty="0"/>
              <a:t>Тайм-аут может взять только команда владеющая мячом.</a:t>
            </a:r>
          </a:p>
          <a:p>
            <a:r>
              <a:rPr lang="ru-RU" dirty="0"/>
              <a:t> Одновременно на поле могут находиться 6 полевых игроков и 1 вратарь.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005F81E-3B69-4519-976F-9C323EB4C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4672" y="2247900"/>
            <a:ext cx="3790264" cy="3186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CD6D369-12AF-4C53-A342-A75E5AF851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320" y="112358"/>
            <a:ext cx="3243071" cy="2436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6915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760CB47-A4DB-4330-85DA-0709B9521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5840" y="280416"/>
            <a:ext cx="6973824" cy="1158240"/>
          </a:xfrm>
        </p:spPr>
        <p:txBody>
          <a:bodyPr/>
          <a:lstStyle/>
          <a:p>
            <a:pPr algn="ctr"/>
            <a:r>
              <a:rPr lang="ru-RU" dirty="0"/>
              <a:t>контактная игра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FFDF090-8137-424E-9597-9F6AF04B5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8304" y="1690688"/>
            <a:ext cx="6635496" cy="4486275"/>
          </a:xfrm>
        </p:spPr>
        <p:txBody>
          <a:bodyPr>
            <a:normAutofit/>
          </a:bodyPr>
          <a:lstStyle/>
          <a:p>
            <a:r>
              <a:rPr lang="ru-RU" dirty="0"/>
              <a:t>Водное поло - это весьма жёсткая контактная игра.</a:t>
            </a:r>
          </a:p>
          <a:p>
            <a:r>
              <a:rPr lang="ru-RU" dirty="0"/>
              <a:t> Одновременно на поле против друг друга играют две команды.</a:t>
            </a:r>
          </a:p>
          <a:p>
            <a:r>
              <a:rPr lang="ru-RU" dirty="0"/>
              <a:t> Каждая команда должна состоять из семи игроков, одним из которых должен быть вратарь, играющий во вратарской шапочке, и не более шести резервных игроков, которые могут быть использованы как запасные. </a:t>
            </a:r>
          </a:p>
          <a:p>
            <a:r>
              <a:rPr lang="ru-RU" dirty="0"/>
              <a:t>Для игры свойственны частые замены игроков на поле запасными.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DC13AF0-2A7D-452D-9B9D-903F4C16B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704" y="1690688"/>
            <a:ext cx="3392092" cy="4884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03742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BBF4EE-3B3F-4BAF-90B1-32F9F74EB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85216"/>
            <a:ext cx="7522464" cy="103632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Функции ватерполистов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9A69C83-E129-40D6-B039-1A25668DB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899" y="2090057"/>
            <a:ext cx="6813197" cy="4086906"/>
          </a:xfrm>
        </p:spPr>
        <p:txBody>
          <a:bodyPr>
            <a:normAutofit/>
          </a:bodyPr>
          <a:lstStyle/>
          <a:p>
            <a:r>
              <a:rPr lang="ru-RU" dirty="0"/>
              <a:t>Один игрок каждой команды выступает в роли голкипера.</a:t>
            </a:r>
          </a:p>
          <a:p>
            <a:r>
              <a:rPr lang="ru-RU" dirty="0"/>
              <a:t> Голкипер (вратарь) - единственный игрок команды, который может трогать мяч обеими руками.</a:t>
            </a:r>
          </a:p>
          <a:p>
            <a:r>
              <a:rPr lang="ru-RU" dirty="0"/>
              <a:t> Голкипер в отличие от других игроков должен всегда оставаться на своей половине поля.</a:t>
            </a:r>
          </a:p>
          <a:p>
            <a:r>
              <a:rPr lang="ru-RU" dirty="0"/>
              <a:t>Игроки могут пасовать мяч своим партнёрам по команде или плыть, толкая мяч перед собой. </a:t>
            </a:r>
          </a:p>
          <a:p>
            <a:r>
              <a:rPr lang="ru-RU" dirty="0"/>
              <a:t>Не разрешается атаковать игрока, не владеющего мячом. </a:t>
            </a:r>
          </a:p>
          <a:p>
            <a:r>
              <a:rPr lang="ru-RU" dirty="0"/>
              <a:t>Также правилами запрещается держать мяч под водой в момент, когда игрок обороны атакует игрока с мячом.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5994FBF-5828-4309-91D6-8000FF6F2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1688" y="1865376"/>
            <a:ext cx="5128773" cy="3256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4743108"/>
      </p:ext>
    </p:extLst>
  </p:cSld>
  <p:clrMapOvr>
    <a:masterClrMapping/>
  </p:clrMapOvr>
</p:sld>
</file>

<file path=ppt/theme/theme1.xml><?xml version="1.0" encoding="utf-8"?>
<a:theme xmlns:a="http://schemas.openxmlformats.org/drawingml/2006/main" name="Посылка">
  <a:themeElements>
    <a:clrScheme name="Посылка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Посылка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осылка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TM10001115[[fn=Посылка]]</Template>
  <TotalTime>120</TotalTime>
  <Words>1164</Words>
  <Application>Microsoft Office PowerPoint</Application>
  <PresentationFormat>Произвольный</PresentationFormat>
  <Paragraphs>79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Посылка</vt:lpstr>
      <vt:lpstr>Тема урока  Подвижные игры в воде Водное поло</vt:lpstr>
      <vt:lpstr>Игра «Водное поло»</vt:lpstr>
      <vt:lpstr> Все началось с Монголии, Японии</vt:lpstr>
      <vt:lpstr>Деревянные бочки</vt:lpstr>
      <vt:lpstr> Как раньше играли</vt:lpstr>
      <vt:lpstr>«Футбол на воде» </vt:lpstr>
      <vt:lpstr> Правило игры</vt:lpstr>
      <vt:lpstr>контактная игра</vt:lpstr>
      <vt:lpstr>Функции ватерполистов</vt:lpstr>
      <vt:lpstr>В водном поло запрещено:  </vt:lpstr>
      <vt:lpstr>Удаления и ошибки во время игры</vt:lpstr>
      <vt:lpstr>Размер игрового поля (бассейна)</vt:lpstr>
      <vt:lpstr> Ворота в водном поло</vt:lpstr>
      <vt:lpstr>Экипировка и инвентарь</vt:lpstr>
      <vt:lpstr> Играют все…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  Подвижные игры в воде</dc:title>
  <dc:creator>Роман Япаров</dc:creator>
  <cp:lastModifiedBy>user</cp:lastModifiedBy>
  <cp:revision>14</cp:revision>
  <dcterms:created xsi:type="dcterms:W3CDTF">2023-01-08T13:45:12Z</dcterms:created>
  <dcterms:modified xsi:type="dcterms:W3CDTF">2023-01-25T05:10:56Z</dcterms:modified>
</cp:coreProperties>
</file>