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3" r:id="rId4"/>
    <p:sldId id="258" r:id="rId5"/>
    <p:sldId id="259" r:id="rId6"/>
    <p:sldId id="260" r:id="rId7"/>
    <p:sldId id="261" r:id="rId8"/>
    <p:sldId id="262"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0118C3-28E0-4F26-909A-BD5E6BB2AA8B}" type="datetimeFigureOut">
              <a:rPr lang="ru-RU" smtClean="0"/>
              <a:t>02.12.2021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7A8965-415F-4ED8-96F2-2CEAA9363BC0}" type="slidenum">
              <a:rPr lang="ru-RU" smtClean="0"/>
              <a:t>‹#›</a:t>
            </a:fld>
            <a:endParaRPr lang="ru-RU"/>
          </a:p>
        </p:txBody>
      </p:sp>
    </p:spTree>
    <p:extLst>
      <p:ext uri="{BB962C8B-B14F-4D97-AF65-F5344CB8AC3E}">
        <p14:creationId xmlns:p14="http://schemas.microsoft.com/office/powerpoint/2010/main" val="3261678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02.12.2021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02.12.2021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02.12.2021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solidFill>
                  <a:srgbClr val="FF0000"/>
                </a:solidFill>
              </a:rPr>
              <a:t>Задание 14</a:t>
            </a:r>
            <a:endParaRPr lang="ru-RU" b="1" dirty="0">
              <a:solidFill>
                <a:srgbClr val="FF0000"/>
              </a:solidFill>
            </a:endParaRPr>
          </a:p>
        </p:txBody>
      </p:sp>
      <p:sp>
        <p:nvSpPr>
          <p:cNvPr id="3" name="Подзаголовок 2"/>
          <p:cNvSpPr>
            <a:spLocks noGrp="1"/>
          </p:cNvSpPr>
          <p:nvPr>
            <p:ph type="subTitle" idx="1"/>
          </p:nvPr>
        </p:nvSpPr>
        <p:spPr/>
        <p:txBody>
          <a:bodyPr/>
          <a:lstStyle/>
          <a:p>
            <a:r>
              <a:rPr lang="ru-RU" b="1" dirty="0" smtClean="0">
                <a:solidFill>
                  <a:schemeClr val="tx1"/>
                </a:solidFill>
              </a:rPr>
              <a:t>Опасные природные и техногенные явления</a:t>
            </a:r>
            <a:endParaRPr lang="ru-RU" b="1" dirty="0">
              <a:solidFill>
                <a:schemeClr val="tx1"/>
              </a:solidFill>
            </a:endParaRPr>
          </a:p>
        </p:txBody>
      </p:sp>
    </p:spTree>
    <p:extLst>
      <p:ext uri="{BB962C8B-B14F-4D97-AF65-F5344CB8AC3E}">
        <p14:creationId xmlns:p14="http://schemas.microsoft.com/office/powerpoint/2010/main" val="3515043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Для проверки!!!!</a:t>
            </a:r>
            <a:endParaRPr lang="ru-RU" dirty="0"/>
          </a:p>
        </p:txBody>
      </p:sp>
      <p:sp>
        <p:nvSpPr>
          <p:cNvPr id="3" name="Объект 2"/>
          <p:cNvSpPr>
            <a:spLocks noGrp="1"/>
          </p:cNvSpPr>
          <p:nvPr>
            <p:ph sz="half" idx="1"/>
          </p:nvPr>
        </p:nvSpPr>
        <p:spPr/>
        <p:txBody>
          <a:bodyPr>
            <a:normAutofit fontScale="77500" lnSpcReduction="20000"/>
          </a:bodyPr>
          <a:lstStyle/>
          <a:p>
            <a:r>
              <a:rPr lang="ru-RU" dirty="0">
                <a:solidFill>
                  <a:srgbClr val="C00000"/>
                </a:solidFill>
              </a:rPr>
              <a:t>Снежные лавины </a:t>
            </a:r>
            <a:r>
              <a:rPr lang="ru-RU" dirty="0"/>
              <a:t>— одно из наиболее грозных и опасных природных явлений. В каких двух из перечисленных регионов России снежные лавины представляют наибольшую опасность?</a:t>
            </a:r>
          </a:p>
          <a:p>
            <a:r>
              <a:rPr lang="ru-RU" dirty="0"/>
              <a:t> </a:t>
            </a:r>
          </a:p>
          <a:p>
            <a:r>
              <a:rPr lang="ru-RU" dirty="0"/>
              <a:t>1) Республика Алтай</a:t>
            </a:r>
          </a:p>
          <a:p>
            <a:r>
              <a:rPr lang="ru-RU" dirty="0"/>
              <a:t>2) Калининградская область</a:t>
            </a:r>
          </a:p>
          <a:p>
            <a:r>
              <a:rPr lang="ru-RU" dirty="0"/>
              <a:t>3) Кабардино-Балкарская Республика</a:t>
            </a:r>
          </a:p>
          <a:p>
            <a:r>
              <a:rPr lang="ru-RU" dirty="0"/>
              <a:t>4) Республика Марий Эл</a:t>
            </a:r>
          </a:p>
          <a:p>
            <a:r>
              <a:rPr lang="ru-RU" dirty="0"/>
              <a:t>5) Архангельская область</a:t>
            </a:r>
          </a:p>
          <a:p>
            <a:endParaRPr lang="ru-RU" dirty="0"/>
          </a:p>
        </p:txBody>
      </p:sp>
      <p:sp>
        <p:nvSpPr>
          <p:cNvPr id="4" name="Объект 3"/>
          <p:cNvSpPr>
            <a:spLocks noGrp="1"/>
          </p:cNvSpPr>
          <p:nvPr>
            <p:ph sz="half" idx="2"/>
          </p:nvPr>
        </p:nvSpPr>
        <p:spPr/>
        <p:txBody>
          <a:bodyPr>
            <a:normAutofit fontScale="77500" lnSpcReduction="20000"/>
          </a:bodyPr>
          <a:lstStyle/>
          <a:p>
            <a:r>
              <a:rPr lang="ru-RU" dirty="0"/>
              <a:t>МЧС России ежегодно готовит прогнозы </a:t>
            </a:r>
            <a:r>
              <a:rPr lang="ru-RU" dirty="0">
                <a:solidFill>
                  <a:srgbClr val="C00000"/>
                </a:solidFill>
              </a:rPr>
              <a:t>сейсмической активности </a:t>
            </a:r>
            <a:r>
              <a:rPr lang="ru-RU" dirty="0"/>
              <a:t>в сейсмоопасных районах России. На территории, каких регионов России наиболее вероятны сильные землетрясения?</a:t>
            </a:r>
          </a:p>
          <a:p>
            <a:r>
              <a:rPr lang="ru-RU" dirty="0"/>
              <a:t> </a:t>
            </a:r>
          </a:p>
          <a:p>
            <a:r>
              <a:rPr lang="ru-RU" dirty="0"/>
              <a:t>1) Республика Алтай</a:t>
            </a:r>
          </a:p>
          <a:p>
            <a:r>
              <a:rPr lang="ru-RU" dirty="0"/>
              <a:t>2) Воронежская область</a:t>
            </a:r>
          </a:p>
          <a:p>
            <a:r>
              <a:rPr lang="ru-RU" dirty="0"/>
              <a:t>3) Тюменская область</a:t>
            </a:r>
          </a:p>
          <a:p>
            <a:r>
              <a:rPr lang="ru-RU" dirty="0"/>
              <a:t>4) Республика Дагестан</a:t>
            </a:r>
          </a:p>
          <a:p>
            <a:r>
              <a:rPr lang="ru-RU" dirty="0"/>
              <a:t>5) Республика Коми</a:t>
            </a:r>
          </a:p>
          <a:p>
            <a:endParaRPr lang="ru-RU" dirty="0"/>
          </a:p>
        </p:txBody>
      </p:sp>
    </p:spTree>
    <p:extLst>
      <p:ext uri="{BB962C8B-B14F-4D97-AF65-F5344CB8AC3E}">
        <p14:creationId xmlns:p14="http://schemas.microsoft.com/office/powerpoint/2010/main" val="848737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Для проверки!!!!</a:t>
            </a:r>
          </a:p>
        </p:txBody>
      </p:sp>
      <p:sp>
        <p:nvSpPr>
          <p:cNvPr id="3" name="Объект 2"/>
          <p:cNvSpPr>
            <a:spLocks noGrp="1"/>
          </p:cNvSpPr>
          <p:nvPr>
            <p:ph sz="half" idx="1"/>
          </p:nvPr>
        </p:nvSpPr>
        <p:spPr>
          <a:xfrm>
            <a:off x="539552" y="1484784"/>
            <a:ext cx="4038600" cy="4525963"/>
          </a:xfrm>
        </p:spPr>
        <p:txBody>
          <a:bodyPr>
            <a:normAutofit fontScale="55000" lnSpcReduction="20000"/>
          </a:bodyPr>
          <a:lstStyle/>
          <a:p>
            <a:r>
              <a:rPr lang="ru-RU" sz="3300" dirty="0"/>
              <a:t>В районах распространения </a:t>
            </a:r>
            <a:r>
              <a:rPr lang="ru-RU" sz="3300" dirty="0">
                <a:solidFill>
                  <a:srgbClr val="C00000"/>
                </a:solidFill>
              </a:rPr>
              <a:t>многолетнемерзлых грунтов </a:t>
            </a:r>
            <a:r>
              <a:rPr lang="ru-RU" sz="3300" dirty="0"/>
              <a:t>для того, чтобы обеспечить устойчивость сооружений и предотвратить их разрушение, дома строят на глубоко вбитых сваях. В каких двух городах из перечисленных необходимо применять такую технологию строительства?</a:t>
            </a:r>
          </a:p>
          <a:p>
            <a:r>
              <a:rPr lang="ru-RU" sz="3300" dirty="0"/>
              <a:t> </a:t>
            </a:r>
          </a:p>
          <a:p>
            <a:r>
              <a:rPr lang="ru-RU" sz="3300" dirty="0"/>
              <a:t>1) Архангельск</a:t>
            </a:r>
          </a:p>
          <a:p>
            <a:r>
              <a:rPr lang="ru-RU" sz="3300" dirty="0"/>
              <a:t>2) Вологда</a:t>
            </a:r>
          </a:p>
          <a:p>
            <a:r>
              <a:rPr lang="ru-RU" sz="3300" dirty="0"/>
              <a:t>3) Норильск</a:t>
            </a:r>
          </a:p>
          <a:p>
            <a:r>
              <a:rPr lang="ru-RU" sz="3300" dirty="0"/>
              <a:t>4) Самара</a:t>
            </a:r>
          </a:p>
          <a:p>
            <a:r>
              <a:rPr lang="ru-RU" sz="3300" dirty="0"/>
              <a:t>5) Якутск</a:t>
            </a:r>
          </a:p>
          <a:p>
            <a:endParaRPr lang="ru-RU" dirty="0"/>
          </a:p>
        </p:txBody>
      </p:sp>
      <p:sp>
        <p:nvSpPr>
          <p:cNvPr id="4" name="Объект 3"/>
          <p:cNvSpPr>
            <a:spLocks noGrp="1"/>
          </p:cNvSpPr>
          <p:nvPr>
            <p:ph sz="half" idx="2"/>
          </p:nvPr>
        </p:nvSpPr>
        <p:spPr/>
        <p:txBody>
          <a:bodyPr>
            <a:noAutofit/>
          </a:bodyPr>
          <a:lstStyle/>
          <a:p>
            <a:r>
              <a:rPr lang="ru-RU" sz="1800" dirty="0"/>
              <a:t>Одним из возможных последствий глобальных изменений климата учёные считают повышение уровня Мирового океана. Какие два города из перечисленных могут в наибольшей степени пострадать в случае такого развития событий</a:t>
            </a:r>
            <a:r>
              <a:rPr lang="ru-RU" sz="1800" dirty="0" smtClean="0"/>
              <a:t>?</a:t>
            </a:r>
            <a:endParaRPr lang="ru-RU" sz="1800" dirty="0"/>
          </a:p>
          <a:p>
            <a:endParaRPr lang="ru-RU" sz="1800" dirty="0"/>
          </a:p>
          <a:p>
            <a:r>
              <a:rPr lang="ru-RU" sz="1800" dirty="0"/>
              <a:t>1) </a:t>
            </a:r>
            <a:r>
              <a:rPr lang="ru-RU" sz="1800" dirty="0" smtClean="0"/>
              <a:t>Астрахань</a:t>
            </a:r>
            <a:endParaRPr lang="ru-RU" sz="1800" dirty="0"/>
          </a:p>
          <a:p>
            <a:r>
              <a:rPr lang="ru-RU" sz="1800" dirty="0"/>
              <a:t>2) </a:t>
            </a:r>
            <a:r>
              <a:rPr lang="ru-RU" sz="1800" dirty="0" smtClean="0"/>
              <a:t>Санкт-Петербург</a:t>
            </a:r>
            <a:endParaRPr lang="ru-RU" sz="1800" dirty="0"/>
          </a:p>
          <a:p>
            <a:r>
              <a:rPr lang="ru-RU" sz="1800" dirty="0"/>
              <a:t>3) </a:t>
            </a:r>
            <a:r>
              <a:rPr lang="ru-RU" sz="1800" dirty="0" smtClean="0"/>
              <a:t>Архангельск</a:t>
            </a:r>
            <a:endParaRPr lang="ru-RU" sz="1800" dirty="0"/>
          </a:p>
          <a:p>
            <a:r>
              <a:rPr lang="ru-RU" sz="1800" dirty="0"/>
              <a:t>4) </a:t>
            </a:r>
            <a:r>
              <a:rPr lang="ru-RU" sz="1800" dirty="0" smtClean="0"/>
              <a:t>Новосибирск</a:t>
            </a:r>
            <a:endParaRPr lang="ru-RU" sz="1800" dirty="0"/>
          </a:p>
          <a:p>
            <a:r>
              <a:rPr lang="ru-RU" sz="1800" dirty="0"/>
              <a:t>5) Челябинск</a:t>
            </a:r>
          </a:p>
        </p:txBody>
      </p:sp>
    </p:spTree>
    <p:extLst>
      <p:ext uri="{BB962C8B-B14F-4D97-AF65-F5344CB8AC3E}">
        <p14:creationId xmlns:p14="http://schemas.microsoft.com/office/powerpoint/2010/main" val="3038743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Землетрясения и сейсмоопасные территории </a:t>
            </a:r>
            <a:endParaRPr lang="ru-RU" b="1" dirty="0"/>
          </a:p>
        </p:txBody>
      </p:sp>
      <p:sp>
        <p:nvSpPr>
          <p:cNvPr id="4" name="Объект 3"/>
          <p:cNvSpPr>
            <a:spLocks noGrp="1"/>
          </p:cNvSpPr>
          <p:nvPr>
            <p:ph sz="half" idx="1"/>
          </p:nvPr>
        </p:nvSpPr>
        <p:spPr/>
        <p:txBody>
          <a:bodyPr>
            <a:normAutofit fontScale="77500" lnSpcReduction="20000"/>
          </a:bodyPr>
          <a:lstStyle/>
          <a:p>
            <a:r>
              <a:rPr lang="ru-RU" dirty="0"/>
              <a:t>Для безопасности людей в сейсмоопасных районах применяется особая технология строительства. В каких двух регионах необходимо вести сейсмостойкое строительство?</a:t>
            </a:r>
          </a:p>
          <a:p>
            <a:pPr marL="0" indent="0">
              <a:buNone/>
            </a:pPr>
            <a:r>
              <a:rPr lang="ru-RU" dirty="0"/>
              <a:t> </a:t>
            </a:r>
          </a:p>
          <a:p>
            <a:r>
              <a:rPr lang="ru-RU" dirty="0"/>
              <a:t>1) Тульская область</a:t>
            </a:r>
          </a:p>
          <a:p>
            <a:r>
              <a:rPr lang="ru-RU" dirty="0"/>
              <a:t>2) Смоленская область</a:t>
            </a:r>
          </a:p>
          <a:p>
            <a:r>
              <a:rPr lang="ru-RU" dirty="0"/>
              <a:t>3) Ленинградская область</a:t>
            </a:r>
          </a:p>
          <a:p>
            <a:r>
              <a:rPr lang="ru-RU" dirty="0"/>
              <a:t>4) Камчатский край</a:t>
            </a:r>
          </a:p>
          <a:p>
            <a:r>
              <a:rPr lang="ru-RU" dirty="0"/>
              <a:t>5) Сахалинская область</a:t>
            </a:r>
          </a:p>
          <a:p>
            <a:endParaRPr lang="ru-RU" dirty="0"/>
          </a:p>
        </p:txBody>
      </p:sp>
      <p:sp>
        <p:nvSpPr>
          <p:cNvPr id="5" name="Объект 4"/>
          <p:cNvSpPr>
            <a:spLocks noGrp="1"/>
          </p:cNvSpPr>
          <p:nvPr>
            <p:ph sz="half" idx="2"/>
          </p:nvPr>
        </p:nvSpPr>
        <p:spPr/>
        <p:txBody>
          <a:bodyPr>
            <a:normAutofit fontScale="77500" lnSpcReduction="20000"/>
          </a:bodyPr>
          <a:lstStyle/>
          <a:p>
            <a:r>
              <a:rPr lang="ru-RU" b="1" dirty="0" smtClean="0">
                <a:solidFill>
                  <a:srgbClr val="C00000"/>
                </a:solidFill>
              </a:rPr>
              <a:t>регионы находятся </a:t>
            </a:r>
            <a:r>
              <a:rPr lang="ru-RU" b="1" dirty="0">
                <a:solidFill>
                  <a:srgbClr val="C00000"/>
                </a:solidFill>
              </a:rPr>
              <a:t>в зоне стыка (взаимодействия) двух литосферных плит, </a:t>
            </a:r>
            <a:r>
              <a:rPr lang="ru-RU" dirty="0"/>
              <a:t>следовательно в этих регионах необходимо вести сейсмостойкое строительство.</a:t>
            </a:r>
          </a:p>
          <a:p>
            <a:pPr marL="0" indent="0">
              <a:buNone/>
            </a:pPr>
            <a:endParaRPr lang="ru-RU" dirty="0" smtClean="0"/>
          </a:p>
          <a:p>
            <a:pPr marL="0" indent="0">
              <a:buNone/>
            </a:pPr>
            <a:r>
              <a:rPr lang="ru-RU" dirty="0" smtClean="0"/>
              <a:t>Ответ</a:t>
            </a:r>
            <a:r>
              <a:rPr lang="ru-RU" dirty="0"/>
              <a:t>: 45.</a:t>
            </a:r>
          </a:p>
          <a:p>
            <a:endParaRPr lang="ru-RU" dirty="0"/>
          </a:p>
        </p:txBody>
      </p:sp>
    </p:spTree>
    <p:extLst>
      <p:ext uri="{BB962C8B-B14F-4D97-AF65-F5344CB8AC3E}">
        <p14:creationId xmlns:p14="http://schemas.microsoft.com/office/powerpoint/2010/main" val="256152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Землетрясения и сейсмоопасные территории </a:t>
            </a:r>
          </a:p>
        </p:txBody>
      </p:sp>
      <p:sp>
        <p:nvSpPr>
          <p:cNvPr id="3" name="Объект 2"/>
          <p:cNvSpPr>
            <a:spLocks noGrp="1"/>
          </p:cNvSpPr>
          <p:nvPr>
            <p:ph sz="half" idx="1"/>
          </p:nvPr>
        </p:nvSpPr>
        <p:spPr/>
        <p:txBody>
          <a:bodyPr>
            <a:noAutofit/>
          </a:bodyPr>
          <a:lstStyle/>
          <a:p>
            <a:r>
              <a:rPr lang="ru-RU" sz="1800" dirty="0"/>
              <a:t>Землетрясения — стихийные бедствия, от которых </a:t>
            </a:r>
            <a:r>
              <a:rPr lang="ru-RU" sz="2000" dirty="0"/>
              <a:t>часто</a:t>
            </a:r>
            <a:r>
              <a:rPr lang="ru-RU" sz="1800" dirty="0"/>
              <a:t> страдают люди, живущие в горной местности. Для каких двух из перечисленных территорий характерно это природное явление</a:t>
            </a:r>
            <a:r>
              <a:rPr lang="ru-RU" sz="1800" dirty="0" smtClean="0"/>
              <a:t>?</a:t>
            </a:r>
            <a:endParaRPr lang="ru-RU" sz="1800" dirty="0"/>
          </a:p>
          <a:p>
            <a:endParaRPr lang="ru-RU" sz="1800" dirty="0"/>
          </a:p>
          <a:p>
            <a:r>
              <a:rPr lang="ru-RU" sz="1800" dirty="0"/>
              <a:t>1) Вологодская </a:t>
            </a:r>
            <a:r>
              <a:rPr lang="ru-RU" sz="1800" dirty="0" smtClean="0"/>
              <a:t>область</a:t>
            </a:r>
            <a:endParaRPr lang="ru-RU" sz="1800" dirty="0"/>
          </a:p>
          <a:p>
            <a:r>
              <a:rPr lang="ru-RU" sz="1800" dirty="0"/>
              <a:t>2) Ненецкий </a:t>
            </a:r>
            <a:r>
              <a:rPr lang="ru-RU" sz="1800" dirty="0" smtClean="0"/>
              <a:t>АО</a:t>
            </a:r>
            <a:endParaRPr lang="ru-RU" sz="1800" dirty="0"/>
          </a:p>
          <a:p>
            <a:r>
              <a:rPr lang="ru-RU" sz="1800" dirty="0"/>
              <a:t>3) Камчатский </a:t>
            </a:r>
            <a:r>
              <a:rPr lang="ru-RU" sz="1800" dirty="0" smtClean="0"/>
              <a:t>край</a:t>
            </a:r>
            <a:endParaRPr lang="ru-RU" sz="1800" dirty="0"/>
          </a:p>
          <a:p>
            <a:r>
              <a:rPr lang="ru-RU" sz="1800" dirty="0"/>
              <a:t>4) Республика </a:t>
            </a:r>
            <a:r>
              <a:rPr lang="ru-RU" sz="1800" dirty="0" smtClean="0"/>
              <a:t>Дагестан</a:t>
            </a:r>
            <a:endParaRPr lang="ru-RU" sz="1800" dirty="0"/>
          </a:p>
          <a:p>
            <a:r>
              <a:rPr lang="ru-RU" sz="1800" dirty="0"/>
              <a:t>5) Смоленская область</a:t>
            </a:r>
          </a:p>
        </p:txBody>
      </p:sp>
      <p:sp>
        <p:nvSpPr>
          <p:cNvPr id="4" name="Объект 3"/>
          <p:cNvSpPr>
            <a:spLocks noGrp="1"/>
          </p:cNvSpPr>
          <p:nvPr>
            <p:ph sz="half" idx="2"/>
          </p:nvPr>
        </p:nvSpPr>
        <p:spPr/>
        <p:txBody>
          <a:bodyPr>
            <a:normAutofit fontScale="70000" lnSpcReduction="20000"/>
          </a:bodyPr>
          <a:lstStyle/>
          <a:p>
            <a:r>
              <a:rPr lang="ru-RU" sz="2900" dirty="0"/>
              <a:t>Землетрясения — стихийные бедствия, от которых часто страдают люди. Своевременное оповещение населения специальными службами может предотвратить катастрофические последствия. В каких двух странах необходимы такие специальные службы?</a:t>
            </a:r>
          </a:p>
          <a:p>
            <a:r>
              <a:rPr lang="ru-RU" sz="2900" dirty="0"/>
              <a:t> </a:t>
            </a:r>
          </a:p>
          <a:p>
            <a:r>
              <a:rPr lang="ru-RU" sz="2900" dirty="0"/>
              <a:t>1) Пакистан</a:t>
            </a:r>
          </a:p>
          <a:p>
            <a:r>
              <a:rPr lang="ru-RU" sz="2900" dirty="0"/>
              <a:t>2) Финляндия</a:t>
            </a:r>
          </a:p>
          <a:p>
            <a:r>
              <a:rPr lang="ru-RU" sz="2900" dirty="0"/>
              <a:t>3) Польша</a:t>
            </a:r>
          </a:p>
          <a:p>
            <a:r>
              <a:rPr lang="ru-RU" sz="2900" dirty="0"/>
              <a:t>4) Нидерланды</a:t>
            </a:r>
          </a:p>
          <a:p>
            <a:r>
              <a:rPr lang="ru-RU" sz="2900" dirty="0"/>
              <a:t>5) Индонезия</a:t>
            </a:r>
          </a:p>
          <a:p>
            <a:endParaRPr lang="ru-RU" dirty="0"/>
          </a:p>
        </p:txBody>
      </p:sp>
    </p:spTree>
    <p:extLst>
      <p:ext uri="{BB962C8B-B14F-4D97-AF65-F5344CB8AC3E}">
        <p14:creationId xmlns:p14="http://schemas.microsoft.com/office/powerpoint/2010/main" val="3790836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Повышение уровня вод в Океане</a:t>
            </a:r>
            <a:endParaRPr lang="ru-RU" dirty="0"/>
          </a:p>
        </p:txBody>
      </p:sp>
      <p:sp>
        <p:nvSpPr>
          <p:cNvPr id="3" name="Объект 2"/>
          <p:cNvSpPr>
            <a:spLocks noGrp="1"/>
          </p:cNvSpPr>
          <p:nvPr>
            <p:ph sz="half" idx="1"/>
          </p:nvPr>
        </p:nvSpPr>
        <p:spPr/>
        <p:txBody>
          <a:bodyPr>
            <a:normAutofit fontScale="70000" lnSpcReduction="20000"/>
          </a:bodyPr>
          <a:lstStyle/>
          <a:p>
            <a:r>
              <a:rPr lang="ru-RU" dirty="0"/>
              <a:t>Глобальные изменения климата могут привести к таянию покровных ледников и повышению вследствие этого уровня Мирового океана. Какие два города из перечисленных могут в наибольшей степени пострадать в случае такого развития событий?</a:t>
            </a:r>
          </a:p>
          <a:p>
            <a:endParaRPr lang="ru-RU" dirty="0"/>
          </a:p>
          <a:p>
            <a:r>
              <a:rPr lang="ru-RU" dirty="0"/>
              <a:t>1) Кемерово</a:t>
            </a:r>
          </a:p>
          <a:p>
            <a:r>
              <a:rPr lang="ru-RU" dirty="0"/>
              <a:t>2) Калининград</a:t>
            </a:r>
          </a:p>
          <a:p>
            <a:r>
              <a:rPr lang="ru-RU" dirty="0"/>
              <a:t>3) Новосибирск</a:t>
            </a:r>
          </a:p>
          <a:p>
            <a:r>
              <a:rPr lang="ru-RU" dirty="0"/>
              <a:t>4) Курск</a:t>
            </a:r>
          </a:p>
          <a:p>
            <a:r>
              <a:rPr lang="ru-RU" dirty="0"/>
              <a:t>5) Санкт-Петербург</a:t>
            </a:r>
          </a:p>
          <a:p>
            <a:endParaRPr lang="ru-RU" dirty="0"/>
          </a:p>
        </p:txBody>
      </p:sp>
      <p:sp>
        <p:nvSpPr>
          <p:cNvPr id="4" name="Объект 3"/>
          <p:cNvSpPr>
            <a:spLocks noGrp="1"/>
          </p:cNvSpPr>
          <p:nvPr>
            <p:ph sz="half" idx="2"/>
          </p:nvPr>
        </p:nvSpPr>
        <p:spPr/>
        <p:txBody>
          <a:bodyPr>
            <a:normAutofit fontScale="70000" lnSpcReduction="20000"/>
          </a:bodyPr>
          <a:lstStyle/>
          <a:p>
            <a:endParaRPr lang="ru-RU" dirty="0"/>
          </a:p>
          <a:p>
            <a:r>
              <a:rPr lang="ru-RU" b="1" dirty="0">
                <a:solidFill>
                  <a:srgbClr val="C00000"/>
                </a:solidFill>
              </a:rPr>
              <a:t>Таяние покровных ледников приведёт к повышению уровня вод Мирового океана, следовательно в наибольшей степени пострадают те города которые находятся в прибрежной зоне</a:t>
            </a:r>
            <a:r>
              <a:rPr lang="ru-RU" dirty="0" smtClean="0"/>
              <a:t>.</a:t>
            </a:r>
            <a:endParaRPr lang="ru-RU" dirty="0"/>
          </a:p>
          <a:p>
            <a:pPr marL="0" indent="0">
              <a:buNone/>
            </a:pPr>
            <a:endParaRPr lang="ru-RU" dirty="0"/>
          </a:p>
          <a:p>
            <a:r>
              <a:rPr lang="ru-RU" dirty="0"/>
              <a:t>Ответ: 25.</a:t>
            </a:r>
          </a:p>
        </p:txBody>
      </p:sp>
    </p:spTree>
    <p:extLst>
      <p:ext uri="{BB962C8B-B14F-4D97-AF65-F5344CB8AC3E}">
        <p14:creationId xmlns:p14="http://schemas.microsoft.com/office/powerpoint/2010/main" val="21664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Засухи и пыльные бури</a:t>
            </a:r>
            <a:endParaRPr lang="ru-RU" dirty="0"/>
          </a:p>
        </p:txBody>
      </p:sp>
      <p:sp>
        <p:nvSpPr>
          <p:cNvPr id="3" name="Объект 2"/>
          <p:cNvSpPr>
            <a:spLocks noGrp="1"/>
          </p:cNvSpPr>
          <p:nvPr>
            <p:ph sz="half" idx="1"/>
          </p:nvPr>
        </p:nvSpPr>
        <p:spPr/>
        <p:txBody>
          <a:bodyPr>
            <a:noAutofit/>
          </a:bodyPr>
          <a:lstStyle/>
          <a:p>
            <a:r>
              <a:rPr lang="ru-RU" sz="1800" dirty="0"/>
              <a:t>Такие неблагоприятные климатические явления, как засухи, суховеи и пыльные бури, значительно затрудняют хозяйственное использование территории. Для каких двух из перечисленных территорий России они наиболее характерны?</a:t>
            </a:r>
          </a:p>
          <a:p>
            <a:pPr marL="0" indent="0">
              <a:buNone/>
            </a:pPr>
            <a:endParaRPr lang="ru-RU" sz="1800" dirty="0"/>
          </a:p>
          <a:p>
            <a:r>
              <a:rPr lang="ru-RU" sz="1800" dirty="0"/>
              <a:t>1) Кировская </a:t>
            </a:r>
            <a:r>
              <a:rPr lang="ru-RU" sz="1800" dirty="0" smtClean="0"/>
              <a:t>область</a:t>
            </a:r>
            <a:endParaRPr lang="ru-RU" sz="1800" dirty="0"/>
          </a:p>
          <a:p>
            <a:r>
              <a:rPr lang="ru-RU" sz="1800" dirty="0"/>
              <a:t>2) Волгоградская </a:t>
            </a:r>
            <a:r>
              <a:rPr lang="ru-RU" sz="1800" dirty="0" smtClean="0"/>
              <a:t>область</a:t>
            </a:r>
            <a:endParaRPr lang="ru-RU" sz="1800" dirty="0"/>
          </a:p>
          <a:p>
            <a:r>
              <a:rPr lang="ru-RU" sz="1800" dirty="0"/>
              <a:t>3) Камчатский </a:t>
            </a:r>
            <a:r>
              <a:rPr lang="ru-RU" sz="1800" dirty="0" smtClean="0"/>
              <a:t>край</a:t>
            </a:r>
            <a:endParaRPr lang="ru-RU" sz="1800" dirty="0"/>
          </a:p>
          <a:p>
            <a:r>
              <a:rPr lang="ru-RU" sz="1800" dirty="0"/>
              <a:t>4) Астраханская </a:t>
            </a:r>
            <a:r>
              <a:rPr lang="ru-RU" sz="1800" dirty="0" smtClean="0"/>
              <a:t>область</a:t>
            </a:r>
            <a:endParaRPr lang="ru-RU" sz="1800" dirty="0"/>
          </a:p>
          <a:p>
            <a:r>
              <a:rPr lang="ru-RU" sz="1800" dirty="0"/>
              <a:t>5) Республика Коми</a:t>
            </a:r>
          </a:p>
        </p:txBody>
      </p:sp>
      <p:sp>
        <p:nvSpPr>
          <p:cNvPr id="4" name="Объект 3"/>
          <p:cNvSpPr>
            <a:spLocks noGrp="1"/>
          </p:cNvSpPr>
          <p:nvPr>
            <p:ph sz="half" idx="2"/>
          </p:nvPr>
        </p:nvSpPr>
        <p:spPr/>
        <p:txBody>
          <a:bodyPr>
            <a:normAutofit fontScale="92500" lnSpcReduction="20000"/>
          </a:bodyPr>
          <a:lstStyle/>
          <a:p>
            <a:r>
              <a:rPr lang="ru-RU" dirty="0"/>
              <a:t>Такие неблагоприятные климатические явления, как засухи, суховеи и пыльные бури </a:t>
            </a:r>
            <a:r>
              <a:rPr lang="ru-RU" b="1" dirty="0">
                <a:solidFill>
                  <a:srgbClr val="C00000"/>
                </a:solidFill>
              </a:rPr>
              <a:t>возникают в тех природных зонах, где испытывается недостаток влаги. К таким природным зонам мы можем отнести: степи, полупустыни и пустыни. </a:t>
            </a:r>
            <a:endParaRPr lang="ru-RU" b="1" dirty="0" smtClean="0">
              <a:solidFill>
                <a:srgbClr val="C00000"/>
              </a:solidFill>
            </a:endParaRPr>
          </a:p>
          <a:p>
            <a:r>
              <a:rPr lang="ru-RU" dirty="0" smtClean="0"/>
              <a:t>Ответ</a:t>
            </a:r>
            <a:r>
              <a:rPr lang="ru-RU" dirty="0"/>
              <a:t>: 24.</a:t>
            </a:r>
          </a:p>
          <a:p>
            <a:endParaRPr lang="ru-RU" dirty="0"/>
          </a:p>
        </p:txBody>
      </p:sp>
    </p:spTree>
    <p:extLst>
      <p:ext uri="{BB962C8B-B14F-4D97-AF65-F5344CB8AC3E}">
        <p14:creationId xmlns:p14="http://schemas.microsoft.com/office/powerpoint/2010/main" val="336357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Многолетняя мерзлота</a:t>
            </a:r>
            <a:endParaRPr lang="ru-RU" dirty="0"/>
          </a:p>
        </p:txBody>
      </p:sp>
      <p:sp>
        <p:nvSpPr>
          <p:cNvPr id="3" name="Объект 2"/>
          <p:cNvSpPr>
            <a:spLocks noGrp="1"/>
          </p:cNvSpPr>
          <p:nvPr>
            <p:ph sz="half" idx="1"/>
          </p:nvPr>
        </p:nvSpPr>
        <p:spPr/>
        <p:txBody>
          <a:bodyPr>
            <a:normAutofit fontScale="62500" lnSpcReduction="20000"/>
          </a:bodyPr>
          <a:lstStyle/>
          <a:p>
            <a:r>
              <a:rPr lang="ru-RU" dirty="0"/>
              <a:t>Многолетняя мерзлота оказывает влияние на хозяйственную деятельность человека: добычу полезных ископаемых, строительство дорог и зданий. В каких двух регионах России необходимо учитывать последствия оттаивания многолетней мерзлоты</a:t>
            </a:r>
            <a:r>
              <a:rPr lang="ru-RU" dirty="0" smtClean="0"/>
              <a:t>?</a:t>
            </a:r>
            <a:endParaRPr lang="ru-RU" dirty="0"/>
          </a:p>
          <a:p>
            <a:endParaRPr lang="ru-RU" dirty="0"/>
          </a:p>
          <a:p>
            <a:r>
              <a:rPr lang="ru-RU" dirty="0"/>
              <a:t>1) Ямало-Ненецкий автономный </a:t>
            </a:r>
            <a:r>
              <a:rPr lang="ru-RU" dirty="0" smtClean="0"/>
              <a:t>округ</a:t>
            </a:r>
            <a:endParaRPr lang="ru-RU" dirty="0"/>
          </a:p>
          <a:p>
            <a:r>
              <a:rPr lang="ru-RU" dirty="0"/>
              <a:t>2) Самарская </a:t>
            </a:r>
            <a:r>
              <a:rPr lang="ru-RU" dirty="0" smtClean="0"/>
              <a:t>область</a:t>
            </a:r>
            <a:endParaRPr lang="ru-RU" dirty="0"/>
          </a:p>
          <a:p>
            <a:r>
              <a:rPr lang="ru-RU" dirty="0"/>
              <a:t>3) Красноярский </a:t>
            </a:r>
            <a:r>
              <a:rPr lang="ru-RU" dirty="0" smtClean="0"/>
              <a:t>край</a:t>
            </a:r>
            <a:endParaRPr lang="ru-RU" dirty="0"/>
          </a:p>
          <a:p>
            <a:r>
              <a:rPr lang="ru-RU" dirty="0"/>
              <a:t>4) Ростовская </a:t>
            </a:r>
            <a:r>
              <a:rPr lang="ru-RU" dirty="0" smtClean="0"/>
              <a:t>область</a:t>
            </a:r>
            <a:endParaRPr lang="ru-RU" dirty="0"/>
          </a:p>
          <a:p>
            <a:r>
              <a:rPr lang="ru-RU" dirty="0"/>
              <a:t>5) Чувашская Республика</a:t>
            </a:r>
          </a:p>
        </p:txBody>
      </p:sp>
      <p:sp>
        <p:nvSpPr>
          <p:cNvPr id="4" name="Объект 3"/>
          <p:cNvSpPr>
            <a:spLocks noGrp="1"/>
          </p:cNvSpPr>
          <p:nvPr>
            <p:ph sz="half" idx="2"/>
          </p:nvPr>
        </p:nvSpPr>
        <p:spPr/>
        <p:txBody>
          <a:bodyPr>
            <a:normAutofit fontScale="62500" lnSpcReduction="20000"/>
          </a:bodyPr>
          <a:lstStyle/>
          <a:p>
            <a:r>
              <a:rPr lang="ru-RU" sz="3200" b="1" dirty="0" smtClean="0">
                <a:solidFill>
                  <a:srgbClr val="C00000"/>
                </a:solidFill>
              </a:rPr>
              <a:t>Регион находится </a:t>
            </a:r>
            <a:r>
              <a:rPr lang="ru-RU" sz="3200" b="1" dirty="0">
                <a:solidFill>
                  <a:srgbClr val="C00000"/>
                </a:solidFill>
              </a:rPr>
              <a:t>в пределах распространения сплошной вечной мерзлоты, следовательно там необходимо учитывать последствия оттаивания многолетней мерзлоты</a:t>
            </a:r>
            <a:r>
              <a:rPr lang="ru-RU" sz="3200" b="1" dirty="0" smtClean="0">
                <a:solidFill>
                  <a:srgbClr val="C00000"/>
                </a:solidFill>
              </a:rPr>
              <a:t>.</a:t>
            </a:r>
          </a:p>
          <a:p>
            <a:endParaRPr lang="ru-RU" sz="3200" b="1" dirty="0">
              <a:solidFill>
                <a:srgbClr val="C00000"/>
              </a:solidFill>
            </a:endParaRPr>
          </a:p>
          <a:p>
            <a:endParaRPr lang="ru-RU" sz="3200" b="1" dirty="0" smtClean="0">
              <a:solidFill>
                <a:srgbClr val="C00000"/>
              </a:solidFill>
            </a:endParaRPr>
          </a:p>
          <a:p>
            <a:r>
              <a:rPr lang="ru-RU" sz="3200" dirty="0"/>
              <a:t> </a:t>
            </a:r>
          </a:p>
          <a:p>
            <a:r>
              <a:rPr lang="ru-RU" sz="3200" dirty="0"/>
              <a:t>Ответ: 13.</a:t>
            </a:r>
          </a:p>
          <a:p>
            <a:endParaRPr lang="ru-RU" dirty="0"/>
          </a:p>
        </p:txBody>
      </p:sp>
    </p:spTree>
    <p:extLst>
      <p:ext uri="{BB962C8B-B14F-4D97-AF65-F5344CB8AC3E}">
        <p14:creationId xmlns:p14="http://schemas.microsoft.com/office/powerpoint/2010/main" val="140277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Сель </a:t>
            </a:r>
            <a:endParaRPr lang="ru-RU" dirty="0"/>
          </a:p>
        </p:txBody>
      </p:sp>
      <p:sp>
        <p:nvSpPr>
          <p:cNvPr id="3" name="Объект 2"/>
          <p:cNvSpPr>
            <a:spLocks noGrp="1"/>
          </p:cNvSpPr>
          <p:nvPr>
            <p:ph sz="half" idx="1"/>
          </p:nvPr>
        </p:nvSpPr>
        <p:spPr/>
        <p:txBody>
          <a:bodyPr>
            <a:normAutofit fontScale="70000" lnSpcReduction="20000"/>
          </a:bodyPr>
          <a:lstStyle/>
          <a:p>
            <a:r>
              <a:rPr lang="ru-RU" dirty="0"/>
              <a:t>Сель — грязевой или грязекаменный поток, отличающийся разрушительной силой, внезапностью возникновения. В каких двух регионах России из перечисленных возникновение селей наиболее вероятно?</a:t>
            </a:r>
          </a:p>
          <a:p>
            <a:r>
              <a:rPr lang="ru-RU" dirty="0"/>
              <a:t> </a:t>
            </a:r>
          </a:p>
          <a:p>
            <a:r>
              <a:rPr lang="ru-RU" dirty="0"/>
              <a:t>1) Кабардино-Балкарская Республика</a:t>
            </a:r>
          </a:p>
          <a:p>
            <a:r>
              <a:rPr lang="ru-RU" dirty="0"/>
              <a:t>2) Смоленская область</a:t>
            </a:r>
          </a:p>
          <a:p>
            <a:r>
              <a:rPr lang="ru-RU" dirty="0"/>
              <a:t>3) Республика Дагестан</a:t>
            </a:r>
          </a:p>
          <a:p>
            <a:r>
              <a:rPr lang="ru-RU" dirty="0"/>
              <a:t>4) Республика Калмыкия</a:t>
            </a:r>
          </a:p>
          <a:p>
            <a:r>
              <a:rPr lang="ru-RU" dirty="0"/>
              <a:t>5) Калининградская область</a:t>
            </a:r>
          </a:p>
          <a:p>
            <a:endParaRPr lang="ru-RU" dirty="0"/>
          </a:p>
        </p:txBody>
      </p:sp>
      <p:sp>
        <p:nvSpPr>
          <p:cNvPr id="4" name="Объект 3"/>
          <p:cNvSpPr>
            <a:spLocks noGrp="1"/>
          </p:cNvSpPr>
          <p:nvPr>
            <p:ph sz="half" idx="2"/>
          </p:nvPr>
        </p:nvSpPr>
        <p:spPr/>
        <p:txBody>
          <a:bodyPr>
            <a:normAutofit fontScale="70000" lnSpcReduction="20000"/>
          </a:bodyPr>
          <a:lstStyle/>
          <a:p>
            <a:r>
              <a:rPr lang="ru-RU" b="1" dirty="0">
                <a:solidFill>
                  <a:srgbClr val="C00000"/>
                </a:solidFill>
              </a:rPr>
              <a:t>Сель — грязевой или грязекаменный поток, может возникать только в тех местах, где есть высокие горы. </a:t>
            </a:r>
            <a:r>
              <a:rPr lang="ru-RU" dirty="0" smtClean="0"/>
              <a:t> </a:t>
            </a:r>
            <a:endParaRPr lang="ru-RU" dirty="0"/>
          </a:p>
          <a:p>
            <a:r>
              <a:rPr lang="ru-RU" dirty="0"/>
              <a:t> </a:t>
            </a:r>
          </a:p>
          <a:p>
            <a:r>
              <a:rPr lang="ru-RU" dirty="0"/>
              <a:t>Ответ: 13.</a:t>
            </a:r>
          </a:p>
          <a:p>
            <a:endParaRPr lang="ru-RU" dirty="0"/>
          </a:p>
        </p:txBody>
      </p:sp>
    </p:spTree>
    <p:extLst>
      <p:ext uri="{BB962C8B-B14F-4D97-AF65-F5344CB8AC3E}">
        <p14:creationId xmlns:p14="http://schemas.microsoft.com/office/powerpoint/2010/main" val="83098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Снежные лавины</a:t>
            </a:r>
            <a:endParaRPr lang="ru-RU" dirty="0"/>
          </a:p>
        </p:txBody>
      </p:sp>
      <p:sp>
        <p:nvSpPr>
          <p:cNvPr id="3" name="Объект 2"/>
          <p:cNvSpPr>
            <a:spLocks noGrp="1"/>
          </p:cNvSpPr>
          <p:nvPr>
            <p:ph sz="half" idx="1"/>
          </p:nvPr>
        </p:nvSpPr>
        <p:spPr/>
        <p:txBody>
          <a:bodyPr>
            <a:normAutofit fontScale="77500" lnSpcReduction="20000"/>
          </a:bodyPr>
          <a:lstStyle/>
          <a:p>
            <a:r>
              <a:rPr lang="ru-RU" dirty="0"/>
              <a:t>Снежные лавины — одно из наиболее грозных и опасных природных явлений. В каких двух регионах России снежные лавины представляют наибольшую опасность?</a:t>
            </a:r>
          </a:p>
          <a:p>
            <a:pPr marL="0" indent="0">
              <a:buNone/>
            </a:pPr>
            <a:endParaRPr lang="ru-RU" dirty="0"/>
          </a:p>
          <a:p>
            <a:r>
              <a:rPr lang="ru-RU" dirty="0"/>
              <a:t>1) Чувашская </a:t>
            </a:r>
            <a:r>
              <a:rPr lang="ru-RU" dirty="0" smtClean="0"/>
              <a:t>Республика</a:t>
            </a:r>
            <a:endParaRPr lang="ru-RU" dirty="0"/>
          </a:p>
          <a:p>
            <a:r>
              <a:rPr lang="ru-RU" dirty="0"/>
              <a:t>2) Калининградская </a:t>
            </a:r>
            <a:r>
              <a:rPr lang="ru-RU" dirty="0" smtClean="0"/>
              <a:t>область</a:t>
            </a:r>
            <a:endParaRPr lang="ru-RU" dirty="0"/>
          </a:p>
          <a:p>
            <a:r>
              <a:rPr lang="ru-RU" dirty="0"/>
              <a:t>3) Архангельская </a:t>
            </a:r>
            <a:r>
              <a:rPr lang="ru-RU" dirty="0" smtClean="0"/>
              <a:t>область</a:t>
            </a:r>
            <a:endParaRPr lang="ru-RU" dirty="0"/>
          </a:p>
          <a:p>
            <a:r>
              <a:rPr lang="ru-RU" dirty="0"/>
              <a:t>4) Республика Северная Осетия — </a:t>
            </a:r>
            <a:r>
              <a:rPr lang="ru-RU" dirty="0" smtClean="0"/>
              <a:t>Алания</a:t>
            </a:r>
            <a:endParaRPr lang="ru-RU" dirty="0"/>
          </a:p>
          <a:p>
            <a:r>
              <a:rPr lang="ru-RU" dirty="0"/>
              <a:t>5) Краснодарский край</a:t>
            </a:r>
          </a:p>
        </p:txBody>
      </p:sp>
      <p:sp>
        <p:nvSpPr>
          <p:cNvPr id="4" name="Объект 3"/>
          <p:cNvSpPr>
            <a:spLocks noGrp="1"/>
          </p:cNvSpPr>
          <p:nvPr>
            <p:ph sz="half" idx="2"/>
          </p:nvPr>
        </p:nvSpPr>
        <p:spPr/>
        <p:txBody>
          <a:bodyPr>
            <a:normAutofit fontScale="77500" lnSpcReduction="20000"/>
          </a:bodyPr>
          <a:lstStyle/>
          <a:p>
            <a:r>
              <a:rPr lang="ru-RU" sz="3600" dirty="0">
                <a:solidFill>
                  <a:srgbClr val="C00000"/>
                </a:solidFill>
              </a:rPr>
              <a:t>Снежные лавины возникают в горах</a:t>
            </a:r>
            <a:r>
              <a:rPr lang="ru-RU" sz="3600" dirty="0"/>
              <a:t>. </a:t>
            </a:r>
            <a:r>
              <a:rPr lang="ru-RU" sz="3600" dirty="0" smtClean="0"/>
              <a:t> </a:t>
            </a:r>
            <a:endParaRPr lang="ru-RU" sz="3600" dirty="0"/>
          </a:p>
          <a:p>
            <a:r>
              <a:rPr lang="ru-RU" sz="3600" dirty="0"/>
              <a:t> </a:t>
            </a:r>
          </a:p>
          <a:p>
            <a:r>
              <a:rPr lang="ru-RU" sz="3600" dirty="0"/>
              <a:t>Ответ: 45.</a:t>
            </a:r>
          </a:p>
          <a:p>
            <a:endParaRPr lang="ru-RU" sz="3600" dirty="0"/>
          </a:p>
        </p:txBody>
      </p:sp>
    </p:spTree>
    <p:extLst>
      <p:ext uri="{BB962C8B-B14F-4D97-AF65-F5344CB8AC3E}">
        <p14:creationId xmlns:p14="http://schemas.microsoft.com/office/powerpoint/2010/main" val="401429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Ветровая эрозия и пыльные бури</a:t>
            </a:r>
            <a:endParaRPr lang="ru-RU" dirty="0"/>
          </a:p>
        </p:txBody>
      </p:sp>
      <p:sp>
        <p:nvSpPr>
          <p:cNvPr id="3" name="Объект 2"/>
          <p:cNvSpPr>
            <a:spLocks noGrp="1"/>
          </p:cNvSpPr>
          <p:nvPr>
            <p:ph sz="half" idx="1"/>
          </p:nvPr>
        </p:nvSpPr>
        <p:spPr>
          <a:xfrm>
            <a:off x="457200" y="1600200"/>
            <a:ext cx="4330824" cy="4525963"/>
          </a:xfrm>
        </p:spPr>
        <p:txBody>
          <a:bodyPr>
            <a:noAutofit/>
          </a:bodyPr>
          <a:lstStyle/>
          <a:p>
            <a:r>
              <a:rPr lang="ru-RU" sz="1600" dirty="0"/>
              <a:t>Ветровая эрозия почв часто проявляется в виде пыльных бурь. Ветер уносит с полей наиболее плодородный верхний слой почв, при этом происходит уничтожение посевов сельскохозяйственных культур. Разрушительное действие ветровой эрозии огромно. На территории, каких двух из перечисленных областей России наиболее важно проводить мероприятия, предохраняющие почвы от ветровой эрозии?</a:t>
            </a:r>
          </a:p>
          <a:p>
            <a:pPr marL="0" indent="0">
              <a:buNone/>
            </a:pPr>
            <a:endParaRPr lang="ru-RU" sz="1600" dirty="0"/>
          </a:p>
          <a:p>
            <a:endParaRPr lang="ru-RU" sz="1600" dirty="0"/>
          </a:p>
          <a:p>
            <a:r>
              <a:rPr lang="ru-RU" sz="1600" dirty="0"/>
              <a:t>1) Оренбургская </a:t>
            </a:r>
            <a:r>
              <a:rPr lang="ru-RU" sz="1600" dirty="0" smtClean="0"/>
              <a:t>область</a:t>
            </a:r>
            <a:endParaRPr lang="ru-RU" sz="1600" dirty="0"/>
          </a:p>
          <a:p>
            <a:r>
              <a:rPr lang="ru-RU" sz="1600" dirty="0"/>
              <a:t>2) Архангельская </a:t>
            </a:r>
            <a:r>
              <a:rPr lang="ru-RU" sz="1600" dirty="0" smtClean="0"/>
              <a:t>область</a:t>
            </a:r>
            <a:endParaRPr lang="ru-RU" sz="1600" dirty="0"/>
          </a:p>
          <a:p>
            <a:r>
              <a:rPr lang="ru-RU" sz="1600" dirty="0"/>
              <a:t>3) Саратовская </a:t>
            </a:r>
            <a:r>
              <a:rPr lang="ru-RU" sz="1600" dirty="0" smtClean="0"/>
              <a:t>область</a:t>
            </a:r>
            <a:endParaRPr lang="ru-RU" sz="1600" dirty="0"/>
          </a:p>
          <a:p>
            <a:r>
              <a:rPr lang="ru-RU" sz="1600" dirty="0"/>
              <a:t>4) Смоленская </a:t>
            </a:r>
            <a:r>
              <a:rPr lang="ru-RU" sz="1600" dirty="0" smtClean="0"/>
              <a:t>область</a:t>
            </a:r>
            <a:endParaRPr lang="ru-RU" sz="1600" dirty="0"/>
          </a:p>
          <a:p>
            <a:r>
              <a:rPr lang="ru-RU" sz="1600" dirty="0"/>
              <a:t>5) Ивановская область</a:t>
            </a:r>
          </a:p>
        </p:txBody>
      </p:sp>
      <p:sp>
        <p:nvSpPr>
          <p:cNvPr id="4" name="Объект 3"/>
          <p:cNvSpPr>
            <a:spLocks noGrp="1"/>
          </p:cNvSpPr>
          <p:nvPr>
            <p:ph sz="half" idx="2"/>
          </p:nvPr>
        </p:nvSpPr>
        <p:spPr/>
        <p:txBody>
          <a:bodyPr>
            <a:normAutofit lnSpcReduction="10000"/>
          </a:bodyPr>
          <a:lstStyle/>
          <a:p>
            <a:r>
              <a:rPr lang="ru-RU" b="1" dirty="0" smtClean="0">
                <a:solidFill>
                  <a:srgbClr val="C00000"/>
                </a:solidFill>
              </a:rPr>
              <a:t>Регионы расположены </a:t>
            </a:r>
            <a:r>
              <a:rPr lang="ru-RU" b="1" dirty="0">
                <a:solidFill>
                  <a:srgbClr val="C00000"/>
                </a:solidFill>
              </a:rPr>
              <a:t>в степной зоне. Именно здесь важно проводить мероприятия, предохраняющие почвы от ветровой эрозии.</a:t>
            </a:r>
          </a:p>
          <a:p>
            <a:r>
              <a:rPr lang="ru-RU" dirty="0"/>
              <a:t> </a:t>
            </a:r>
          </a:p>
          <a:p>
            <a:r>
              <a:rPr lang="ru-RU" dirty="0"/>
              <a:t>Ответ: 13.</a:t>
            </a:r>
          </a:p>
          <a:p>
            <a:endParaRPr lang="ru-RU" dirty="0"/>
          </a:p>
        </p:txBody>
      </p:sp>
    </p:spTree>
    <p:extLst>
      <p:ext uri="{BB962C8B-B14F-4D97-AF65-F5344CB8AC3E}">
        <p14:creationId xmlns:p14="http://schemas.microsoft.com/office/powerpoint/2010/main" val="66432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698</Words>
  <Application>Microsoft Office PowerPoint</Application>
  <PresentationFormat>Экран (4:3)</PresentationFormat>
  <Paragraphs>127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Задание 14</vt:lpstr>
      <vt:lpstr>Землетрясения и сейсмоопасные территории </vt:lpstr>
      <vt:lpstr>Землетрясения и сейсмоопасные территории </vt:lpstr>
      <vt:lpstr>Повышение уровня вод в Океане</vt:lpstr>
      <vt:lpstr>Засухи и пыльные бури</vt:lpstr>
      <vt:lpstr>Многолетняя мерзлота</vt:lpstr>
      <vt:lpstr>Сель </vt:lpstr>
      <vt:lpstr>Снежные лавины</vt:lpstr>
      <vt:lpstr>Ветровая эрозия и пыльные бури</vt:lpstr>
      <vt:lpstr>Для проверки!!!!</vt:lpstr>
      <vt:lpstr>Для проверки!!!!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Задание 14</dc:title>
  <dc:creator>Teachers</dc:creator>
  <cp:lastModifiedBy>Teachers</cp:lastModifiedBy>
  <cp:revision>8</cp:revision>
  <dcterms:created xsi:type="dcterms:W3CDTF">2020-01-14T12:52:27Z</dcterms:created>
  <dcterms:modified xsi:type="dcterms:W3CDTF">2021-12-02T10:26:37Z</dcterms:modified>
</cp:coreProperties>
</file>