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70" r:id="rId5"/>
    <p:sldId id="260" r:id="rId6"/>
    <p:sldId id="257" r:id="rId7"/>
    <p:sldId id="261" r:id="rId8"/>
    <p:sldId id="262" r:id="rId9"/>
    <p:sldId id="271" r:id="rId10"/>
    <p:sldId id="272" r:id="rId11"/>
    <p:sldId id="265" r:id="rId12"/>
    <p:sldId id="273" r:id="rId13"/>
    <p:sldId id="274" r:id="rId14"/>
    <p:sldId id="275" r:id="rId15"/>
    <p:sldId id="276" r:id="rId16"/>
    <p:sldId id="264" r:id="rId17"/>
    <p:sldId id="263" r:id="rId18"/>
    <p:sldId id="277" r:id="rId19"/>
    <p:sldId id="278" r:id="rId20"/>
    <p:sldId id="279" r:id="rId21"/>
    <p:sldId id="280" r:id="rId22"/>
    <p:sldId id="281" r:id="rId23"/>
    <p:sldId id="282" r:id="rId24"/>
    <p:sldId id="266" r:id="rId25"/>
    <p:sldId id="267" r:id="rId26"/>
    <p:sldId id="268" r:id="rId27"/>
    <p:sldId id="269"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55B"/>
    <a:srgbClr val="9A470E"/>
    <a:srgbClr val="704828"/>
    <a:srgbClr val="090909"/>
    <a:srgbClr val="C6C6C6"/>
    <a:srgbClr val="E6E6E6"/>
    <a:srgbClr val="59739A"/>
    <a:srgbClr val="5A7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9"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0773429" y="188540"/>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319414" y="188540"/>
            <a:ext cx="1037572" cy="850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3429" y="5634606"/>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319414" y="5634606"/>
            <a:ext cx="1037572" cy="8508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38201" y="820395"/>
            <a:ext cx="4921804" cy="2232367"/>
          </a:xfrm>
        </p:spPr>
        <p:txBody>
          <a:bodyPr anchor="b"/>
          <a:lstStyle>
            <a:lvl1pPr algn="ctr">
              <a:defRPr sz="6000">
                <a:solidFill>
                  <a:srgbClr val="090909"/>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838200" y="3653312"/>
            <a:ext cx="49218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
        <p:nvSpPr>
          <p:cNvPr id="8" name="Текст 2"/>
          <p:cNvSpPr>
            <a:spLocks noGrp="1"/>
          </p:cNvSpPr>
          <p:nvPr>
            <p:ph idx="13"/>
          </p:nvPr>
        </p:nvSpPr>
        <p:spPr>
          <a:xfrm>
            <a:off x="6342601" y="820395"/>
            <a:ext cx="5011199" cy="494801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47803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407290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6992" y="961401"/>
            <a:ext cx="2136808" cy="474291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863125"/>
            <a:ext cx="4933013" cy="493946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5802594"/>
            <a:ext cx="2743200" cy="365125"/>
          </a:xfrm>
        </p:spPr>
        <p:txBody>
          <a:body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11"/>
          </p:nvPr>
        </p:nvSpPr>
        <p:spPr>
          <a:xfrm>
            <a:off x="4038600" y="5802594"/>
            <a:ext cx="4114800" cy="365125"/>
          </a:xfrm>
        </p:spPr>
        <p:txBody>
          <a:bodyPr/>
          <a:lstStyle/>
          <a:p>
            <a:endParaRPr lang="ru-RU"/>
          </a:p>
        </p:txBody>
      </p:sp>
      <p:sp>
        <p:nvSpPr>
          <p:cNvPr id="6" name="Номер слайда 5"/>
          <p:cNvSpPr>
            <a:spLocks noGrp="1"/>
          </p:cNvSpPr>
          <p:nvPr>
            <p:ph type="sldNum" sz="quarter" idx="12"/>
          </p:nvPr>
        </p:nvSpPr>
        <p:spPr>
          <a:xfrm>
            <a:off x="8610600" y="5802594"/>
            <a:ext cx="274320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1824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
        <p:nvSpPr>
          <p:cNvPr id="8" name="Объект 2"/>
          <p:cNvSpPr>
            <a:spLocks noGrp="1"/>
          </p:cNvSpPr>
          <p:nvPr>
            <p:ph idx="13"/>
          </p:nvPr>
        </p:nvSpPr>
        <p:spPr>
          <a:xfrm>
            <a:off x="684376" y="461471"/>
            <a:ext cx="4913832" cy="5400943"/>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Заголовок 1"/>
          <p:cNvSpPr>
            <a:spLocks noGrp="1"/>
          </p:cNvSpPr>
          <p:nvPr>
            <p:ph type="title"/>
          </p:nvPr>
        </p:nvSpPr>
        <p:spPr>
          <a:xfrm>
            <a:off x="6441789" y="461472"/>
            <a:ext cx="5014560" cy="887383"/>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lvl1pPr>
              <a:defRPr>
                <a:solidFill>
                  <a:srgbClr val="090909"/>
                </a:solidFill>
              </a:defRPr>
            </a:lvl1pPr>
          </a:lstStyle>
          <a:p>
            <a:r>
              <a:rPr lang="ru-RU" dirty="0" smtClean="0"/>
              <a:t>Образец заголовка</a:t>
            </a:r>
            <a:endParaRPr lang="ru-RU" dirty="0"/>
          </a:p>
        </p:txBody>
      </p:sp>
      <p:sp>
        <p:nvSpPr>
          <p:cNvPr id="11" name="Текст 2"/>
          <p:cNvSpPr>
            <a:spLocks noGrp="1"/>
          </p:cNvSpPr>
          <p:nvPr>
            <p:ph idx="1"/>
          </p:nvPr>
        </p:nvSpPr>
        <p:spPr>
          <a:xfrm>
            <a:off x="6441788" y="1483793"/>
            <a:ext cx="5014561" cy="437862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81023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7070" y="897308"/>
            <a:ext cx="5006730" cy="2678058"/>
          </a:xfrm>
        </p:spPr>
        <p:txBody>
          <a:bodyPr anchor="b"/>
          <a:lstStyle>
            <a:lvl1pPr algn="ctr">
              <a:defRPr sz="6000"/>
            </a:lvl1pPr>
          </a:lstStyle>
          <a:p>
            <a:r>
              <a:rPr lang="ru-RU" smtClean="0"/>
              <a:t>Образец заголовка</a:t>
            </a:r>
            <a:endParaRPr lang="ru-RU"/>
          </a:p>
        </p:txBody>
      </p:sp>
      <p:sp>
        <p:nvSpPr>
          <p:cNvPr id="3" name="Текст 2"/>
          <p:cNvSpPr>
            <a:spLocks noGrp="1"/>
          </p:cNvSpPr>
          <p:nvPr>
            <p:ph type="body" idx="1"/>
          </p:nvPr>
        </p:nvSpPr>
        <p:spPr>
          <a:xfrm>
            <a:off x="6347069" y="3920934"/>
            <a:ext cx="5044821" cy="1500187"/>
          </a:xfr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48980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4555" y="452928"/>
            <a:ext cx="5109673" cy="5460761"/>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a:xfrm>
            <a:off x="624556" y="6356349"/>
            <a:ext cx="2743200" cy="365125"/>
          </a:xfrm>
        </p:spPr>
        <p:txBody>
          <a:bodyPr/>
          <a:lstStyle/>
          <a:p>
            <a:fld id="{6146D937-DF1D-41E6-B9D6-316CB067AABE}" type="datetimeFigureOut">
              <a:rPr lang="ru-RU" smtClean="0"/>
              <a:pPr/>
              <a:t>02.05.2020</a:t>
            </a:fld>
            <a:endParaRPr lang="ru-RU"/>
          </a:p>
        </p:txBody>
      </p:sp>
      <p:sp>
        <p:nvSpPr>
          <p:cNvPr id="6" name="Нижний колонтитул 5"/>
          <p:cNvSpPr>
            <a:spLocks noGrp="1"/>
          </p:cNvSpPr>
          <p:nvPr>
            <p:ph type="ftr" sz="quarter" idx="11"/>
          </p:nvPr>
        </p:nvSpPr>
        <p:spPr>
          <a:xfrm>
            <a:off x="3751603" y="6356350"/>
            <a:ext cx="4623275" cy="365125"/>
          </a:xfrm>
        </p:spPr>
        <p:txBody>
          <a:bodyPr/>
          <a:lstStyle/>
          <a:p>
            <a:endParaRPr lang="ru-RU" dirty="0"/>
          </a:p>
        </p:txBody>
      </p:sp>
      <p:sp>
        <p:nvSpPr>
          <p:cNvPr id="7" name="Номер слайда 6"/>
          <p:cNvSpPr>
            <a:spLocks noGrp="1"/>
          </p:cNvSpPr>
          <p:nvPr>
            <p:ph type="sldNum" sz="quarter" idx="12"/>
          </p:nvPr>
        </p:nvSpPr>
        <p:spPr>
          <a:xfrm>
            <a:off x="8610600" y="6356350"/>
            <a:ext cx="2956844" cy="365125"/>
          </a:xfrm>
        </p:spPr>
        <p:txBody>
          <a:bodyPr/>
          <a:lstStyle/>
          <a:p>
            <a:fld id="{AF921711-B3F4-4B1C-942E-FC3CB3604826}" type="slidenum">
              <a:rPr lang="ru-RU" smtClean="0"/>
              <a:pPr/>
              <a:t>‹#›</a:t>
            </a:fld>
            <a:endParaRPr lang="ru-RU"/>
          </a:p>
        </p:txBody>
      </p:sp>
      <p:sp>
        <p:nvSpPr>
          <p:cNvPr id="8" name="Заголовок 1"/>
          <p:cNvSpPr>
            <a:spLocks noGrp="1"/>
          </p:cNvSpPr>
          <p:nvPr>
            <p:ph type="title"/>
          </p:nvPr>
        </p:nvSpPr>
        <p:spPr>
          <a:xfrm>
            <a:off x="6479532" y="452928"/>
            <a:ext cx="5087911" cy="930112"/>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p>
            <a:r>
              <a:rPr lang="ru-RU" dirty="0" smtClean="0"/>
              <a:t>Образец заголовка</a:t>
            </a:r>
            <a:endParaRPr lang="ru-RU" dirty="0"/>
          </a:p>
        </p:txBody>
      </p:sp>
      <p:sp>
        <p:nvSpPr>
          <p:cNvPr id="10" name="Текст 2"/>
          <p:cNvSpPr>
            <a:spLocks noGrp="1"/>
          </p:cNvSpPr>
          <p:nvPr>
            <p:ph idx="13"/>
          </p:nvPr>
        </p:nvSpPr>
        <p:spPr>
          <a:xfrm>
            <a:off x="6479532" y="1517976"/>
            <a:ext cx="5087912" cy="439571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80359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1602" y="410265"/>
            <a:ext cx="5204387" cy="913021"/>
          </a:xfrm>
        </p:spPr>
        <p:txBody>
          <a:bodyPr/>
          <a:lstStyle/>
          <a:p>
            <a:r>
              <a:rPr lang="ru-RU" smtClean="0"/>
              <a:t>Образец заголовка</a:t>
            </a:r>
            <a:endParaRPr lang="ru-RU"/>
          </a:p>
        </p:txBody>
      </p:sp>
      <p:sp>
        <p:nvSpPr>
          <p:cNvPr id="3" name="Текст 2"/>
          <p:cNvSpPr>
            <a:spLocks noGrp="1"/>
          </p:cNvSpPr>
          <p:nvPr>
            <p:ph type="body" idx="1"/>
          </p:nvPr>
        </p:nvSpPr>
        <p:spPr>
          <a:xfrm>
            <a:off x="838200" y="410265"/>
            <a:ext cx="5063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8201" y="1401510"/>
            <a:ext cx="5063382" cy="421921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6371601" y="1401510"/>
            <a:ext cx="52043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55219" y="2303645"/>
            <a:ext cx="5204387" cy="3425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18256" y="5728920"/>
            <a:ext cx="2743200" cy="365125"/>
          </a:xfrm>
        </p:spPr>
        <p:txBody>
          <a:bodyPr/>
          <a:lstStyle/>
          <a:p>
            <a:fld id="{6146D937-DF1D-41E6-B9D6-316CB067AABE}" type="datetimeFigureOut">
              <a:rPr lang="ru-RU" smtClean="0"/>
              <a:pPr/>
              <a:t>02.05.2020</a:t>
            </a:fld>
            <a:endParaRPr lang="ru-RU"/>
          </a:p>
        </p:txBody>
      </p:sp>
      <p:sp>
        <p:nvSpPr>
          <p:cNvPr id="8" name="Нижний колонтитул 7"/>
          <p:cNvSpPr>
            <a:spLocks noGrp="1"/>
          </p:cNvSpPr>
          <p:nvPr>
            <p:ph type="ftr" sz="quarter" idx="11"/>
          </p:nvPr>
        </p:nvSpPr>
        <p:spPr>
          <a:xfrm>
            <a:off x="4018656" y="5728920"/>
            <a:ext cx="4114800" cy="365125"/>
          </a:xfrm>
        </p:spPr>
        <p:txBody>
          <a:bodyPr/>
          <a:lstStyle/>
          <a:p>
            <a:endParaRPr lang="ru-RU"/>
          </a:p>
        </p:txBody>
      </p:sp>
      <p:sp>
        <p:nvSpPr>
          <p:cNvPr id="9" name="Номер слайда 8"/>
          <p:cNvSpPr>
            <a:spLocks noGrp="1"/>
          </p:cNvSpPr>
          <p:nvPr>
            <p:ph type="sldNum" sz="quarter" idx="12"/>
          </p:nvPr>
        </p:nvSpPr>
        <p:spPr>
          <a:xfrm>
            <a:off x="8590656" y="5728920"/>
            <a:ext cx="296895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1202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969495"/>
            <a:ext cx="4828162" cy="1325563"/>
          </a:xfr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971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46D937-DF1D-41E6-B9D6-316CB067AABE}" type="datetimeFigureOut">
              <a:rPr lang="ru-RU" smtClean="0"/>
              <a:pPr/>
              <a:t>02.05.2020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168274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392" y="249640"/>
            <a:ext cx="4990606" cy="944381"/>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6324304" y="452928"/>
            <a:ext cx="5203972" cy="52642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726392" y="1281870"/>
            <a:ext cx="4990607" cy="44562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726392" y="5804985"/>
            <a:ext cx="2829370" cy="217407"/>
          </a:xfrm>
        </p:spPr>
        <p:txBody>
          <a:bodyPr/>
          <a:lstStyle/>
          <a:p>
            <a:fld id="{6146D937-DF1D-41E6-B9D6-316CB067AABE}" type="datetimeFigureOut">
              <a:rPr lang="ru-RU" smtClean="0"/>
              <a:pPr/>
              <a:t>02.05.2020</a:t>
            </a:fld>
            <a:endParaRPr lang="ru-RU"/>
          </a:p>
        </p:txBody>
      </p:sp>
      <p:sp>
        <p:nvSpPr>
          <p:cNvPr id="6" name="Нижний колонтитул 5"/>
          <p:cNvSpPr>
            <a:spLocks noGrp="1"/>
          </p:cNvSpPr>
          <p:nvPr>
            <p:ph type="ftr" sz="quarter" idx="11"/>
          </p:nvPr>
        </p:nvSpPr>
        <p:spPr>
          <a:xfrm>
            <a:off x="4012962" y="5804985"/>
            <a:ext cx="4114800" cy="217407"/>
          </a:xfrm>
        </p:spPr>
        <p:txBody>
          <a:bodyPr/>
          <a:lstStyle/>
          <a:p>
            <a:endParaRPr lang="ru-RU"/>
          </a:p>
        </p:txBody>
      </p:sp>
      <p:sp>
        <p:nvSpPr>
          <p:cNvPr id="7" name="Номер слайда 6"/>
          <p:cNvSpPr>
            <a:spLocks noGrp="1"/>
          </p:cNvSpPr>
          <p:nvPr>
            <p:ph type="sldNum" sz="quarter" idx="12"/>
          </p:nvPr>
        </p:nvSpPr>
        <p:spPr>
          <a:xfrm>
            <a:off x="8584962" y="5804985"/>
            <a:ext cx="2943314" cy="217407"/>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1147267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108" y="517406"/>
            <a:ext cx="4972500" cy="1263249"/>
          </a:xfrm>
        </p:spPr>
        <p:txBody>
          <a:bodyPr anchor="b"/>
          <a:lstStyle>
            <a:lvl1pPr>
              <a:defRPr sz="3200"/>
            </a:lvl1pPr>
          </a:lstStyle>
          <a:p>
            <a:r>
              <a:rPr lang="ru-RU" dirty="0" smtClean="0"/>
              <a:t>Образец заголовка</a:t>
            </a:r>
            <a:endParaRPr lang="ru-RU" dirty="0"/>
          </a:p>
        </p:txBody>
      </p:sp>
      <p:sp>
        <p:nvSpPr>
          <p:cNvPr id="3" name="Рисунок 2"/>
          <p:cNvSpPr>
            <a:spLocks noGrp="1"/>
          </p:cNvSpPr>
          <p:nvPr>
            <p:ph type="pic" idx="1"/>
          </p:nvPr>
        </p:nvSpPr>
        <p:spPr>
          <a:xfrm>
            <a:off x="6439742" y="517406"/>
            <a:ext cx="489696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21108" y="1974079"/>
            <a:ext cx="4972499" cy="34169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21108" y="5584455"/>
            <a:ext cx="2743200" cy="365125"/>
          </a:xfrm>
        </p:spPr>
        <p:txBody>
          <a:bodyPr/>
          <a:lstStyle/>
          <a:p>
            <a:fld id="{6146D937-DF1D-41E6-B9D6-316CB067AABE}" type="datetimeFigureOut">
              <a:rPr lang="ru-RU" smtClean="0"/>
              <a:pPr/>
              <a:t>02.05.2020</a:t>
            </a:fld>
            <a:endParaRPr lang="ru-RU"/>
          </a:p>
        </p:txBody>
      </p:sp>
      <p:sp>
        <p:nvSpPr>
          <p:cNvPr id="6" name="Нижний колонтитул 5"/>
          <p:cNvSpPr>
            <a:spLocks noGrp="1"/>
          </p:cNvSpPr>
          <p:nvPr>
            <p:ph type="ftr" sz="quarter" idx="11"/>
          </p:nvPr>
        </p:nvSpPr>
        <p:spPr>
          <a:xfrm>
            <a:off x="4021508" y="5584455"/>
            <a:ext cx="4114800" cy="365125"/>
          </a:xfrm>
        </p:spPr>
        <p:txBody>
          <a:bodyPr/>
          <a:lstStyle/>
          <a:p>
            <a:endParaRPr lang="ru-RU"/>
          </a:p>
        </p:txBody>
      </p:sp>
      <p:sp>
        <p:nvSpPr>
          <p:cNvPr id="7" name="Номер слайда 6"/>
          <p:cNvSpPr>
            <a:spLocks noGrp="1"/>
          </p:cNvSpPr>
          <p:nvPr>
            <p:ph type="sldNum" sz="quarter" idx="12"/>
          </p:nvPr>
        </p:nvSpPr>
        <p:spPr>
          <a:xfrm>
            <a:off x="8593508" y="5584455"/>
            <a:ext cx="274320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322860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1"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V="1">
            <a:off x="10773429" y="188540"/>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flipV="1">
            <a:off x="319414" y="188540"/>
            <a:ext cx="1037572" cy="850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73429" y="5634606"/>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a:off x="319414" y="5634606"/>
            <a:ext cx="1037572" cy="85080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a:off x="11129006" y="6673334"/>
            <a:ext cx="829073" cy="184666"/>
          </a:xfrm>
          <a:prstGeom prst="rect">
            <a:avLst/>
          </a:prstGeom>
        </p:spPr>
        <p:txBody>
          <a:bodyPr wrap="none">
            <a:spAutoFit/>
          </a:bodyPr>
          <a:lstStyle/>
          <a:p>
            <a:r>
              <a:rPr lang="en-US" sz="600" dirty="0" smtClean="0">
                <a:solidFill>
                  <a:srgbClr val="B7B1A0"/>
                </a:solidFill>
                <a:latin typeface="AGReverance" pitchFamily="2" charset="0"/>
              </a:rPr>
              <a:t>© </a:t>
            </a:r>
            <a:r>
              <a:rPr lang="ru-RU" sz="600" dirty="0" smtClean="0">
                <a:solidFill>
                  <a:srgbClr val="B7B1A0"/>
                </a:solidFill>
                <a:latin typeface="AGReverance" pitchFamily="2" charset="0"/>
              </a:rPr>
              <a:t>Полшкова В.В., 2019</a:t>
            </a:r>
          </a:p>
        </p:txBody>
      </p:sp>
      <p:sp>
        <p:nvSpPr>
          <p:cNvPr id="2" name="Заголовок 1"/>
          <p:cNvSpPr>
            <a:spLocks noGrp="1"/>
          </p:cNvSpPr>
          <p:nvPr>
            <p:ph type="title"/>
          </p:nvPr>
        </p:nvSpPr>
        <p:spPr>
          <a:xfrm>
            <a:off x="6402423" y="632389"/>
            <a:ext cx="5011198" cy="1123134"/>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6402422" y="1825624"/>
            <a:ext cx="5011199" cy="402824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6D937-DF1D-41E6-B9D6-316CB067AABE}" type="datetimeFigureOut">
              <a:rPr lang="ru-RU" smtClean="0"/>
              <a:pPr/>
              <a:t>02.05.2020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1711-B3F4-4B1C-942E-FC3CB3604826}" type="slidenum">
              <a:rPr lang="ru-RU" smtClean="0"/>
              <a:pPr/>
              <a:t>‹#›</a:t>
            </a:fld>
            <a:endParaRPr lang="ru-RU"/>
          </a:p>
        </p:txBody>
      </p:sp>
    </p:spTree>
    <p:extLst>
      <p:ext uri="{BB962C8B-B14F-4D97-AF65-F5344CB8AC3E}">
        <p14:creationId xmlns:p14="http://schemas.microsoft.com/office/powerpoint/2010/main" val="306030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cap="none" spc="0">
          <a:ln w="0"/>
          <a:solidFill>
            <a:srgbClr val="090909"/>
          </a:solidFill>
          <a:effectLst>
            <a:outerShdw blurRad="38100" dist="19050" dir="2700000" algn="tl" rotWithShape="0">
              <a:schemeClr val="dk1">
                <a:alpha val="40000"/>
              </a:schemeClr>
            </a:outerShdw>
          </a:effectLst>
          <a:latin typeface="AGReveranc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GReverence-Oblique" panose="020B72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GReverence-Oblique" panose="020B72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GReverence-Oblique" panose="020B72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ence-Oblique" panose="020B72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ence-Oblique" panose="020B72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838200" y="718457"/>
            <a:ext cx="4921805" cy="1267097"/>
          </a:xfrm>
          <a:noFill/>
          <a:ln w="9525" cap="flat" cmpd="sng" algn="ctr">
            <a:solidFill>
              <a:schemeClr val="accent2"/>
            </a:solidFill>
            <a:prstDash val="solid"/>
            <a:round/>
            <a:headEnd type="none" w="med" len="med"/>
            <a:tailEnd type="none" w="med" len="med"/>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Autofit/>
          </a:bodyPr>
          <a:lstStyle/>
          <a:p>
            <a:r>
              <a:rPr lang="ru-RU" sz="2800" dirty="0">
                <a:latin typeface="Comic Sans MS" panose="030F0702030302020204" pitchFamily="66" charset="0"/>
              </a:rPr>
              <a:t/>
            </a:r>
            <a:br>
              <a:rPr lang="ru-RU" sz="2800" dirty="0">
                <a:latin typeface="Comic Sans MS" panose="030F0702030302020204" pitchFamily="66" charset="0"/>
              </a:rPr>
            </a:br>
            <a:r>
              <a:rPr lang="ru-RU" sz="2800" dirty="0">
                <a:latin typeface="Comic Sans MS" panose="030F0702030302020204" pitchFamily="66" charset="0"/>
              </a:rPr>
              <a:t/>
            </a:r>
            <a:br>
              <a:rPr lang="ru-RU" sz="2800" dirty="0">
                <a:latin typeface="Comic Sans MS" panose="030F0702030302020204" pitchFamily="66" charset="0"/>
              </a:rPr>
            </a:br>
            <a:r>
              <a:rPr lang="ru-RU" sz="2800" dirty="0">
                <a:latin typeface="Comic Sans MS" panose="030F0702030302020204" pitchFamily="66" charset="0"/>
              </a:rPr>
              <a:t> Классная работа</a:t>
            </a:r>
          </a:p>
        </p:txBody>
      </p:sp>
      <p:sp>
        <p:nvSpPr>
          <p:cNvPr id="8" name="Подзаголовок 7"/>
          <p:cNvSpPr>
            <a:spLocks noGrp="1"/>
          </p:cNvSpPr>
          <p:nvPr>
            <p:ph type="subTitle" idx="1"/>
          </p:nvPr>
        </p:nvSpPr>
        <p:spPr>
          <a:xfrm>
            <a:off x="838200" y="2638697"/>
            <a:ext cx="4921805" cy="2830743"/>
          </a:xfrm>
          <a:noFill/>
          <a:ln w="9525" cap="flat" cmpd="sng" algn="ctr">
            <a:solidFill>
              <a:schemeClr val="accent2"/>
            </a:solidFill>
            <a:prstDash val="solid"/>
            <a:round/>
            <a:headEnd type="none" w="med" len="med"/>
            <a:tailEnd type="none" w="med" len="med"/>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a:bodyPr>
          <a:lstStyle/>
          <a:p>
            <a:pPr lvl="0">
              <a:lnSpc>
                <a:spcPct val="100000"/>
              </a:lnSpc>
              <a:spcBef>
                <a:spcPts val="0"/>
              </a:spcBef>
            </a:pPr>
            <a:r>
              <a:rPr lang="ru-RU" sz="4800" b="1" dirty="0">
                <a:ln w="6350">
                  <a:solidFill>
                    <a:srgbClr val="3A1D00"/>
                  </a:solidFill>
                </a:ln>
                <a:solidFill>
                  <a:schemeClr val="accent2">
                    <a:lumMod val="50000"/>
                  </a:schemeClr>
                </a:solidFill>
                <a:latin typeface="Comic Sans MS" pitchFamily="66" charset="0"/>
              </a:rPr>
              <a:t>Подготовка к </a:t>
            </a:r>
            <a:r>
              <a:rPr lang="ru-RU" sz="4800" b="1" dirty="0" smtClean="0">
                <a:ln w="6350">
                  <a:solidFill>
                    <a:srgbClr val="3A1D00"/>
                  </a:solidFill>
                </a:ln>
                <a:solidFill>
                  <a:schemeClr val="accent2">
                    <a:lumMod val="50000"/>
                  </a:schemeClr>
                </a:solidFill>
                <a:latin typeface="Comic Sans MS" pitchFamily="66" charset="0"/>
              </a:rPr>
              <a:t>сочинению </a:t>
            </a:r>
            <a:r>
              <a:rPr lang="ru-RU" sz="4800" b="1" dirty="0">
                <a:ln w="6350">
                  <a:solidFill>
                    <a:srgbClr val="3A1D00"/>
                  </a:solidFill>
                </a:ln>
                <a:solidFill>
                  <a:schemeClr val="accent2">
                    <a:lumMod val="50000"/>
                  </a:schemeClr>
                </a:solidFill>
                <a:latin typeface="Comic Sans MS" pitchFamily="66" charset="0"/>
              </a:rPr>
              <a:t>по литературе</a:t>
            </a:r>
            <a:endParaRPr lang="ru-RU" sz="1800" dirty="0">
              <a:solidFill>
                <a:schemeClr val="accent2">
                  <a:lumMod val="50000"/>
                </a:schemeClr>
              </a:solidFill>
              <a:latin typeface="Calibri"/>
            </a:endParaRPr>
          </a:p>
          <a:p>
            <a:endParaRPr lang="ru-RU" dirty="0"/>
          </a:p>
        </p:txBody>
      </p:sp>
      <p:pic>
        <p:nvPicPr>
          <p:cNvPr id="2" name="Объект 1"/>
          <p:cNvPicPr>
            <a:picLocks noGrp="1" noChangeAspect="1"/>
          </p:cNvPicPr>
          <p:nvPr>
            <p:ph idx="13"/>
          </p:nvPr>
        </p:nvPicPr>
        <p:blipFill>
          <a:blip r:embed="rId2"/>
          <a:stretch>
            <a:fillRect/>
          </a:stretch>
        </p:blipFill>
        <p:spPr>
          <a:xfrm>
            <a:off x="6342063" y="718457"/>
            <a:ext cx="5231628" cy="4750983"/>
          </a:xfrm>
          <a:prstGeom prst="rect">
            <a:avLst/>
          </a:prstGeom>
          <a:noFill/>
          <a:ln w="9525" cap="flat" cmpd="sng" algn="ctr">
            <a:solidFill>
              <a:schemeClr val="accent2"/>
            </a:solidFill>
            <a:prstDash val="solid"/>
            <a:round/>
            <a:headEnd type="none" w="med" len="med"/>
            <a:tailEnd type="none" w="med" len="med"/>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pic>
      <p:sp>
        <p:nvSpPr>
          <p:cNvPr id="5" name="Объект 10"/>
          <p:cNvSpPr txBox="1">
            <a:spLocks/>
          </p:cNvSpPr>
          <p:nvPr/>
        </p:nvSpPr>
        <p:spPr>
          <a:xfrm>
            <a:off x="6419716" y="1121434"/>
            <a:ext cx="4811843" cy="5055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GReverence-Oblique" panose="020B7200000000000000"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GReverence-Oblique" panose="020B7200000000000000"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GReverence-Oblique" panose="020B7200000000000000"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2200" dirty="0"/>
          </a:p>
        </p:txBody>
      </p:sp>
    </p:spTree>
    <p:extLst>
      <p:ext uri="{BB962C8B-B14F-4D97-AF65-F5344CB8AC3E}">
        <p14:creationId xmlns:p14="http://schemas.microsoft.com/office/powerpoint/2010/main" val="75592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8309" y="666206"/>
            <a:ext cx="3448594"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800" b="1" dirty="0" smtClean="0">
                <a:solidFill>
                  <a:schemeClr val="accent2">
                    <a:lumMod val="50000"/>
                  </a:schemeClr>
                </a:solidFill>
                <a:latin typeface="Comic Sans MS" panose="030F0702030302020204" pitchFamily="66" charset="0"/>
              </a:rPr>
              <a:t>Темы сочинения </a:t>
            </a:r>
            <a:endParaRPr lang="ru-RU" sz="2800" b="1" dirty="0">
              <a:solidFill>
                <a:schemeClr val="accent2">
                  <a:lumMod val="50000"/>
                </a:schemeClr>
              </a:solidFill>
              <a:latin typeface="Comic Sans MS" panose="030F0702030302020204" pitchFamily="66" charset="0"/>
            </a:endParaRPr>
          </a:p>
        </p:txBody>
      </p:sp>
      <p:sp>
        <p:nvSpPr>
          <p:cNvPr id="6" name="TextBox 5"/>
          <p:cNvSpPr txBox="1"/>
          <p:nvPr/>
        </p:nvSpPr>
        <p:spPr>
          <a:xfrm>
            <a:off x="705393" y="1502228"/>
            <a:ext cx="10685418" cy="46474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AutoNum type="arabicPeriod"/>
            </a:pPr>
            <a:r>
              <a:rPr lang="ru-RU" sz="3200" b="1" dirty="0" smtClean="0">
                <a:solidFill>
                  <a:schemeClr val="accent5">
                    <a:lumMod val="50000"/>
                  </a:schemeClr>
                </a:solidFill>
                <a:latin typeface="Comic Sans MS" panose="030F0702030302020204" pitchFamily="66" charset="0"/>
              </a:rPr>
              <a:t>Что помогает человеку не отчаяться в сложной жизненной ситуации?</a:t>
            </a:r>
          </a:p>
          <a:p>
            <a:endParaRPr lang="ru-RU" sz="2800" b="1" dirty="0" smtClean="0">
              <a:solidFill>
                <a:schemeClr val="accent5">
                  <a:lumMod val="50000"/>
                </a:schemeClr>
              </a:solidFill>
              <a:latin typeface="Comic Sans MS" panose="030F0702030302020204" pitchFamily="66" charset="0"/>
            </a:endParaRPr>
          </a:p>
          <a:p>
            <a:endParaRPr lang="ru-RU" sz="2800" b="1" dirty="0" smtClean="0">
              <a:solidFill>
                <a:srgbClr val="0070C0"/>
              </a:solidFill>
              <a:latin typeface="Comic Sans MS" panose="030F0702030302020204" pitchFamily="66" charset="0"/>
            </a:endParaRPr>
          </a:p>
          <a:p>
            <a:r>
              <a:rPr lang="ru-RU" sz="3200" b="1" dirty="0" smtClean="0">
                <a:solidFill>
                  <a:srgbClr val="0070C0"/>
                </a:solidFill>
                <a:latin typeface="Comic Sans MS" panose="030F0702030302020204" pitchFamily="66" charset="0"/>
              </a:rPr>
              <a:t>2.Как связаны добро и радость?</a:t>
            </a:r>
          </a:p>
          <a:p>
            <a:endParaRPr lang="ru-RU" sz="2800" b="1" dirty="0">
              <a:solidFill>
                <a:srgbClr val="0070C0"/>
              </a:solidFill>
              <a:latin typeface="Comic Sans MS" panose="030F0702030302020204" pitchFamily="66" charset="0"/>
            </a:endParaRPr>
          </a:p>
          <a:p>
            <a:endParaRPr lang="ru-RU" sz="2800" b="1" dirty="0" smtClean="0">
              <a:solidFill>
                <a:srgbClr val="0070C0"/>
              </a:solidFill>
              <a:latin typeface="Comic Sans MS" panose="030F0702030302020204" pitchFamily="66" charset="0"/>
            </a:endParaRPr>
          </a:p>
          <a:p>
            <a:r>
              <a:rPr lang="ru-RU" sz="3200" b="1" dirty="0" smtClean="0">
                <a:solidFill>
                  <a:srgbClr val="7030A0"/>
                </a:solidFill>
                <a:latin typeface="Comic Sans MS" panose="030F0702030302020204" pitchFamily="66" charset="0"/>
              </a:rPr>
              <a:t>3.Идеальная семейная пара: как Вы ее понимаете?</a:t>
            </a:r>
          </a:p>
          <a:p>
            <a:pPr marL="342900" indent="-342900">
              <a:buAutoNum type="arabicPeriod"/>
            </a:pPr>
            <a:endParaRPr lang="ru-RU" sz="2400" b="1" dirty="0" smtClean="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452652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391886"/>
            <a:ext cx="9744890" cy="875211"/>
          </a:xfrm>
        </p:spPr>
        <p:txBody>
          <a:bodyPr>
            <a:normAutofit fontScale="90000"/>
          </a:bodyPr>
          <a:lstStyle/>
          <a:p>
            <a:pPr algn="just"/>
            <a:r>
              <a:rPr lang="ru-RU" sz="2800" dirty="0" smtClean="0">
                <a:solidFill>
                  <a:schemeClr val="accent2">
                    <a:lumMod val="50000"/>
                  </a:schemeClr>
                </a:solidFill>
              </a:rPr>
              <a:t/>
            </a:r>
            <a:br>
              <a:rPr lang="ru-RU" sz="2800" dirty="0" smtClean="0">
                <a:solidFill>
                  <a:schemeClr val="accent2">
                    <a:lumMod val="50000"/>
                  </a:schemeClr>
                </a:solidFill>
              </a:rPr>
            </a:br>
            <a:r>
              <a:rPr lang="ru-RU" sz="2800" dirty="0" smtClean="0">
                <a:solidFill>
                  <a:schemeClr val="accent2">
                    <a:lumMod val="50000"/>
                  </a:schemeClr>
                </a:solidFill>
              </a:rPr>
              <a:t/>
            </a:r>
            <a:br>
              <a:rPr lang="ru-RU" sz="2800" dirty="0" smtClean="0">
                <a:solidFill>
                  <a:schemeClr val="accent2">
                    <a:lumMod val="50000"/>
                  </a:schemeClr>
                </a:solidFill>
              </a:rPr>
            </a:br>
            <a:r>
              <a:rPr lang="ru-RU" sz="2800" dirty="0">
                <a:solidFill>
                  <a:schemeClr val="accent2">
                    <a:lumMod val="50000"/>
                  </a:schemeClr>
                </a:solidFill>
              </a:rPr>
              <a:t/>
            </a:r>
            <a:br>
              <a:rPr lang="ru-RU" sz="2800" dirty="0">
                <a:solidFill>
                  <a:schemeClr val="accent2">
                    <a:lumMod val="50000"/>
                  </a:schemeClr>
                </a:solidFill>
              </a:rPr>
            </a:br>
            <a:r>
              <a:rPr lang="ru-RU" sz="2800" dirty="0" smtClean="0">
                <a:solidFill>
                  <a:schemeClr val="accent2">
                    <a:lumMod val="50000"/>
                  </a:schemeClr>
                </a:solidFill>
              </a:rPr>
              <a:t>Идеальная </a:t>
            </a:r>
            <a:r>
              <a:rPr lang="ru-RU" sz="2800" dirty="0">
                <a:solidFill>
                  <a:schemeClr val="accent2">
                    <a:lumMod val="50000"/>
                  </a:schemeClr>
                </a:solidFill>
              </a:rPr>
              <a:t>семейная пара: как Вы ее понимаете?</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
        <p:nvSpPr>
          <p:cNvPr id="3" name="TextBox 2"/>
          <p:cNvSpPr txBox="1"/>
          <p:nvPr/>
        </p:nvSpPr>
        <p:spPr>
          <a:xfrm>
            <a:off x="1051562" y="312056"/>
            <a:ext cx="10339250" cy="1692771"/>
          </a:xfrm>
          <a:prstGeom prst="rect">
            <a:avLst/>
          </a:prstGeom>
          <a:noFill/>
        </p:spPr>
        <p:txBody>
          <a:bodyPr wrap="square" rtlCol="0">
            <a:spAutoFit/>
          </a:bodyPr>
          <a:lstStyle/>
          <a:p>
            <a:pPr algn="ctr"/>
            <a:endParaRPr lang="ru-RU" sz="2400" b="1" dirty="0" smtClean="0">
              <a:solidFill>
                <a:srgbClr val="C00000"/>
              </a:solidFill>
              <a:latin typeface="Century" panose="02040604050505020304" pitchFamily="18" charset="0"/>
            </a:endParaRPr>
          </a:p>
          <a:p>
            <a:pPr algn="ctr"/>
            <a:endParaRPr lang="ru-RU" sz="2400" b="1" dirty="0">
              <a:solidFill>
                <a:srgbClr val="C00000"/>
              </a:solidFill>
              <a:latin typeface="Century" panose="02040604050505020304" pitchFamily="18" charset="0"/>
            </a:endParaRPr>
          </a:p>
          <a:p>
            <a:pPr algn="ctr"/>
            <a:endParaRPr lang="ru-RU" sz="2400" b="1" dirty="0" smtClean="0">
              <a:solidFill>
                <a:srgbClr val="C00000"/>
              </a:solidFill>
              <a:latin typeface="Century" panose="02040604050505020304" pitchFamily="18" charset="0"/>
            </a:endParaRPr>
          </a:p>
          <a:p>
            <a:pPr algn="ctr"/>
            <a:r>
              <a:rPr lang="ru-RU" sz="3200" b="1" dirty="0" smtClean="0">
                <a:solidFill>
                  <a:srgbClr val="C00000"/>
                </a:solidFill>
                <a:latin typeface="Century" panose="02040604050505020304" pitchFamily="18" charset="0"/>
              </a:rPr>
              <a:t>Вступление</a:t>
            </a:r>
            <a:endParaRPr lang="ru-RU" sz="3200" b="1" dirty="0">
              <a:solidFill>
                <a:srgbClr val="C00000"/>
              </a:solidFill>
              <a:latin typeface="Century" panose="02040604050505020304" pitchFamily="18" charset="0"/>
            </a:endParaRPr>
          </a:p>
        </p:txBody>
      </p:sp>
      <p:sp>
        <p:nvSpPr>
          <p:cNvPr id="4" name="TextBox 3"/>
          <p:cNvSpPr txBox="1"/>
          <p:nvPr/>
        </p:nvSpPr>
        <p:spPr>
          <a:xfrm>
            <a:off x="914400" y="2219232"/>
            <a:ext cx="10476412" cy="267765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indent="457200" algn="just"/>
            <a:endParaRPr lang="ru-RU" sz="2400" dirty="0" smtClean="0">
              <a:solidFill>
                <a:schemeClr val="accent2">
                  <a:lumMod val="50000"/>
                </a:schemeClr>
              </a:solidFill>
              <a:latin typeface="Century" panose="02040604050505020304" pitchFamily="18" charset="0"/>
            </a:endParaRPr>
          </a:p>
          <a:p>
            <a:pPr indent="457200" algn="just"/>
            <a:r>
              <a:rPr lang="ru-RU" sz="2400" dirty="0" smtClean="0">
                <a:solidFill>
                  <a:schemeClr val="tx1"/>
                </a:solidFill>
                <a:latin typeface="Century" panose="02040604050505020304" pitchFamily="18" charset="0"/>
              </a:rPr>
              <a:t>Семья </a:t>
            </a:r>
            <a:r>
              <a:rPr lang="ru-RU" sz="2400" dirty="0">
                <a:solidFill>
                  <a:schemeClr val="tx1"/>
                </a:solidFill>
                <a:latin typeface="Century" panose="02040604050505020304" pitchFamily="18" charset="0"/>
              </a:rPr>
              <a:t>– это самое главное в жизни каждого человека. Для всех людей свойственно желание иметь свой семейный очаг, родных и близких людей, и каждый из нас </a:t>
            </a:r>
            <a:r>
              <a:rPr lang="ru-RU" sz="2400" dirty="0" smtClean="0">
                <a:solidFill>
                  <a:schemeClr val="tx1"/>
                </a:solidFill>
                <a:latin typeface="Century" panose="02040604050505020304" pitchFamily="18" charset="0"/>
              </a:rPr>
              <a:t>стремится </a:t>
            </a:r>
            <a:r>
              <a:rPr lang="ru-RU" sz="2400" dirty="0">
                <a:solidFill>
                  <a:schemeClr val="tx1"/>
                </a:solidFill>
                <a:latin typeface="Century" panose="02040604050505020304" pitchFamily="18" charset="0"/>
              </a:rPr>
              <a:t>к тому, чтобы сделать свою семью идеальной. </a:t>
            </a:r>
            <a:r>
              <a:rPr lang="ru-RU" sz="2400" b="1" dirty="0">
                <a:solidFill>
                  <a:schemeClr val="tx1"/>
                </a:solidFill>
                <a:latin typeface="Century" panose="02040604050505020304" pitchFamily="18" charset="0"/>
              </a:rPr>
              <a:t>Сегодня в своем сочинении мне хотелось поразмышлять над </a:t>
            </a:r>
            <a:r>
              <a:rPr lang="ru-RU" sz="2400" b="1" dirty="0" smtClean="0">
                <a:solidFill>
                  <a:schemeClr val="tx1"/>
                </a:solidFill>
                <a:latin typeface="Century" panose="02040604050505020304" pitchFamily="18" charset="0"/>
              </a:rPr>
              <a:t>вопросом: как я понимаю, что такое идеальная семейная пара? </a:t>
            </a:r>
            <a:r>
              <a:rPr lang="ru-RU" sz="2400" dirty="0" smtClean="0">
                <a:solidFill>
                  <a:schemeClr val="tx1"/>
                </a:solidFill>
                <a:latin typeface="Century" panose="02040604050505020304" pitchFamily="18" charset="0"/>
              </a:rPr>
              <a:t>(50сл.)</a:t>
            </a:r>
            <a:endParaRPr lang="ru-RU" sz="2400" dirty="0">
              <a:solidFill>
                <a:schemeClr val="tx1"/>
              </a:solidFill>
              <a:latin typeface="Century" panose="02040604050505020304" pitchFamily="18" charset="0"/>
            </a:endParaRPr>
          </a:p>
        </p:txBody>
      </p:sp>
      <p:pic>
        <p:nvPicPr>
          <p:cNvPr id="7" name="Picture 2" descr="https://4.bp.blogspot.com/-qdoHLpCn7I0/XWqES_tAuXI/AAAAAAAABvI/tKecDr2PFEQyCFVxVHmred6cNCHRR9aVgCK4BGAYYCw/s1600/bibliasagrad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9337" y="4896888"/>
            <a:ext cx="2063932" cy="130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2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2595" y="431075"/>
            <a:ext cx="9588134" cy="561704"/>
          </a:xfrm>
        </p:spPr>
        <p:txBody>
          <a:bodyPr>
            <a:normAutofit fontScale="90000"/>
          </a:bodyPr>
          <a:lstStyle/>
          <a:p>
            <a:pPr algn="just"/>
            <a:r>
              <a:rPr lang="ru-RU" sz="2800" dirty="0" smtClean="0">
                <a:solidFill>
                  <a:schemeClr val="accent2">
                    <a:lumMod val="50000"/>
                  </a:schemeClr>
                </a:solidFill>
              </a:rPr>
              <a:t/>
            </a:r>
            <a:br>
              <a:rPr lang="ru-RU" sz="2800" dirty="0" smtClean="0">
                <a:solidFill>
                  <a:schemeClr val="accent2">
                    <a:lumMod val="50000"/>
                  </a:schemeClr>
                </a:solidFill>
              </a:rPr>
            </a:br>
            <a:r>
              <a:rPr lang="ru-RU" sz="2800" dirty="0" smtClean="0">
                <a:solidFill>
                  <a:schemeClr val="accent2">
                    <a:lumMod val="50000"/>
                  </a:schemeClr>
                </a:solidFill>
              </a:rPr>
              <a:t>Идеальная </a:t>
            </a:r>
            <a:r>
              <a:rPr lang="ru-RU" sz="2800" dirty="0">
                <a:solidFill>
                  <a:schemeClr val="accent2">
                    <a:lumMod val="50000"/>
                  </a:schemeClr>
                </a:solidFill>
              </a:rPr>
              <a:t>семейная пара: как Вы ее понимаете?</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
        <p:nvSpPr>
          <p:cNvPr id="3" name="TextBox 2"/>
          <p:cNvSpPr txBox="1"/>
          <p:nvPr/>
        </p:nvSpPr>
        <p:spPr>
          <a:xfrm>
            <a:off x="1495695" y="992778"/>
            <a:ext cx="8974183" cy="584775"/>
          </a:xfrm>
          <a:prstGeom prst="rect">
            <a:avLst/>
          </a:prstGeom>
          <a:noFill/>
        </p:spPr>
        <p:txBody>
          <a:bodyPr wrap="square" rtlCol="0">
            <a:spAutoFit/>
          </a:bodyPr>
          <a:lstStyle/>
          <a:p>
            <a:pPr algn="ctr"/>
            <a:r>
              <a:rPr lang="ru-RU" sz="3200" b="1" dirty="0" smtClean="0">
                <a:solidFill>
                  <a:srgbClr val="C00000"/>
                </a:solidFill>
                <a:latin typeface="Century" panose="02040604050505020304" pitchFamily="18" charset="0"/>
              </a:rPr>
              <a:t>Тезис</a:t>
            </a:r>
            <a:endParaRPr lang="ru-RU" sz="3200" b="1" dirty="0">
              <a:solidFill>
                <a:srgbClr val="C00000"/>
              </a:solidFill>
              <a:latin typeface="Century" panose="02040604050505020304" pitchFamily="18" charset="0"/>
            </a:endParaRPr>
          </a:p>
        </p:txBody>
      </p:sp>
      <p:sp>
        <p:nvSpPr>
          <p:cNvPr id="4" name="TextBox 3"/>
          <p:cNvSpPr txBox="1"/>
          <p:nvPr/>
        </p:nvSpPr>
        <p:spPr>
          <a:xfrm>
            <a:off x="444137" y="1959429"/>
            <a:ext cx="11260183" cy="267765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indent="457200" algn="just"/>
            <a:r>
              <a:rPr lang="ru-RU" sz="2400" b="1" dirty="0">
                <a:solidFill>
                  <a:schemeClr val="tx1"/>
                </a:solidFill>
                <a:latin typeface="Century" panose="02040604050505020304" pitchFamily="18" charset="0"/>
              </a:rPr>
              <a:t>Идеальная семья… На мой взгляд, </a:t>
            </a:r>
            <a:r>
              <a:rPr lang="ru-RU" sz="2400" dirty="0">
                <a:solidFill>
                  <a:schemeClr val="tx1"/>
                </a:solidFill>
                <a:latin typeface="Century" panose="02040604050505020304" pitchFamily="18" charset="0"/>
              </a:rPr>
              <a:t>это союз двух людей, основанный на уважении, духовной близости, взаимопонимании. </a:t>
            </a:r>
            <a:r>
              <a:rPr lang="ru-RU" sz="2400" b="1" dirty="0">
                <a:solidFill>
                  <a:schemeClr val="tx1"/>
                </a:solidFill>
                <a:latin typeface="Century" panose="02040604050505020304" pitchFamily="18" charset="0"/>
              </a:rPr>
              <a:t>Я считаю, что </a:t>
            </a:r>
            <a:r>
              <a:rPr lang="ru-RU" sz="2400" dirty="0">
                <a:solidFill>
                  <a:schemeClr val="tx1"/>
                </a:solidFill>
                <a:latin typeface="Century" panose="02040604050505020304" pitchFamily="18" charset="0"/>
              </a:rPr>
              <a:t>супруги должны поддерживать друг друга в трудных ситуациях и всегда быть вместе, что бы ни случилось. В идеальной семье все без слов понимают, когда нужно кого-то утешить или подбодрить. </a:t>
            </a:r>
            <a:r>
              <a:rPr lang="ru-RU" sz="2400" b="1" dirty="0">
                <a:solidFill>
                  <a:schemeClr val="tx1"/>
                </a:solidFill>
                <a:latin typeface="Century" panose="02040604050505020304" pitchFamily="18" charset="0"/>
              </a:rPr>
              <a:t>Именно об этом заставляет задуматься небольшое произведение </a:t>
            </a:r>
            <a:r>
              <a:rPr lang="ru-RU" sz="2400" b="1" dirty="0" smtClean="0">
                <a:solidFill>
                  <a:schemeClr val="tx1"/>
                </a:solidFill>
                <a:latin typeface="Century" panose="02040604050505020304" pitchFamily="18" charset="0"/>
              </a:rPr>
              <a:t>писательницы Н.И</a:t>
            </a:r>
            <a:r>
              <a:rPr lang="ru-RU" sz="2400" b="1" dirty="0">
                <a:solidFill>
                  <a:schemeClr val="tx1"/>
                </a:solidFill>
                <a:latin typeface="Century" panose="02040604050505020304" pitchFamily="18" charset="0"/>
              </a:rPr>
              <a:t>. </a:t>
            </a:r>
            <a:r>
              <a:rPr lang="ru-RU" sz="2400" b="1" dirty="0" err="1">
                <a:solidFill>
                  <a:schemeClr val="tx1"/>
                </a:solidFill>
                <a:latin typeface="Century" panose="02040604050505020304" pitchFamily="18" charset="0"/>
              </a:rPr>
              <a:t>Батыгиной</a:t>
            </a:r>
            <a:r>
              <a:rPr lang="ru-RU" sz="2400" b="1" dirty="0" smtClean="0">
                <a:solidFill>
                  <a:schemeClr val="tx1"/>
                </a:solidFill>
                <a:latin typeface="Century" panose="02040604050505020304" pitchFamily="18" charset="0"/>
              </a:rPr>
              <a:t>.</a:t>
            </a:r>
            <a:r>
              <a:rPr lang="ru-RU" sz="2400" dirty="0" smtClean="0">
                <a:solidFill>
                  <a:schemeClr val="tx1"/>
                </a:solidFill>
                <a:latin typeface="Century" panose="02040604050505020304" pitchFamily="18" charset="0"/>
              </a:rPr>
              <a:t> (56 сл.)</a:t>
            </a:r>
            <a:endParaRPr lang="ru-RU" sz="2400" u="sng" dirty="0">
              <a:solidFill>
                <a:schemeClr val="tx1"/>
              </a:solidFill>
              <a:latin typeface="Century" panose="02040604050505020304" pitchFamily="18" charset="0"/>
            </a:endParaRPr>
          </a:p>
        </p:txBody>
      </p:sp>
      <p:pic>
        <p:nvPicPr>
          <p:cNvPr id="7" name="Picture 2" descr="https://4.bp.blogspot.com/-qdoHLpCn7I0/XWqES_tAuXI/AAAAAAAABvI/tKecDr2PFEQyCFVxVHmred6cNCHRR9aVgCK4BGAYYCw/s1600/bibliasagrad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389" y="4754880"/>
            <a:ext cx="2207621" cy="14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6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45" y="391886"/>
            <a:ext cx="9535885" cy="352697"/>
          </a:xfrm>
        </p:spPr>
        <p:txBody>
          <a:bodyPr>
            <a:normAutofit fontScale="90000"/>
          </a:bodyPr>
          <a:lstStyle/>
          <a:p>
            <a:pPr algn="just"/>
            <a:r>
              <a:rPr lang="ru-RU" sz="2800" dirty="0" smtClean="0">
                <a:solidFill>
                  <a:schemeClr val="accent2">
                    <a:lumMod val="50000"/>
                  </a:schemeClr>
                </a:solidFill>
              </a:rPr>
              <a:t/>
            </a:r>
            <a:br>
              <a:rPr lang="ru-RU" sz="2800" dirty="0" smtClean="0">
                <a:solidFill>
                  <a:schemeClr val="accent2">
                    <a:lumMod val="50000"/>
                  </a:schemeClr>
                </a:solidFill>
              </a:rPr>
            </a:br>
            <a:r>
              <a:rPr lang="ru-RU" sz="2800" dirty="0" smtClean="0">
                <a:solidFill>
                  <a:schemeClr val="accent2">
                    <a:lumMod val="50000"/>
                  </a:schemeClr>
                </a:solidFill>
              </a:rPr>
              <a:t>Идеальная </a:t>
            </a:r>
            <a:r>
              <a:rPr lang="ru-RU" sz="2800" dirty="0">
                <a:solidFill>
                  <a:schemeClr val="accent2">
                    <a:lumMod val="50000"/>
                  </a:schemeClr>
                </a:solidFill>
              </a:rPr>
              <a:t>семейная пара: как Вы ее понимаете?</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
        <p:nvSpPr>
          <p:cNvPr id="3" name="TextBox 2"/>
          <p:cNvSpPr txBox="1"/>
          <p:nvPr/>
        </p:nvSpPr>
        <p:spPr>
          <a:xfrm>
            <a:off x="809897" y="744583"/>
            <a:ext cx="9555479" cy="584775"/>
          </a:xfrm>
          <a:prstGeom prst="rect">
            <a:avLst/>
          </a:prstGeom>
          <a:noFill/>
        </p:spPr>
        <p:txBody>
          <a:bodyPr wrap="square" rtlCol="0">
            <a:spAutoFit/>
          </a:bodyPr>
          <a:lstStyle/>
          <a:p>
            <a:pPr algn="ctr"/>
            <a:r>
              <a:rPr lang="ru-RU" sz="3200" b="1" dirty="0" smtClean="0">
                <a:solidFill>
                  <a:srgbClr val="C00000"/>
                </a:solidFill>
                <a:latin typeface="Century" panose="02040604050505020304" pitchFamily="18" charset="0"/>
              </a:rPr>
              <a:t>Комментарий рассказа</a:t>
            </a:r>
            <a:endParaRPr lang="ru-RU" sz="3200" b="1" dirty="0">
              <a:solidFill>
                <a:srgbClr val="C00000"/>
              </a:solidFill>
              <a:latin typeface="Century" panose="02040604050505020304" pitchFamily="18" charset="0"/>
            </a:endParaRPr>
          </a:p>
        </p:txBody>
      </p:sp>
      <p:sp>
        <p:nvSpPr>
          <p:cNvPr id="4" name="TextBox 3"/>
          <p:cNvSpPr txBox="1"/>
          <p:nvPr/>
        </p:nvSpPr>
        <p:spPr>
          <a:xfrm>
            <a:off x="450665" y="1577553"/>
            <a:ext cx="11240591" cy="446276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indent="457200" algn="just"/>
            <a:r>
              <a:rPr lang="ru-RU" sz="2000" b="1" dirty="0">
                <a:solidFill>
                  <a:schemeClr val="tx1"/>
                </a:solidFill>
                <a:latin typeface="Century" panose="02040604050505020304" pitchFamily="18" charset="0"/>
              </a:rPr>
              <a:t>Я думаю, </a:t>
            </a:r>
            <a:r>
              <a:rPr lang="ru-RU" sz="2000" dirty="0">
                <a:solidFill>
                  <a:schemeClr val="tx1"/>
                </a:solidFill>
                <a:latin typeface="Century" panose="02040604050505020304" pitchFamily="18" charset="0"/>
              </a:rPr>
              <a:t>тема любви, оставаясь вечной, интересна многим. События о людях, преданных своим спутникам жизни, всегда волнуют человека. </a:t>
            </a:r>
            <a:r>
              <a:rPr lang="ru-RU" sz="2000" b="1" dirty="0">
                <a:solidFill>
                  <a:schemeClr val="tx1"/>
                </a:solidFill>
                <a:latin typeface="Century" panose="02040604050505020304" pitchFamily="18" charset="0"/>
              </a:rPr>
              <a:t>В трогательном рассказе «Свойство любви»</a:t>
            </a:r>
            <a:r>
              <a:rPr lang="ru-RU" sz="2000" dirty="0">
                <a:solidFill>
                  <a:schemeClr val="tx1"/>
                </a:solidFill>
                <a:latin typeface="Century" panose="02040604050505020304" pitchFamily="18" charset="0"/>
              </a:rPr>
              <a:t> </a:t>
            </a:r>
            <a:r>
              <a:rPr lang="ru-RU" sz="2000" b="1" dirty="0">
                <a:solidFill>
                  <a:schemeClr val="tx1"/>
                </a:solidFill>
                <a:latin typeface="Century" panose="02040604050505020304" pitchFamily="18" charset="0"/>
              </a:rPr>
              <a:t>Н.И. </a:t>
            </a:r>
            <a:r>
              <a:rPr lang="ru-RU" sz="2000" b="1" dirty="0" err="1">
                <a:solidFill>
                  <a:schemeClr val="tx1"/>
                </a:solidFill>
                <a:latin typeface="Century" panose="02040604050505020304" pitchFamily="18" charset="0"/>
              </a:rPr>
              <a:t>Батыгина</a:t>
            </a:r>
            <a:r>
              <a:rPr lang="ru-RU" sz="2000" b="1" dirty="0">
                <a:solidFill>
                  <a:schemeClr val="tx1"/>
                </a:solidFill>
                <a:latin typeface="Century" panose="02040604050505020304" pitchFamily="18" charset="0"/>
              </a:rPr>
              <a:t> повествует об истинной </a:t>
            </a:r>
            <a:r>
              <a:rPr lang="ru-RU" sz="2000" dirty="0">
                <a:solidFill>
                  <a:schemeClr val="tx1"/>
                </a:solidFill>
                <a:latin typeface="Century" panose="02040604050505020304" pitchFamily="18" charset="0"/>
              </a:rPr>
              <a:t>любви двух престарелых людей. </a:t>
            </a:r>
            <a:r>
              <a:rPr lang="ru-RU" sz="2000" b="1" dirty="0">
                <a:solidFill>
                  <a:schemeClr val="tx1"/>
                </a:solidFill>
                <a:latin typeface="Century" panose="02040604050505020304" pitchFamily="18" charset="0"/>
              </a:rPr>
              <a:t>Автор рассказывает </a:t>
            </a:r>
            <a:r>
              <a:rPr lang="ru-RU" sz="2000" dirty="0">
                <a:solidFill>
                  <a:schemeClr val="tx1"/>
                </a:solidFill>
                <a:latin typeface="Century" panose="02040604050505020304" pitchFamily="18" charset="0"/>
              </a:rPr>
              <a:t>одну из жизненных историй выздоровления безнадёжно больного ветерана войны Прокопия Ивановича, справившегося со своим недугом, несмотря на то что прогнозы </a:t>
            </a:r>
            <a:r>
              <a:rPr lang="ru-RU" sz="2000" dirty="0" smtClean="0">
                <a:solidFill>
                  <a:schemeClr val="tx1"/>
                </a:solidFill>
                <a:latin typeface="Century" panose="02040604050505020304" pitchFamily="18" charset="0"/>
              </a:rPr>
              <a:t>врача-хирурга </a:t>
            </a:r>
            <a:r>
              <a:rPr lang="ru-RU" sz="2000" dirty="0">
                <a:solidFill>
                  <a:schemeClr val="tx1"/>
                </a:solidFill>
                <a:latin typeface="Century" panose="02040604050505020304" pitchFamily="18" charset="0"/>
              </a:rPr>
              <a:t>после проведенной операции были неутешительны. Он не скрывал, что «положение серьёзное» и «вряд ли старик доживёт до утра». Опытный врач знал, что человек возрождается к жизни не только благодаря «целительному свойству любви», но и силе любви жены ветерана, которую хирург «заметил ещё в ту ночь», когда больной показался ему безнадёжным.</a:t>
            </a:r>
          </a:p>
          <a:p>
            <a:pPr indent="457200" algn="just"/>
            <a:r>
              <a:rPr lang="ru-RU" sz="2000" b="1" dirty="0">
                <a:solidFill>
                  <a:schemeClr val="tx1"/>
                </a:solidFill>
                <a:latin typeface="Century" panose="02040604050505020304" pitchFamily="18" charset="0"/>
              </a:rPr>
              <a:t>Н.И. </a:t>
            </a:r>
            <a:r>
              <a:rPr lang="ru-RU" sz="2000" b="1" dirty="0" err="1">
                <a:solidFill>
                  <a:schemeClr val="tx1"/>
                </a:solidFill>
                <a:latin typeface="Century" panose="02040604050505020304" pitchFamily="18" charset="0"/>
              </a:rPr>
              <a:t>Батыгина</a:t>
            </a:r>
            <a:r>
              <a:rPr lang="ru-RU" sz="2000" b="1" dirty="0">
                <a:solidFill>
                  <a:schemeClr val="tx1"/>
                </a:solidFill>
                <a:latin typeface="Century" panose="02040604050505020304" pitchFamily="18" charset="0"/>
              </a:rPr>
              <a:t> обращает внимание и на то, как </a:t>
            </a:r>
            <a:r>
              <a:rPr lang="ru-RU" sz="2000" dirty="0">
                <a:solidFill>
                  <a:schemeClr val="tx1"/>
                </a:solidFill>
                <a:latin typeface="Century" panose="02040604050505020304" pitchFamily="18" charset="0"/>
              </a:rPr>
              <a:t>Прасковья Андреевна заботливо ухаживала за своим мужем, надеясь на хороший исход. Каким же был результат от стараний Прасковьи Андреевны? Её муж, Прокопий Иванович, оправился от болезни, победил тяжёлый недуг! (142 сл</a:t>
            </a:r>
            <a:r>
              <a:rPr lang="ru-RU" sz="2400" dirty="0">
                <a:solidFill>
                  <a:schemeClr val="tx1"/>
                </a:solidFill>
                <a:latin typeface="Century" panose="02040604050505020304" pitchFamily="18" charset="0"/>
              </a:rPr>
              <a:t>.)</a:t>
            </a:r>
          </a:p>
        </p:txBody>
      </p:sp>
    </p:spTree>
    <p:extLst>
      <p:ext uri="{BB962C8B-B14F-4D97-AF65-F5344CB8AC3E}">
        <p14:creationId xmlns:p14="http://schemas.microsoft.com/office/powerpoint/2010/main" val="373286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46" y="300446"/>
            <a:ext cx="9535882" cy="620485"/>
          </a:xfrm>
        </p:spPr>
        <p:txBody>
          <a:bodyPr>
            <a:normAutofit fontScale="90000"/>
          </a:bodyPr>
          <a:lstStyle/>
          <a:p>
            <a:pPr algn="just"/>
            <a:r>
              <a:rPr lang="ru-RU" sz="2800" dirty="0" smtClean="0">
                <a:solidFill>
                  <a:schemeClr val="accent2">
                    <a:lumMod val="50000"/>
                  </a:schemeClr>
                </a:solidFill>
              </a:rPr>
              <a:t/>
            </a:r>
            <a:br>
              <a:rPr lang="ru-RU" sz="2800" dirty="0" smtClean="0">
                <a:solidFill>
                  <a:schemeClr val="accent2">
                    <a:lumMod val="50000"/>
                  </a:schemeClr>
                </a:solidFill>
              </a:rPr>
            </a:br>
            <a:r>
              <a:rPr lang="ru-RU" sz="2800" dirty="0" smtClean="0">
                <a:solidFill>
                  <a:schemeClr val="accent2">
                    <a:lumMod val="50000"/>
                  </a:schemeClr>
                </a:solidFill>
              </a:rPr>
              <a:t>Идеальная </a:t>
            </a:r>
            <a:r>
              <a:rPr lang="ru-RU" sz="2800" dirty="0">
                <a:solidFill>
                  <a:schemeClr val="accent2">
                    <a:lumMod val="50000"/>
                  </a:schemeClr>
                </a:solidFill>
              </a:rPr>
              <a:t>семейная пара: как Вы ее понимаете?</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
        <p:nvSpPr>
          <p:cNvPr id="3" name="TextBox 2"/>
          <p:cNvSpPr txBox="1"/>
          <p:nvPr/>
        </p:nvSpPr>
        <p:spPr>
          <a:xfrm>
            <a:off x="1391193" y="744583"/>
            <a:ext cx="8974183" cy="584775"/>
          </a:xfrm>
          <a:prstGeom prst="rect">
            <a:avLst/>
          </a:prstGeom>
          <a:noFill/>
        </p:spPr>
        <p:txBody>
          <a:bodyPr wrap="square" rtlCol="0">
            <a:spAutoFit/>
          </a:bodyPr>
          <a:lstStyle/>
          <a:p>
            <a:pPr algn="ctr"/>
            <a:r>
              <a:rPr lang="ru-RU" sz="3200" b="1" dirty="0" smtClean="0">
                <a:solidFill>
                  <a:srgbClr val="C00000"/>
                </a:solidFill>
                <a:latin typeface="Century" panose="02040604050505020304" pitchFamily="18" charset="0"/>
              </a:rPr>
              <a:t>Аргумент</a:t>
            </a:r>
            <a:endParaRPr lang="ru-RU" sz="3200" b="1" dirty="0">
              <a:solidFill>
                <a:srgbClr val="C00000"/>
              </a:solidFill>
              <a:latin typeface="Century" panose="02040604050505020304" pitchFamily="18" charset="0"/>
            </a:endParaRPr>
          </a:p>
        </p:txBody>
      </p:sp>
      <p:sp>
        <p:nvSpPr>
          <p:cNvPr id="4" name="TextBox 3"/>
          <p:cNvSpPr txBox="1"/>
          <p:nvPr/>
        </p:nvSpPr>
        <p:spPr>
          <a:xfrm>
            <a:off x="362491" y="1446924"/>
            <a:ext cx="11240591" cy="526297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indent="457200" algn="just"/>
            <a:r>
              <a:rPr lang="ru-RU" sz="2400" b="1" dirty="0">
                <a:solidFill>
                  <a:schemeClr val="tx1"/>
                </a:solidFill>
                <a:latin typeface="Century" panose="02040604050505020304" pitchFamily="18" charset="0"/>
              </a:rPr>
              <a:t>Н.И. </a:t>
            </a:r>
            <a:r>
              <a:rPr lang="ru-RU" sz="2400" b="1" dirty="0" err="1">
                <a:solidFill>
                  <a:schemeClr val="tx1"/>
                </a:solidFill>
                <a:latin typeface="Century" panose="02040604050505020304" pitchFamily="18" charset="0"/>
              </a:rPr>
              <a:t>Батыгина</a:t>
            </a:r>
            <a:r>
              <a:rPr lang="ru-RU" sz="2400" b="1" dirty="0">
                <a:solidFill>
                  <a:schemeClr val="tx1"/>
                </a:solidFill>
                <a:latin typeface="Century" panose="02040604050505020304" pitchFamily="18" charset="0"/>
              </a:rPr>
              <a:t> показывает </a:t>
            </a:r>
            <a:r>
              <a:rPr lang="ru-RU" sz="2400" dirty="0">
                <a:solidFill>
                  <a:schemeClr val="tx1"/>
                </a:solidFill>
                <a:latin typeface="Century" panose="02040604050505020304" pitchFamily="18" charset="0"/>
              </a:rPr>
              <a:t>переживания героини, когда её муж попал в больницу: «измученная бессонной ночью и плохими мыслями, рано утром она уже сидела в вестибюле больницы». </a:t>
            </a:r>
            <a:r>
              <a:rPr lang="ru-RU" sz="2400" b="1" dirty="0">
                <a:solidFill>
                  <a:schemeClr val="tx1"/>
                </a:solidFill>
                <a:latin typeface="Century" panose="02040604050505020304" pitchFamily="18" charset="0"/>
              </a:rPr>
              <a:t>Автор пишет, что </a:t>
            </a:r>
            <a:r>
              <a:rPr lang="ru-RU" sz="2400" dirty="0">
                <a:solidFill>
                  <a:schemeClr val="tx1"/>
                </a:solidFill>
                <a:latin typeface="Century" panose="02040604050505020304" pitchFamily="18" charset="0"/>
              </a:rPr>
              <a:t>Прасковья Андреевна с утра и до позднего вечера находилась с </a:t>
            </a:r>
            <a:r>
              <a:rPr lang="ru-RU" sz="2400" dirty="0" err="1">
                <a:solidFill>
                  <a:schemeClr val="tx1"/>
                </a:solidFill>
                <a:latin typeface="Century" panose="02040604050505020304" pitchFamily="18" charset="0"/>
              </a:rPr>
              <a:t>Пронюшкой</a:t>
            </a:r>
            <a:r>
              <a:rPr lang="ru-RU" sz="2400" dirty="0">
                <a:solidFill>
                  <a:schemeClr val="tx1"/>
                </a:solidFill>
                <a:latin typeface="Century" panose="02040604050505020304" pitchFamily="18" charset="0"/>
              </a:rPr>
              <a:t>, поила с ложечки, «челочку волос причешет, чтобы на глаза не спускалась», подушку другой стороной повернёт. Поведение старушки – это умение проявлять заботу, отдавать всю себя. </a:t>
            </a:r>
            <a:r>
              <a:rPr lang="ru-RU" sz="2400" b="1" dirty="0">
                <a:solidFill>
                  <a:schemeClr val="tx1"/>
                </a:solidFill>
                <a:latin typeface="Century" panose="02040604050505020304" pitchFamily="18" charset="0"/>
              </a:rPr>
              <a:t>Писательница даёт нам понять, что </a:t>
            </a:r>
            <a:r>
              <a:rPr lang="ru-RU" sz="2400" dirty="0">
                <a:solidFill>
                  <a:schemeClr val="tx1"/>
                </a:solidFill>
                <a:latin typeface="Century" panose="02040604050505020304" pitchFamily="18" charset="0"/>
              </a:rPr>
              <a:t>в безвыходном положении любовь может спасти близкого нам человека, это чувство поддержит, согреет, успокоит и поможет преодолеть невзгоды. Любовь наделяет силами, которые помогут справиться с любимыми жизненными сложностями: «как хилый цветок наливается соком от солнца, так больной человек оживает от любви». </a:t>
            </a:r>
            <a:r>
              <a:rPr lang="ru-RU" sz="2400" b="1" dirty="0">
                <a:solidFill>
                  <a:schemeClr val="tx1"/>
                </a:solidFill>
                <a:latin typeface="Century" panose="02040604050505020304" pitchFamily="18" charset="0"/>
              </a:rPr>
              <a:t>Я считаю, что </a:t>
            </a:r>
            <a:r>
              <a:rPr lang="ru-RU" sz="2400" b="1" dirty="0" smtClean="0">
                <a:solidFill>
                  <a:schemeClr val="tx1"/>
                </a:solidFill>
                <a:latin typeface="Century" panose="02040604050505020304" pitchFamily="18" charset="0"/>
              </a:rPr>
              <a:t>Прокопия </a:t>
            </a:r>
            <a:r>
              <a:rPr lang="ru-RU" sz="2400" b="1" dirty="0">
                <a:solidFill>
                  <a:schemeClr val="tx1"/>
                </a:solidFill>
                <a:latin typeface="Century" panose="02040604050505020304" pitchFamily="18" charset="0"/>
              </a:rPr>
              <a:t>Ивановича и Прасковью Андреевну можно назвать идеальной семейной парой</a:t>
            </a:r>
            <a:r>
              <a:rPr lang="ru-RU" sz="2400" dirty="0" smtClean="0">
                <a:solidFill>
                  <a:schemeClr val="tx1"/>
                </a:solidFill>
                <a:latin typeface="Century" panose="02040604050505020304" pitchFamily="18" charset="0"/>
              </a:rPr>
              <a:t>.(</a:t>
            </a:r>
            <a:r>
              <a:rPr lang="ru-RU" sz="2000" dirty="0" smtClean="0">
                <a:solidFill>
                  <a:schemeClr val="tx1"/>
                </a:solidFill>
                <a:latin typeface="Century" panose="02040604050505020304" pitchFamily="18" charset="0"/>
              </a:rPr>
              <a:t>119 сл.)</a:t>
            </a:r>
            <a:endParaRPr lang="ru-RU" sz="24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61530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7909" y="391886"/>
            <a:ext cx="9522821" cy="1005840"/>
          </a:xfrm>
        </p:spPr>
        <p:txBody>
          <a:bodyPr>
            <a:normAutofit fontScale="90000"/>
          </a:bodyPr>
          <a:lstStyle/>
          <a:p>
            <a:pPr algn="just"/>
            <a:r>
              <a:rPr lang="ru-RU" sz="2800" dirty="0" smtClean="0">
                <a:solidFill>
                  <a:schemeClr val="accent2">
                    <a:lumMod val="50000"/>
                  </a:schemeClr>
                </a:solidFill>
              </a:rPr>
              <a:t/>
            </a:r>
            <a:br>
              <a:rPr lang="ru-RU" sz="2800" dirty="0" smtClean="0">
                <a:solidFill>
                  <a:schemeClr val="accent2">
                    <a:lumMod val="50000"/>
                  </a:schemeClr>
                </a:solidFill>
              </a:rPr>
            </a:br>
            <a:r>
              <a:rPr lang="ru-RU" sz="2800" dirty="0" smtClean="0">
                <a:solidFill>
                  <a:schemeClr val="accent2">
                    <a:lumMod val="50000"/>
                  </a:schemeClr>
                </a:solidFill>
              </a:rPr>
              <a:t>Идеальная </a:t>
            </a:r>
            <a:r>
              <a:rPr lang="ru-RU" sz="2800" dirty="0">
                <a:solidFill>
                  <a:schemeClr val="accent2">
                    <a:lumMod val="50000"/>
                  </a:schemeClr>
                </a:solidFill>
              </a:rPr>
              <a:t>семейная пара: как Вы ее понимаете?</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
        <p:nvSpPr>
          <p:cNvPr id="3" name="TextBox 2"/>
          <p:cNvSpPr txBox="1"/>
          <p:nvPr/>
        </p:nvSpPr>
        <p:spPr>
          <a:xfrm>
            <a:off x="1391193" y="1397726"/>
            <a:ext cx="7909561" cy="584775"/>
          </a:xfrm>
          <a:prstGeom prst="rect">
            <a:avLst/>
          </a:prstGeom>
          <a:noFill/>
        </p:spPr>
        <p:txBody>
          <a:bodyPr wrap="square" rtlCol="0">
            <a:spAutoFit/>
          </a:bodyPr>
          <a:lstStyle/>
          <a:p>
            <a:pPr algn="ctr"/>
            <a:r>
              <a:rPr lang="ru-RU" sz="3200" b="1" dirty="0" smtClean="0">
                <a:solidFill>
                  <a:srgbClr val="C00000"/>
                </a:solidFill>
                <a:latin typeface="Century" panose="02040604050505020304" pitchFamily="18" charset="0"/>
              </a:rPr>
              <a:t>Вывод</a:t>
            </a:r>
            <a:endParaRPr lang="ru-RU" sz="3200" b="1" dirty="0">
              <a:solidFill>
                <a:srgbClr val="C00000"/>
              </a:solidFill>
              <a:latin typeface="Century" panose="02040604050505020304" pitchFamily="18" charset="0"/>
            </a:endParaRPr>
          </a:p>
        </p:txBody>
      </p:sp>
      <p:sp>
        <p:nvSpPr>
          <p:cNvPr id="4" name="TextBox 3"/>
          <p:cNvSpPr txBox="1"/>
          <p:nvPr/>
        </p:nvSpPr>
        <p:spPr>
          <a:xfrm>
            <a:off x="369023" y="2243759"/>
            <a:ext cx="11240591" cy="224676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indent="457200" algn="just"/>
            <a:r>
              <a:rPr lang="ru-RU" sz="2400" b="1" dirty="0">
                <a:solidFill>
                  <a:schemeClr val="tx1"/>
                </a:solidFill>
                <a:latin typeface="Century" panose="02040604050505020304" pitchFamily="18" charset="0"/>
              </a:rPr>
              <a:t> </a:t>
            </a:r>
            <a:r>
              <a:rPr lang="ru-RU" sz="2800" b="1" dirty="0">
                <a:solidFill>
                  <a:schemeClr val="tx1"/>
                </a:solidFill>
                <a:latin typeface="Century" panose="02040604050505020304" pitchFamily="18" charset="0"/>
              </a:rPr>
              <a:t>Подводя итог, хочется сказать: </a:t>
            </a:r>
            <a:r>
              <a:rPr lang="ru-RU" sz="2800" dirty="0">
                <a:solidFill>
                  <a:schemeClr val="tx1"/>
                </a:solidFill>
                <a:latin typeface="Century" panose="02040604050505020304" pitchFamily="18" charset="0"/>
              </a:rPr>
              <a:t>любой человек хочет иметь настоящую семью, но получить её способен не каждый. Только тот, кто сможет пройти все трудности и испытания на своём пути, достоин стать идеальной семейной парой. А станет ли эта семья идеальной зависит только от самого человека</a:t>
            </a:r>
            <a:r>
              <a:rPr lang="ru-RU" sz="2800" dirty="0" smtClean="0">
                <a:solidFill>
                  <a:schemeClr val="tx1"/>
                </a:solidFill>
                <a:latin typeface="Century" panose="02040604050505020304" pitchFamily="18" charset="0"/>
              </a:rPr>
              <a:t>.(44 сл.)</a:t>
            </a:r>
            <a:endParaRPr lang="ru-RU" sz="2800" dirty="0">
              <a:solidFill>
                <a:schemeClr val="tx1"/>
              </a:solidFill>
              <a:latin typeface="Century" panose="02040604050505020304" pitchFamily="18" charset="0"/>
            </a:endParaRPr>
          </a:p>
        </p:txBody>
      </p:sp>
      <p:pic>
        <p:nvPicPr>
          <p:cNvPr id="6" name="Picture 2" descr="https://4.bp.blogspot.com/-qdoHLpCn7I0/XWqES_tAuXI/AAAAAAAABvI/tKecDr2PFEQyCFVxVHmred6cNCHRR9aVgCK4BGAYYCw/s1600/bibliasagrad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903" y="4637314"/>
            <a:ext cx="1946365" cy="152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7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4294967295"/>
          </p:nvPr>
        </p:nvSpPr>
        <p:spPr>
          <a:xfrm>
            <a:off x="705394" y="733425"/>
            <a:ext cx="5055326" cy="5129213"/>
          </a:xfrm>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lstStyle/>
          <a:p>
            <a:pPr algn="just">
              <a:buFont typeface="Wingdings" panose="05000000000000000000" pitchFamily="2" charset="2"/>
              <a:buChar char="§"/>
            </a:pPr>
            <a:r>
              <a:rPr lang="ru-RU" dirty="0">
                <a:solidFill>
                  <a:srgbClr val="C00000"/>
                </a:solidFill>
                <a:latin typeface="Comic Sans MS" panose="030F0702030302020204" pitchFamily="66" charset="0"/>
              </a:rPr>
              <a:t>Свойство любви именно в том, что она дает благо тому, кто ее испытывает</a:t>
            </a:r>
            <a:r>
              <a:rPr lang="ru-RU" dirty="0" smtClean="0">
                <a:solidFill>
                  <a:srgbClr val="C00000"/>
                </a:solidFill>
                <a:latin typeface="Comic Sans MS" panose="030F0702030302020204" pitchFamily="66" charset="0"/>
              </a:rPr>
              <a:t>.</a:t>
            </a:r>
          </a:p>
          <a:p>
            <a:pPr marL="0" indent="0" algn="r">
              <a:buNone/>
            </a:pPr>
            <a:r>
              <a:rPr lang="ru-RU" dirty="0" smtClean="0">
                <a:solidFill>
                  <a:srgbClr val="C00000"/>
                </a:solidFill>
                <a:latin typeface="Comic Sans MS" panose="030F0702030302020204" pitchFamily="66" charset="0"/>
              </a:rPr>
              <a:t> </a:t>
            </a:r>
            <a:r>
              <a:rPr lang="ru-RU" dirty="0" smtClean="0">
                <a:latin typeface="Comic Sans MS" panose="030F0702030302020204" pitchFamily="66" charset="0"/>
              </a:rPr>
              <a:t>Л. Н. Толстой</a:t>
            </a:r>
          </a:p>
          <a:p>
            <a:pPr algn="just">
              <a:buFont typeface="Wingdings" panose="05000000000000000000" pitchFamily="2" charset="2"/>
              <a:buChar char="§"/>
            </a:pPr>
            <a:endParaRPr lang="ru-RU" dirty="0" smtClean="0">
              <a:solidFill>
                <a:schemeClr val="accent2">
                  <a:lumMod val="75000"/>
                </a:schemeClr>
              </a:solidFill>
              <a:latin typeface="Comic Sans MS" panose="030F0702030302020204" pitchFamily="66" charset="0"/>
            </a:endParaRPr>
          </a:p>
          <a:p>
            <a:pPr algn="just">
              <a:buFont typeface="Wingdings" panose="05000000000000000000" pitchFamily="2" charset="2"/>
              <a:buChar char="§"/>
            </a:pPr>
            <a:r>
              <a:rPr lang="ru-RU" dirty="0" smtClean="0">
                <a:solidFill>
                  <a:schemeClr val="accent2">
                    <a:lumMod val="75000"/>
                  </a:schemeClr>
                </a:solidFill>
                <a:latin typeface="Comic Sans MS" panose="030F0702030302020204" pitchFamily="66" charset="0"/>
              </a:rPr>
              <a:t>Любовь </a:t>
            </a:r>
            <a:r>
              <a:rPr lang="ru-RU" dirty="0">
                <a:solidFill>
                  <a:schemeClr val="accent2">
                    <a:lumMod val="75000"/>
                  </a:schemeClr>
                </a:solidFill>
                <a:latin typeface="Comic Sans MS" panose="030F0702030302020204" pitchFamily="66" charset="0"/>
              </a:rPr>
              <a:t>- та же радость, она, как солнечный луч, светит живущему сквозь все страдания, горести, неудачи и заботы. </a:t>
            </a:r>
            <a:endParaRPr lang="ru-RU" dirty="0" smtClean="0">
              <a:solidFill>
                <a:schemeClr val="accent2">
                  <a:lumMod val="75000"/>
                </a:schemeClr>
              </a:solidFill>
              <a:latin typeface="Comic Sans MS" panose="030F0702030302020204" pitchFamily="66" charset="0"/>
            </a:endParaRPr>
          </a:p>
          <a:p>
            <a:pPr marL="0" indent="0" algn="r">
              <a:buNone/>
            </a:pPr>
            <a:r>
              <a:rPr lang="ru-RU" dirty="0" smtClean="0">
                <a:latin typeface="Comic Sans MS" panose="030F0702030302020204" pitchFamily="66" charset="0"/>
              </a:rPr>
              <a:t>Эрнст Тельман</a:t>
            </a:r>
            <a:endParaRPr lang="ru-RU" dirty="0">
              <a:latin typeface="Comic Sans MS" panose="030F0702030302020204" pitchFamily="66" charset="0"/>
            </a:endParaRPr>
          </a:p>
        </p:txBody>
      </p:sp>
      <p:sp>
        <p:nvSpPr>
          <p:cNvPr id="6" name="Объект 5"/>
          <p:cNvSpPr>
            <a:spLocks noGrp="1"/>
          </p:cNvSpPr>
          <p:nvPr>
            <p:ph idx="4294967295"/>
          </p:nvPr>
        </p:nvSpPr>
        <p:spPr>
          <a:xfrm>
            <a:off x="6635931" y="733426"/>
            <a:ext cx="5068389" cy="5129212"/>
          </a:xfrm>
          <a:gradFill>
            <a:gsLst>
              <a:gs pos="3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28600">
              <a:schemeClr val="accent5">
                <a:satMod val="175000"/>
                <a:alpha val="40000"/>
              </a:schemeClr>
            </a:glow>
          </a:effectLst>
        </p:spPr>
        <p:txBody>
          <a:bodyPr>
            <a:normAutofit/>
          </a:bodyPr>
          <a:lstStyle/>
          <a:p>
            <a:r>
              <a:rPr lang="ru-RU" b="1" dirty="0">
                <a:solidFill>
                  <a:schemeClr val="accent1">
                    <a:lumMod val="50000"/>
                  </a:schemeClr>
                </a:solidFill>
                <a:latin typeface="Comic Sans MS" panose="030F0702030302020204" pitchFamily="66" charset="0"/>
              </a:rPr>
              <a:t>Ничто так не покоряет, не смягчает мужского сердца, как сознание, что его любят. </a:t>
            </a:r>
            <a:endParaRPr lang="ru-RU" b="1" dirty="0" smtClean="0">
              <a:solidFill>
                <a:schemeClr val="accent1">
                  <a:lumMod val="50000"/>
                </a:schemeClr>
              </a:solidFill>
              <a:latin typeface="Comic Sans MS" panose="030F0702030302020204" pitchFamily="66" charset="0"/>
            </a:endParaRPr>
          </a:p>
          <a:p>
            <a:pPr marL="0" indent="0" algn="r">
              <a:buNone/>
            </a:pPr>
            <a:r>
              <a:rPr lang="ru-RU" b="1" dirty="0" smtClean="0">
                <a:latin typeface="Comic Sans MS" panose="030F0702030302020204" pitchFamily="66" charset="0"/>
              </a:rPr>
              <a:t>Г</a:t>
            </a:r>
            <a:r>
              <a:rPr lang="ru-RU" b="1" dirty="0">
                <a:latin typeface="Comic Sans MS" panose="030F0702030302020204" pitchFamily="66" charset="0"/>
              </a:rPr>
              <a:t>. </a:t>
            </a:r>
            <a:r>
              <a:rPr lang="ru-RU" b="1" dirty="0" smtClean="0">
                <a:latin typeface="Comic Sans MS" panose="030F0702030302020204" pitchFamily="66" charset="0"/>
              </a:rPr>
              <a:t>Сенкевич</a:t>
            </a:r>
          </a:p>
          <a:p>
            <a:endParaRPr lang="ru-RU" b="1" dirty="0" smtClean="0">
              <a:solidFill>
                <a:srgbClr val="00B0F0"/>
              </a:solidFill>
              <a:latin typeface="Comic Sans MS" panose="030F0702030302020204" pitchFamily="66" charset="0"/>
            </a:endParaRPr>
          </a:p>
          <a:p>
            <a:r>
              <a:rPr lang="ru-RU" b="1" dirty="0" smtClean="0">
                <a:solidFill>
                  <a:srgbClr val="00B0F0"/>
                </a:solidFill>
                <a:latin typeface="Comic Sans MS" panose="030F0702030302020204" pitchFamily="66" charset="0"/>
              </a:rPr>
              <a:t>Для </a:t>
            </a:r>
            <a:r>
              <a:rPr lang="ru-RU" b="1" dirty="0">
                <a:solidFill>
                  <a:srgbClr val="00B0F0"/>
                </a:solidFill>
                <a:latin typeface="Comic Sans MS" panose="030F0702030302020204" pitchFamily="66" charset="0"/>
              </a:rPr>
              <a:t>привязанности нет срока: всегда можно любить, пока сердце </a:t>
            </a:r>
            <a:r>
              <a:rPr lang="ru-RU" b="1" dirty="0" smtClean="0">
                <a:solidFill>
                  <a:srgbClr val="00B0F0"/>
                </a:solidFill>
                <a:latin typeface="Comic Sans MS" panose="030F0702030302020204" pitchFamily="66" charset="0"/>
              </a:rPr>
              <a:t>живо.</a:t>
            </a:r>
          </a:p>
          <a:p>
            <a:pPr marL="0" indent="0" algn="r">
              <a:buNone/>
            </a:pPr>
            <a:r>
              <a:rPr lang="ru-RU" b="1" dirty="0" smtClean="0">
                <a:latin typeface="Comic Sans MS" panose="030F0702030302020204" pitchFamily="66" charset="0"/>
              </a:rPr>
              <a:t>Н. М. Карамзин</a:t>
            </a:r>
            <a:endParaRPr lang="ru-RU" dirty="0"/>
          </a:p>
        </p:txBody>
      </p:sp>
    </p:spTree>
    <p:extLst>
      <p:ext uri="{BB962C8B-B14F-4D97-AF65-F5344CB8AC3E}">
        <p14:creationId xmlns:p14="http://schemas.microsoft.com/office/powerpoint/2010/main" val="86988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18457"/>
            <a:ext cx="10241280" cy="5262979"/>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ctr"/>
            <a:r>
              <a:rPr lang="ru-RU" sz="2800" b="1" dirty="0">
                <a:solidFill>
                  <a:schemeClr val="accent2">
                    <a:lumMod val="50000"/>
                  </a:schemeClr>
                </a:solidFill>
                <a:latin typeface="Century" panose="02040604050505020304" pitchFamily="18" charset="0"/>
              </a:rPr>
              <a:t>Что помогает человеку не отчаиваться в сложной жизненной ситуации?</a:t>
            </a:r>
          </a:p>
          <a:p>
            <a:pPr indent="457200" algn="just"/>
            <a:r>
              <a:rPr lang="ru-RU" sz="2800" dirty="0">
                <a:latin typeface="Century" panose="02040604050505020304" pitchFamily="18" charset="0"/>
              </a:rPr>
              <a:t>В жизни человека бывают периоды, когда не хочется верить в лучшее, когда всё уже безнадёжно. </a:t>
            </a:r>
            <a:r>
              <a:rPr lang="ru-RU" sz="2800" b="1" dirty="0">
                <a:latin typeface="Century" panose="02040604050505020304" pitchFamily="18" charset="0"/>
              </a:rPr>
              <a:t>Что же помогает человеку справиться с отчаянием в такой жизненной ситуации?</a:t>
            </a:r>
            <a:r>
              <a:rPr lang="ru-RU" sz="2800" dirty="0">
                <a:latin typeface="Century" panose="02040604050505020304" pitchFamily="18" charset="0"/>
              </a:rPr>
              <a:t> На мой взгляд, поддержка близких и дорогих людей. Искренняя помощь окружающих помогает человеку понять, что на самом деле выход есть из каждой ситуации. Часто с состоянием отчаяния помогает бороться вера в себя, в свои силы. Именно об этом заставляет задуматься небольшое произведение писательницы Н.И. </a:t>
            </a:r>
            <a:r>
              <a:rPr lang="ru-RU" sz="2800" dirty="0" err="1">
                <a:latin typeface="Century" panose="02040604050505020304" pitchFamily="18" charset="0"/>
              </a:rPr>
              <a:t>Батыгиной</a:t>
            </a:r>
            <a:r>
              <a:rPr lang="ru-RU" sz="2800" dirty="0">
                <a:latin typeface="Century" panose="02040604050505020304" pitchFamily="18" charset="0"/>
              </a:rPr>
              <a:t>.</a:t>
            </a:r>
          </a:p>
        </p:txBody>
      </p:sp>
    </p:spTree>
    <p:extLst>
      <p:ext uri="{BB962C8B-B14F-4D97-AF65-F5344CB8AC3E}">
        <p14:creationId xmlns:p14="http://schemas.microsoft.com/office/powerpoint/2010/main" val="3024437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18457"/>
            <a:ext cx="10241280" cy="4985980"/>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indent="457200" algn="just"/>
            <a:r>
              <a:rPr lang="ru-RU" sz="2000" b="1" dirty="0">
                <a:solidFill>
                  <a:prstClr val="black"/>
                </a:solidFill>
                <a:latin typeface="Century" panose="02040604050505020304" pitchFamily="18" charset="0"/>
              </a:rPr>
              <a:t>Комментарий  рассказа (подойдёт к трём темам сочинения)</a:t>
            </a:r>
          </a:p>
          <a:p>
            <a:pPr indent="457200" algn="just"/>
            <a:r>
              <a:rPr lang="ru-RU" sz="2000" dirty="0" smtClean="0">
                <a:latin typeface="Century" panose="02040604050505020304" pitchFamily="18" charset="0"/>
              </a:rPr>
              <a:t>Я </a:t>
            </a:r>
            <a:r>
              <a:rPr lang="ru-RU" sz="2000" dirty="0">
                <a:latin typeface="Century" panose="02040604050505020304" pitchFamily="18" charset="0"/>
              </a:rPr>
              <a:t>думаю, тема любви, оставаясь вечной, интересна многим. События о людях, преданных своим спутникам жизни, всегда волнуют человека. В трогательном рассказе «Свойство любви» Н.И. </a:t>
            </a:r>
            <a:r>
              <a:rPr lang="ru-RU" sz="2000" dirty="0" err="1">
                <a:latin typeface="Century" panose="02040604050505020304" pitchFamily="18" charset="0"/>
              </a:rPr>
              <a:t>Батыгина</a:t>
            </a:r>
            <a:r>
              <a:rPr lang="ru-RU" sz="2000" dirty="0">
                <a:latin typeface="Century" panose="02040604050505020304" pitchFamily="18" charset="0"/>
              </a:rPr>
              <a:t> повествует об истинной любви двух престарелых людей. Автор рассказывает одну из жизненных историй выздоровления безнадёжно больного ветерана войны Прокопия Ивановича, справившегося со своим недугом, несмотря на то что прогнозы врача-хирурга после проведенной операции были неутешительны. Он не скрывал, что «положение серьёзное» и «вряд ли старик доживёт до утра». Опытный врач знал, что человек возрождается к жизни не только благодаря «целительному свойству любви», но и силе любви жены ветерана, которую хирург «заметил ещё в ту ночь», когда больной показался ему безнадёжным.</a:t>
            </a:r>
          </a:p>
          <a:p>
            <a:pPr indent="457200" algn="just"/>
            <a:r>
              <a:rPr lang="ru-RU" sz="2000" dirty="0">
                <a:latin typeface="Century" panose="02040604050505020304" pitchFamily="18" charset="0"/>
              </a:rPr>
              <a:t>Н.И. </a:t>
            </a:r>
            <a:r>
              <a:rPr lang="ru-RU" sz="2000" dirty="0" err="1">
                <a:latin typeface="Century" panose="02040604050505020304" pitchFamily="18" charset="0"/>
              </a:rPr>
              <a:t>Батыгина</a:t>
            </a:r>
            <a:r>
              <a:rPr lang="ru-RU" sz="2000" dirty="0">
                <a:latin typeface="Century" panose="02040604050505020304" pitchFamily="18" charset="0"/>
              </a:rPr>
              <a:t> обращает внимание и на то, как Прасковья Андреевна заботливо ухаживала за своим мужем, надеясь на хороший исход. Каким же был результат от стараний Прасковьи Андреевны? Её муж, Прокопий Иванович, оправился от болезни, победил тяжёлый недуг! (142 сл.)</a:t>
            </a:r>
          </a:p>
        </p:txBody>
      </p:sp>
    </p:spTree>
    <p:extLst>
      <p:ext uri="{BB962C8B-B14F-4D97-AF65-F5344CB8AC3E}">
        <p14:creationId xmlns:p14="http://schemas.microsoft.com/office/powerpoint/2010/main" val="160966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892" y="352697"/>
            <a:ext cx="10998925" cy="6124754"/>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ctr"/>
            <a:r>
              <a:rPr lang="ru-RU" sz="2800" b="1" dirty="0">
                <a:solidFill>
                  <a:schemeClr val="accent2">
                    <a:lumMod val="50000"/>
                  </a:schemeClr>
                </a:solidFill>
                <a:latin typeface="Century" panose="02040604050505020304" pitchFamily="18" charset="0"/>
              </a:rPr>
              <a:t>Что помогает человеку не отчаиваться в сложной жизненной ситуации?</a:t>
            </a:r>
          </a:p>
          <a:p>
            <a:pPr indent="457200" algn="just"/>
            <a:endParaRPr lang="ru-RU" sz="2800" dirty="0" smtClean="0">
              <a:latin typeface="Century" panose="02040604050505020304" pitchFamily="18" charset="0"/>
            </a:endParaRPr>
          </a:p>
          <a:p>
            <a:pPr indent="457200" algn="just"/>
            <a:r>
              <a:rPr lang="ru-RU" sz="2800" dirty="0" smtClean="0">
                <a:latin typeface="Century" panose="02040604050505020304" pitchFamily="18" charset="0"/>
              </a:rPr>
              <a:t>Так </a:t>
            </a:r>
            <a:r>
              <a:rPr lang="ru-RU" sz="2800" dirty="0">
                <a:latin typeface="Century" panose="02040604050505020304" pitchFamily="18" charset="0"/>
              </a:rPr>
              <a:t>что же помогло Прокопию Ивановичу не отчаяться, быстро пойти на поправку? Врач сделал всё, что зависело от него: провёл длительную операцию, «вливал» лекарства. Но </a:t>
            </a:r>
            <a:r>
              <a:rPr lang="ru-RU" sz="2800" b="1" dirty="0">
                <a:latin typeface="Century" panose="02040604050505020304" pitchFamily="18" charset="0"/>
              </a:rPr>
              <a:t>большие надежды </a:t>
            </a:r>
            <a:r>
              <a:rPr lang="ru-RU" sz="2800" dirty="0">
                <a:latin typeface="Century" panose="02040604050505020304" pitchFamily="18" charset="0"/>
              </a:rPr>
              <a:t>были на «маленькую седовласую женщину», которая </a:t>
            </a:r>
            <a:r>
              <a:rPr lang="ru-RU" sz="2800" b="1" dirty="0">
                <a:latin typeface="Century" panose="02040604050505020304" pitchFamily="18" charset="0"/>
              </a:rPr>
              <a:t>силой любви не позволила отчаяться своему мужу</a:t>
            </a:r>
            <a:r>
              <a:rPr lang="ru-RU" sz="2800" dirty="0">
                <a:latin typeface="Century" panose="02040604050505020304" pitchFamily="18" charset="0"/>
              </a:rPr>
              <a:t>. То «ложечку воды даст», то умоет, то подушку повернёт, приговаривая: «Хорошо-то как будет!»</a:t>
            </a:r>
          </a:p>
          <a:p>
            <a:pPr indent="457200" algn="just"/>
            <a:r>
              <a:rPr lang="ru-RU" sz="2800" b="1" dirty="0">
                <a:latin typeface="Century" panose="02040604050505020304" pitchFamily="18" charset="0"/>
              </a:rPr>
              <a:t>Подводя итог, хочется сказать: </a:t>
            </a:r>
            <a:r>
              <a:rPr lang="ru-RU" sz="2800" dirty="0">
                <a:latin typeface="Century" panose="02040604050505020304" pitchFamily="18" charset="0"/>
              </a:rPr>
              <a:t>поддержка и любовь близких, сохранение надежды дают силы преодолеть самые жестокие удары судьбы, не отчаиваться в сложных жизненных ситуациях. </a:t>
            </a:r>
          </a:p>
        </p:txBody>
      </p:sp>
    </p:spTree>
    <p:extLst>
      <p:ext uri="{BB962C8B-B14F-4D97-AF65-F5344CB8AC3E}">
        <p14:creationId xmlns:p14="http://schemas.microsoft.com/office/powerpoint/2010/main" val="402671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3"/>
          </p:nvPr>
        </p:nvSpPr>
        <p:spPr>
          <a:xfrm>
            <a:off x="1149530" y="461471"/>
            <a:ext cx="4794070" cy="6017706"/>
          </a:xfrm>
          <a:noFill/>
          <a:ln w="9525" cap="flat" cmpd="sng" algn="ctr">
            <a:solidFill>
              <a:schemeClr val="accent2"/>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a:bodyPr>
          <a:lstStyle/>
          <a:p>
            <a:pPr algn="ctr"/>
            <a:r>
              <a:rPr lang="ru-RU" sz="2000" b="1" dirty="0" smtClean="0">
                <a:solidFill>
                  <a:schemeClr val="accent2">
                    <a:lumMod val="50000"/>
                  </a:schemeClr>
                </a:solidFill>
                <a:latin typeface="Century" panose="02040604050505020304" pitchFamily="18" charset="0"/>
              </a:rPr>
              <a:t>Научиться писать сочинение в соответствии с критериями оценивания </a:t>
            </a:r>
            <a:endParaRPr lang="ru-RU" sz="2000" b="1" dirty="0">
              <a:solidFill>
                <a:schemeClr val="accent2">
                  <a:lumMod val="50000"/>
                </a:schemeClr>
              </a:solidFill>
              <a:latin typeface="Century" panose="02040604050505020304" pitchFamily="18" charset="0"/>
            </a:endParaRPr>
          </a:p>
        </p:txBody>
      </p:sp>
      <p:sp>
        <p:nvSpPr>
          <p:cNvPr id="9" name="Объект 8"/>
          <p:cNvSpPr>
            <a:spLocks noGrp="1"/>
          </p:cNvSpPr>
          <p:nvPr>
            <p:ph idx="1"/>
          </p:nvPr>
        </p:nvSpPr>
        <p:spPr>
          <a:xfrm>
            <a:off x="6505303" y="461471"/>
            <a:ext cx="5172891" cy="5378127"/>
          </a:xfrm>
          <a:noFill/>
          <a:ln w="9525" cap="flat" cmpd="sng" algn="ctr">
            <a:solidFill>
              <a:schemeClr val="accent2"/>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a:bodyPr>
          <a:lstStyle/>
          <a:p>
            <a:pPr lvl="0" algn="ctr"/>
            <a:r>
              <a:rPr lang="ru-RU" sz="2400" b="1" dirty="0">
                <a:solidFill>
                  <a:srgbClr val="ED7D31">
                    <a:lumMod val="50000"/>
                  </a:srgbClr>
                </a:solidFill>
                <a:latin typeface="Century" panose="02040604050505020304" pitchFamily="18" charset="0"/>
              </a:rPr>
              <a:t>Повторить (знать) структуру </a:t>
            </a:r>
            <a:r>
              <a:rPr lang="ru-RU" sz="2400" b="1" dirty="0" smtClean="0">
                <a:solidFill>
                  <a:srgbClr val="ED7D31">
                    <a:lumMod val="50000"/>
                  </a:srgbClr>
                </a:solidFill>
                <a:latin typeface="Century" panose="02040604050505020304" pitchFamily="18" charset="0"/>
              </a:rPr>
              <a:t>сочинения</a:t>
            </a:r>
            <a:endParaRPr lang="ru-RU" sz="2400" b="1" dirty="0">
              <a:solidFill>
                <a:srgbClr val="ED7D31"/>
              </a:solidFill>
              <a:latin typeface="Century" panose="02040604050505020304" pitchFamily="18" charset="0"/>
            </a:endParaRPr>
          </a:p>
          <a:p>
            <a:pPr marL="342900" lvl="0" indent="-342900" algn="just" eaLnBrk="0" fontAlgn="base" hangingPunct="0">
              <a:lnSpc>
                <a:spcPct val="100000"/>
              </a:lnSpc>
              <a:spcBef>
                <a:spcPct val="20000"/>
              </a:spcBef>
              <a:spcAft>
                <a:spcPct val="0"/>
              </a:spcAft>
              <a:buFontTx/>
              <a:buChar char="•"/>
            </a:pPr>
            <a:r>
              <a:rPr lang="ru-RU" sz="2400" b="1" kern="0" dirty="0">
                <a:solidFill>
                  <a:srgbClr val="ED7D31">
                    <a:lumMod val="50000"/>
                  </a:srgbClr>
                </a:solidFill>
                <a:latin typeface="Century" panose="02040604050505020304" pitchFamily="18" charset="0"/>
                <a:cs typeface="Times New Roman"/>
              </a:rPr>
              <a:t>Вступление</a:t>
            </a:r>
            <a:r>
              <a:rPr lang="ru-RU" sz="2400" b="1" kern="0" dirty="0">
                <a:solidFill>
                  <a:srgbClr val="000000"/>
                </a:solidFill>
                <a:latin typeface="Century" panose="02040604050505020304" pitchFamily="18" charset="0"/>
                <a:cs typeface="Times New Roman"/>
              </a:rPr>
              <a:t> </a:t>
            </a:r>
            <a:r>
              <a:rPr lang="ru-RU" sz="2400" b="1" kern="0" dirty="0">
                <a:solidFill>
                  <a:srgbClr val="B6855B"/>
                </a:solidFill>
                <a:latin typeface="Century" panose="02040604050505020304" pitchFamily="18" charset="0"/>
                <a:cs typeface="Times New Roman"/>
              </a:rPr>
              <a:t>(дать характеристику понятиям, перейти к теме).</a:t>
            </a:r>
          </a:p>
          <a:p>
            <a:pPr marL="342900" lvl="0" indent="-342900" algn="just" eaLnBrk="0" fontAlgn="base" hangingPunct="0">
              <a:lnSpc>
                <a:spcPct val="100000"/>
              </a:lnSpc>
              <a:spcBef>
                <a:spcPct val="20000"/>
              </a:spcBef>
              <a:spcAft>
                <a:spcPct val="0"/>
              </a:spcAft>
              <a:buFontTx/>
              <a:buChar char="•"/>
            </a:pPr>
            <a:r>
              <a:rPr lang="ru-RU" sz="2400" b="1" kern="0" dirty="0">
                <a:solidFill>
                  <a:srgbClr val="ED7D31">
                    <a:lumMod val="50000"/>
                  </a:srgbClr>
                </a:solidFill>
                <a:latin typeface="Century" panose="02040604050505020304" pitchFamily="18" charset="0"/>
                <a:cs typeface="Times New Roman"/>
              </a:rPr>
              <a:t>Тезис</a:t>
            </a:r>
            <a:r>
              <a:rPr lang="ru-RU" sz="2400" b="1" kern="0" dirty="0">
                <a:solidFill>
                  <a:srgbClr val="000000"/>
                </a:solidFill>
                <a:latin typeface="Century" panose="02040604050505020304" pitchFamily="18" charset="0"/>
                <a:cs typeface="Times New Roman"/>
              </a:rPr>
              <a:t> – </a:t>
            </a:r>
            <a:r>
              <a:rPr lang="ru-RU" sz="2400" b="1" kern="0" dirty="0">
                <a:solidFill>
                  <a:srgbClr val="B6855B"/>
                </a:solidFill>
                <a:latin typeface="Century" panose="02040604050505020304" pitchFamily="18" charset="0"/>
                <a:cs typeface="Times New Roman"/>
              </a:rPr>
              <a:t>мое мнение по вопросу (утверждению, высказыванию) темы.</a:t>
            </a:r>
          </a:p>
          <a:p>
            <a:pPr marL="342900" lvl="0" indent="-342900" algn="just" eaLnBrk="0" fontAlgn="base" hangingPunct="0">
              <a:lnSpc>
                <a:spcPct val="100000"/>
              </a:lnSpc>
              <a:spcBef>
                <a:spcPct val="20000"/>
              </a:spcBef>
              <a:spcAft>
                <a:spcPct val="0"/>
              </a:spcAft>
              <a:buFontTx/>
              <a:buChar char="•"/>
            </a:pPr>
            <a:r>
              <a:rPr lang="ru-RU" sz="2400" b="1" kern="0" dirty="0">
                <a:solidFill>
                  <a:srgbClr val="ED7D31">
                    <a:lumMod val="50000"/>
                  </a:srgbClr>
                </a:solidFill>
                <a:latin typeface="Century" panose="02040604050505020304" pitchFamily="18" charset="0"/>
                <a:cs typeface="Times New Roman"/>
              </a:rPr>
              <a:t>Аргумент(ы), </a:t>
            </a:r>
            <a:r>
              <a:rPr lang="ru-RU" sz="2400" b="1" kern="0" dirty="0">
                <a:solidFill>
                  <a:srgbClr val="B6855B"/>
                </a:solidFill>
                <a:latin typeface="Century" panose="02040604050505020304" pitchFamily="18" charset="0"/>
                <a:cs typeface="Times New Roman"/>
              </a:rPr>
              <a:t>доказывающий (</a:t>
            </a:r>
            <a:r>
              <a:rPr lang="ru-RU" sz="2400" b="1" kern="0" dirty="0" err="1">
                <a:solidFill>
                  <a:srgbClr val="B6855B"/>
                </a:solidFill>
                <a:latin typeface="Century" panose="02040604050505020304" pitchFamily="18" charset="0"/>
                <a:cs typeface="Times New Roman"/>
              </a:rPr>
              <a:t>ие</a:t>
            </a:r>
            <a:r>
              <a:rPr lang="ru-RU" sz="2400" b="1" kern="0" dirty="0">
                <a:solidFill>
                  <a:srgbClr val="B6855B"/>
                </a:solidFill>
                <a:latin typeface="Century" panose="02040604050505020304" pitchFamily="18" charset="0"/>
                <a:cs typeface="Times New Roman"/>
              </a:rPr>
              <a:t>) Вашу точку зрения + предложение -</a:t>
            </a:r>
            <a:r>
              <a:rPr lang="ru-RU" sz="2400" b="1" i="1" kern="0" dirty="0" err="1">
                <a:solidFill>
                  <a:schemeClr val="accent2">
                    <a:lumMod val="50000"/>
                  </a:schemeClr>
                </a:solidFill>
                <a:latin typeface="Century Gothic" panose="020B0502020202020204" pitchFamily="34" charset="0"/>
                <a:cs typeface="Times New Roman"/>
              </a:rPr>
              <a:t>микровывод</a:t>
            </a:r>
            <a:r>
              <a:rPr lang="ru-RU" sz="2400" b="1" i="1" kern="0" dirty="0">
                <a:solidFill>
                  <a:schemeClr val="accent2">
                    <a:lumMod val="50000"/>
                  </a:schemeClr>
                </a:solidFill>
                <a:latin typeface="Century Gothic" panose="020B0502020202020204" pitchFamily="34" charset="0"/>
                <a:cs typeface="Times New Roman"/>
              </a:rPr>
              <a:t>.</a:t>
            </a:r>
          </a:p>
          <a:p>
            <a:pPr marL="342900" lvl="0" indent="-342900" algn="just" eaLnBrk="0" fontAlgn="base" hangingPunct="0">
              <a:lnSpc>
                <a:spcPct val="100000"/>
              </a:lnSpc>
              <a:spcBef>
                <a:spcPct val="20000"/>
              </a:spcBef>
              <a:spcAft>
                <a:spcPct val="0"/>
              </a:spcAft>
              <a:buFontTx/>
              <a:buChar char="•"/>
            </a:pPr>
            <a:r>
              <a:rPr lang="ru-RU" sz="2400" b="1" kern="0" dirty="0">
                <a:solidFill>
                  <a:srgbClr val="ED7D31">
                    <a:lumMod val="50000"/>
                  </a:srgbClr>
                </a:solidFill>
                <a:latin typeface="Century" panose="02040604050505020304" pitchFamily="18" charset="0"/>
                <a:cs typeface="Times New Roman"/>
              </a:rPr>
              <a:t>Заключение.</a:t>
            </a:r>
          </a:p>
          <a:p>
            <a:pPr marL="1163638" lvl="0" indent="0"/>
            <a:endParaRPr lang="ru-RU" b="1" dirty="0" smtClean="0">
              <a:solidFill>
                <a:srgbClr val="ED7D31">
                  <a:lumMod val="50000"/>
                </a:srgbClr>
              </a:solidFill>
              <a:latin typeface="Comic Sans MS" panose="030F0702030302020204" pitchFamily="66" charset="0"/>
            </a:endParaRPr>
          </a:p>
          <a:p>
            <a:pPr marL="0" indent="0">
              <a:buNone/>
            </a:pPr>
            <a:endParaRPr lang="ru-RU" dirty="0"/>
          </a:p>
        </p:txBody>
      </p:sp>
      <p:sp>
        <p:nvSpPr>
          <p:cNvPr id="3" name="TextBox 2"/>
          <p:cNvSpPr txBox="1"/>
          <p:nvPr/>
        </p:nvSpPr>
        <p:spPr>
          <a:xfrm>
            <a:off x="575046" y="668952"/>
            <a:ext cx="444137" cy="5170646"/>
          </a:xfrm>
          <a:prstGeom prst="rect">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endParaRPr lang="ru-RU" dirty="0" smtClean="0"/>
          </a:p>
          <a:p>
            <a:r>
              <a:rPr lang="ru-RU" sz="2400" b="1" dirty="0" smtClean="0">
                <a:solidFill>
                  <a:srgbClr val="C00000"/>
                </a:solidFill>
                <a:latin typeface="Comic Sans MS" panose="030F0702030302020204" pitchFamily="66" charset="0"/>
              </a:rPr>
              <a:t>Должны</a:t>
            </a:r>
          </a:p>
          <a:p>
            <a:r>
              <a:rPr lang="ru-RU" sz="2400" b="1" dirty="0" smtClean="0">
                <a:solidFill>
                  <a:srgbClr val="C00000"/>
                </a:solidFill>
                <a:latin typeface="Comic Sans MS" panose="030F0702030302020204" pitchFamily="66" charset="0"/>
              </a:rPr>
              <a:t> знать</a:t>
            </a:r>
          </a:p>
          <a:p>
            <a:endParaRPr lang="ru-RU" sz="2400" b="1" dirty="0">
              <a:solidFill>
                <a:srgbClr val="C00000"/>
              </a:solidFill>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1220731" y="1463870"/>
            <a:ext cx="4621674" cy="3580809"/>
          </a:xfrm>
          <a:prstGeom prst="rect">
            <a:avLst/>
          </a:prstGeom>
        </p:spPr>
      </p:pic>
      <p:sp>
        <p:nvSpPr>
          <p:cNvPr id="6" name="TextBox 5"/>
          <p:cNvSpPr txBox="1"/>
          <p:nvPr/>
        </p:nvSpPr>
        <p:spPr>
          <a:xfrm>
            <a:off x="1149530" y="5120640"/>
            <a:ext cx="4663441" cy="1169551"/>
          </a:xfrm>
          <a:prstGeom prst="rect">
            <a:avLst/>
          </a:prstGeom>
          <a:noFill/>
        </p:spPr>
        <p:txBody>
          <a:bodyPr wrap="square" rtlCol="0">
            <a:spAutoFit/>
          </a:bodyPr>
          <a:lstStyle/>
          <a:p>
            <a:pPr algn="ctr"/>
            <a:r>
              <a:rPr lang="ru-RU" sz="1400" b="1" dirty="0">
                <a:solidFill>
                  <a:schemeClr val="accent2">
                    <a:lumMod val="50000"/>
                  </a:schemeClr>
                </a:solidFill>
                <a:latin typeface="Century" panose="02040604050505020304" pitchFamily="18" charset="0"/>
              </a:rPr>
              <a:t>Рекомендуемый объём сочинения – 350 слов. </a:t>
            </a:r>
            <a:r>
              <a:rPr lang="ru-RU" sz="1400" dirty="0">
                <a:solidFill>
                  <a:schemeClr val="accent2">
                    <a:lumMod val="50000"/>
                  </a:schemeClr>
                </a:solidFill>
                <a:latin typeface="Century" panose="02040604050505020304" pitchFamily="18" charset="0"/>
              </a:rPr>
              <a:t>Если в сочинении </a:t>
            </a:r>
            <a:r>
              <a:rPr lang="ru-RU" sz="1400" b="1" dirty="0">
                <a:solidFill>
                  <a:schemeClr val="accent2">
                    <a:lumMod val="50000"/>
                  </a:schemeClr>
                </a:solidFill>
                <a:latin typeface="Century" panose="02040604050505020304" pitchFamily="18" charset="0"/>
              </a:rPr>
              <a:t>менее 250 слов </a:t>
            </a:r>
            <a:r>
              <a:rPr lang="ru-RU" sz="1400" dirty="0">
                <a:solidFill>
                  <a:schemeClr val="accent2">
                    <a:lumMod val="50000"/>
                  </a:schemeClr>
                </a:solidFill>
                <a:latin typeface="Century" panose="02040604050505020304" pitchFamily="18" charset="0"/>
              </a:rPr>
              <a:t>(в подсчёт включаются все слова, в том числе служебные), то ставится </a:t>
            </a:r>
            <a:r>
              <a:rPr lang="ru-RU" sz="1400" b="1" dirty="0">
                <a:solidFill>
                  <a:schemeClr val="accent2">
                    <a:lumMod val="50000"/>
                  </a:schemeClr>
                </a:solidFill>
                <a:latin typeface="Century" panose="02040604050505020304" pitchFamily="18" charset="0"/>
              </a:rPr>
              <a:t>незачёт. </a:t>
            </a:r>
            <a:r>
              <a:rPr lang="ru-RU" sz="1400" dirty="0">
                <a:solidFill>
                  <a:schemeClr val="accent2">
                    <a:lumMod val="50000"/>
                  </a:schemeClr>
                </a:solidFill>
                <a:latin typeface="Century" panose="02040604050505020304" pitchFamily="18" charset="0"/>
              </a:rPr>
              <a:t>Максимальное количество слов не устанавливается.</a:t>
            </a:r>
            <a:r>
              <a:rPr lang="ru-RU" sz="1400" dirty="0">
                <a:latin typeface="Century" panose="020406040505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arn(inVertic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18457"/>
            <a:ext cx="10241280" cy="3416320"/>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ctr"/>
            <a:r>
              <a:rPr lang="ru-RU" sz="2400" b="1" dirty="0">
                <a:solidFill>
                  <a:schemeClr val="accent2">
                    <a:lumMod val="50000"/>
                  </a:schemeClr>
                </a:solidFill>
                <a:latin typeface="Century" panose="02040604050505020304" pitchFamily="18" charset="0"/>
              </a:rPr>
              <a:t>Как связаны добро и радость?</a:t>
            </a:r>
          </a:p>
          <a:p>
            <a:pPr indent="457200" algn="just"/>
            <a:r>
              <a:rPr lang="ru-RU" sz="2400" dirty="0">
                <a:latin typeface="Century" panose="02040604050505020304" pitchFamily="18" charset="0"/>
              </a:rPr>
              <a:t>Доброта… Радость…Как я понимаю смысл этих слов? На мой взгляд, доброта – это любовь и забота к тем, кто тебя окружает. </a:t>
            </a:r>
            <a:r>
              <a:rPr lang="ru-RU" sz="2400" dirty="0" smtClean="0">
                <a:latin typeface="Century" panose="02040604050505020304" pitchFamily="18" charset="0"/>
              </a:rPr>
              <a:t>Радость - это </a:t>
            </a:r>
            <a:r>
              <a:rPr lang="ru-RU" sz="2400" dirty="0">
                <a:latin typeface="Century" panose="02040604050505020304" pitchFamily="18" charset="0"/>
              </a:rPr>
              <a:t>одна из положительных эмоций человека, внутреннее чувство удовлетворения. Как же эти понятия связаны между собой? Я считаю, что тот, кто совершает добрый поступок, всегда радуется полученному результату, как и тот, кто получил помощь. Именно об этом заставляет задуматься небольшое произведение  писательницы Н.И. </a:t>
            </a:r>
            <a:r>
              <a:rPr lang="ru-RU" sz="2400" dirty="0" err="1">
                <a:latin typeface="Century" panose="02040604050505020304" pitchFamily="18" charset="0"/>
              </a:rPr>
              <a:t>Батыгиной</a:t>
            </a:r>
            <a:r>
              <a:rPr lang="ru-RU" sz="2400" dirty="0">
                <a:latin typeface="Century" panose="02040604050505020304" pitchFamily="18" charset="0"/>
              </a:rPr>
              <a:t>.</a:t>
            </a:r>
          </a:p>
        </p:txBody>
      </p:sp>
      <p:pic>
        <p:nvPicPr>
          <p:cNvPr id="4" name="Picture 2" descr="https://4.bp.blogspot.com/-qdoHLpCn7I0/XWqES_tAuXI/AAAAAAAABvI/tKecDr2PFEQyCFVxVHmred6cNCHRR9aVgCK4BGAYYCw/s1600/bibliasagrad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153" y="4428309"/>
            <a:ext cx="1933304" cy="147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5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18457"/>
            <a:ext cx="10241280" cy="5016758"/>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just"/>
            <a:r>
              <a:rPr lang="ru-RU" sz="2000" b="1" dirty="0" smtClean="0">
                <a:latin typeface="Century" panose="02040604050505020304" pitchFamily="18" charset="0"/>
              </a:rPr>
              <a:t>Комментарий  рассказа (подойдёт к трём темам сочинения)</a:t>
            </a:r>
          </a:p>
          <a:p>
            <a:pPr indent="457200" algn="just"/>
            <a:r>
              <a:rPr lang="ru-RU" sz="2000" dirty="0" smtClean="0">
                <a:latin typeface="Century" panose="02040604050505020304" pitchFamily="18" charset="0"/>
              </a:rPr>
              <a:t>Я </a:t>
            </a:r>
            <a:r>
              <a:rPr lang="ru-RU" sz="2000" dirty="0">
                <a:latin typeface="Century" panose="02040604050505020304" pitchFamily="18" charset="0"/>
              </a:rPr>
              <a:t>думаю, тема любви, оставаясь вечной, интересна многим. События о людях, преданных своим спутникам жизни, всегда волнуют человека. В трогательном рассказе «Свойство любви» Н.И. </a:t>
            </a:r>
            <a:r>
              <a:rPr lang="ru-RU" sz="2000" dirty="0" err="1">
                <a:latin typeface="Century" panose="02040604050505020304" pitchFamily="18" charset="0"/>
              </a:rPr>
              <a:t>Батыгина</a:t>
            </a:r>
            <a:r>
              <a:rPr lang="ru-RU" sz="2000" dirty="0">
                <a:latin typeface="Century" panose="02040604050505020304" pitchFamily="18" charset="0"/>
              </a:rPr>
              <a:t> повествует об истинной любви двух престарелых людей. Автор рассказывает одну из жизненных историй выздоровления безнадёжно больного ветерана войны Прокопия Ивановича, справившегося со своим недугом, несмотря на то что прогнозы врача-хирурга после проведенной операции были неутешительны. Он не скрывал, что «положение серьёзное» и «вряд ли старик доживёт до утра». Опытный врач знал, что человек возрождается к жизни не только благодаря «целительному свойству любви», но и силе любви жены ветерана, которую хирург «заметил ещё в ту ночь», когда больной показался ему безнадёжным.</a:t>
            </a:r>
          </a:p>
          <a:p>
            <a:pPr indent="457200" algn="just"/>
            <a:r>
              <a:rPr lang="ru-RU" sz="2000" dirty="0">
                <a:latin typeface="Century" panose="02040604050505020304" pitchFamily="18" charset="0"/>
              </a:rPr>
              <a:t>Н.И. </a:t>
            </a:r>
            <a:r>
              <a:rPr lang="ru-RU" sz="2000" dirty="0" err="1">
                <a:latin typeface="Century" panose="02040604050505020304" pitchFamily="18" charset="0"/>
              </a:rPr>
              <a:t>Батыгина</a:t>
            </a:r>
            <a:r>
              <a:rPr lang="ru-RU" sz="2000" dirty="0">
                <a:latin typeface="Century" panose="02040604050505020304" pitchFamily="18" charset="0"/>
              </a:rPr>
              <a:t> обращает внимание и на то, как Прасковья Андреевна заботливо ухаживала за своим мужем, надеясь на хороший исход. Каким же был результат от стараний Прасковьи Андреевны? Её муж, Прокопий Иванович, оправился от болезни, победил тяжёлый недуг! (142 сл.)</a:t>
            </a:r>
          </a:p>
        </p:txBody>
      </p:sp>
    </p:spTree>
    <p:extLst>
      <p:ext uri="{BB962C8B-B14F-4D97-AF65-F5344CB8AC3E}">
        <p14:creationId xmlns:p14="http://schemas.microsoft.com/office/powerpoint/2010/main" val="507588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2" y="470262"/>
            <a:ext cx="10189029" cy="6001643"/>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ctr"/>
            <a:r>
              <a:rPr lang="ru-RU" sz="2400" b="1" dirty="0">
                <a:solidFill>
                  <a:schemeClr val="accent2">
                    <a:lumMod val="50000"/>
                  </a:schemeClr>
                </a:solidFill>
                <a:latin typeface="Century" panose="02040604050505020304" pitchFamily="18" charset="0"/>
              </a:rPr>
              <a:t>Как связаны добро и радость?</a:t>
            </a:r>
          </a:p>
          <a:p>
            <a:pPr indent="457200" algn="just"/>
            <a:endParaRPr lang="ru-RU" sz="2400" dirty="0" smtClean="0">
              <a:latin typeface="Century" panose="02040604050505020304" pitchFamily="18" charset="0"/>
            </a:endParaRPr>
          </a:p>
          <a:p>
            <a:pPr indent="457200" algn="just"/>
            <a:r>
              <a:rPr lang="ru-RU" sz="2400" dirty="0" smtClean="0">
                <a:latin typeface="Century" panose="02040604050505020304" pitchFamily="18" charset="0"/>
              </a:rPr>
              <a:t>После </a:t>
            </a:r>
            <a:r>
              <a:rPr lang="ru-RU" sz="2400" dirty="0">
                <a:latin typeface="Century" panose="02040604050505020304" pitchFamily="18" charset="0"/>
              </a:rPr>
              <a:t>операции жена Прокопия Ивановича самоотверженно за ним ухаживала, не жалея сил, каждую минуту старалась проявить </a:t>
            </a:r>
            <a:r>
              <a:rPr lang="ru-RU" sz="2400" b="1" dirty="0">
                <a:latin typeface="Century" panose="02040604050505020304" pitchFamily="18" charset="0"/>
              </a:rPr>
              <a:t>заботу и доброе отношение</a:t>
            </a:r>
            <a:r>
              <a:rPr lang="ru-RU" sz="2400" dirty="0">
                <a:latin typeface="Century" panose="02040604050505020304" pitchFamily="18" charset="0"/>
              </a:rPr>
              <a:t>: «В одну руку Прокопия Ивановича беспрестанно поступали лекарства, по другой текла любовь Прасковьи Андреевны». Это проявление настоящей, сильной любви – оставаться рядом в трудной ситуации, отдавать тепло своего сердца, окружать заботой и верить в лучшее. Далее Н.И. </a:t>
            </a:r>
            <a:r>
              <a:rPr lang="ru-RU" sz="2400" dirty="0" err="1">
                <a:latin typeface="Century" panose="02040604050505020304" pitchFamily="18" charset="0"/>
              </a:rPr>
              <a:t>Батыгина</a:t>
            </a:r>
            <a:r>
              <a:rPr lang="ru-RU" sz="2400" dirty="0">
                <a:latin typeface="Century" panose="02040604050505020304" pitchFamily="18" charset="0"/>
              </a:rPr>
              <a:t> пишет: </a:t>
            </a:r>
            <a:r>
              <a:rPr lang="ru-RU" sz="2400" b="1" dirty="0">
                <a:latin typeface="Century" panose="02040604050505020304" pitchFamily="18" charset="0"/>
              </a:rPr>
              <a:t>«Радость охватила хирурга» </a:t>
            </a:r>
            <a:r>
              <a:rPr lang="ru-RU" sz="2400" dirty="0">
                <a:latin typeface="Century" panose="02040604050505020304" pitchFamily="18" charset="0"/>
              </a:rPr>
              <a:t>после того, как больной стукнул кулаком по краю кровати- в этом врач увидел «знамение выздоровления». </a:t>
            </a:r>
          </a:p>
          <a:p>
            <a:pPr indent="457200" algn="just"/>
            <a:r>
              <a:rPr lang="ru-RU" sz="2400" b="1" dirty="0">
                <a:latin typeface="Century" panose="02040604050505020304" pitchFamily="18" charset="0"/>
              </a:rPr>
              <a:t>Подводя итог, хочется сказать: </a:t>
            </a:r>
            <a:r>
              <a:rPr lang="ru-RU" sz="2400" dirty="0">
                <a:latin typeface="Century" panose="02040604050505020304" pitchFamily="18" charset="0"/>
              </a:rPr>
              <a:t>эти примеры доказывают, что доброта и радость взаимосвязаны.  От проявления доброты становится тепло и радостно на душе тому, кто её делал, и тому, кто её получил. </a:t>
            </a:r>
          </a:p>
        </p:txBody>
      </p:sp>
    </p:spTree>
    <p:extLst>
      <p:ext uri="{BB962C8B-B14F-4D97-AF65-F5344CB8AC3E}">
        <p14:creationId xmlns:p14="http://schemas.microsoft.com/office/powerpoint/2010/main" val="206986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914" y="718457"/>
            <a:ext cx="9742732" cy="830997"/>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7200" algn="ctr"/>
            <a:r>
              <a:rPr lang="ru-RU" sz="2400" dirty="0" smtClean="0">
                <a:latin typeface="Century" panose="02040604050505020304" pitchFamily="18" charset="0"/>
              </a:rPr>
              <a:t>Домашнее задание :</a:t>
            </a:r>
          </a:p>
          <a:p>
            <a:pPr indent="457200" algn="ctr"/>
            <a:r>
              <a:rPr lang="ru-RU" sz="2400" dirty="0">
                <a:latin typeface="Century" panose="02040604050505020304" pitchFamily="18" charset="0"/>
              </a:rPr>
              <a:t>н</a:t>
            </a:r>
            <a:r>
              <a:rPr lang="ru-RU" sz="2400" dirty="0" smtClean="0">
                <a:latin typeface="Century" panose="02040604050505020304" pitchFamily="18" charset="0"/>
              </a:rPr>
              <a:t>аписать сочинение по одной из предложенных тем</a:t>
            </a:r>
            <a:endParaRPr lang="ru-RU" sz="2400" dirty="0">
              <a:latin typeface="Century" panose="02040604050505020304" pitchFamily="18" charset="0"/>
            </a:endParaRPr>
          </a:p>
        </p:txBody>
      </p:sp>
      <p:pic>
        <p:nvPicPr>
          <p:cNvPr id="3" name="Рисунок 2"/>
          <p:cNvPicPr>
            <a:picLocks noChangeAspect="1"/>
          </p:cNvPicPr>
          <p:nvPr/>
        </p:nvPicPr>
        <p:blipFill>
          <a:blip r:embed="rId2"/>
          <a:stretch>
            <a:fillRect/>
          </a:stretch>
        </p:blipFill>
        <p:spPr>
          <a:xfrm>
            <a:off x="1295381" y="1700124"/>
            <a:ext cx="9884265" cy="4375184"/>
          </a:xfrm>
          <a:prstGeom prst="rect">
            <a:avLst/>
          </a:prstGeom>
        </p:spPr>
      </p:pic>
    </p:spTree>
    <p:extLst>
      <p:ext uri="{BB962C8B-B14F-4D97-AF65-F5344CB8AC3E}">
        <p14:creationId xmlns:p14="http://schemas.microsoft.com/office/powerpoint/2010/main" val="102011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36982" y="911134"/>
            <a:ext cx="8718036" cy="5035732"/>
          </a:xfrm>
          <a:prstGeom prst="rect">
            <a:avLst/>
          </a:prstGeom>
        </p:spPr>
      </p:pic>
    </p:spTree>
    <p:extLst>
      <p:ext uri="{BB962C8B-B14F-4D97-AF65-F5344CB8AC3E}">
        <p14:creationId xmlns:p14="http://schemas.microsoft.com/office/powerpoint/2010/main" val="41924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1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3"/>
          </p:nvPr>
        </p:nvSpPr>
        <p:spPr>
          <a:xfrm>
            <a:off x="684376" y="733245"/>
            <a:ext cx="4913832" cy="5129169"/>
          </a:xfrm>
        </p:spPr>
        <p:txBody>
          <a:bodyPr/>
          <a:lstStyle/>
          <a:p>
            <a:pPr marL="0" indent="0" algn="just">
              <a:buNone/>
            </a:pPr>
            <a:endParaRPr lang="ru-RU" dirty="0"/>
          </a:p>
        </p:txBody>
      </p:sp>
      <p:sp>
        <p:nvSpPr>
          <p:cNvPr id="5" name="Заголовок 4"/>
          <p:cNvSpPr>
            <a:spLocks noGrp="1"/>
          </p:cNvSpPr>
          <p:nvPr>
            <p:ph type="title"/>
          </p:nvPr>
        </p:nvSpPr>
        <p:spPr>
          <a:xfrm>
            <a:off x="6441789" y="577970"/>
            <a:ext cx="5014560" cy="770885"/>
          </a:xfrm>
        </p:spPr>
        <p:txBody>
          <a:bodyPr>
            <a:normAutofit/>
          </a:bodyPr>
          <a:lstStyle/>
          <a:p>
            <a:endParaRPr lang="ru-RU" dirty="0"/>
          </a:p>
        </p:txBody>
      </p:sp>
      <p:sp>
        <p:nvSpPr>
          <p:cNvPr id="6" name="Объект 5"/>
          <p:cNvSpPr>
            <a:spLocks noGrp="1"/>
          </p:cNvSpPr>
          <p:nvPr>
            <p:ph idx="4294967295"/>
          </p:nvPr>
        </p:nvSpPr>
        <p:spPr>
          <a:xfrm>
            <a:off x="6400801" y="1590675"/>
            <a:ext cx="4879648" cy="4089104"/>
          </a:xfrm>
        </p:spPr>
        <p:txBody>
          <a:bodyPr>
            <a:normAutofit/>
          </a:bodyPr>
          <a:lstStyle/>
          <a:p>
            <a:endParaRPr lang="ru-RU" dirty="0"/>
          </a:p>
        </p:txBody>
      </p:sp>
    </p:spTree>
    <p:extLst>
      <p:ext uri="{BB962C8B-B14F-4D97-AF65-F5344CB8AC3E}">
        <p14:creationId xmlns:p14="http://schemas.microsoft.com/office/powerpoint/2010/main" val="363472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3"/>
          </p:nvPr>
        </p:nvSpPr>
        <p:spPr>
          <a:xfrm>
            <a:off x="684376" y="733245"/>
            <a:ext cx="4913832" cy="5129169"/>
          </a:xfrm>
        </p:spPr>
        <p:txBody>
          <a:bodyPr/>
          <a:lstStyle/>
          <a:p>
            <a:pPr marL="0" indent="0" algn="just">
              <a:buNone/>
            </a:pPr>
            <a:endParaRPr lang="ru-RU" dirty="0"/>
          </a:p>
        </p:txBody>
      </p:sp>
      <p:sp>
        <p:nvSpPr>
          <p:cNvPr id="5" name="Заголовок 4"/>
          <p:cNvSpPr>
            <a:spLocks noGrp="1"/>
          </p:cNvSpPr>
          <p:nvPr>
            <p:ph type="title"/>
          </p:nvPr>
        </p:nvSpPr>
        <p:spPr>
          <a:xfrm>
            <a:off x="6441789" y="577970"/>
            <a:ext cx="5014560" cy="770885"/>
          </a:xfrm>
        </p:spPr>
        <p:txBody>
          <a:bodyPr>
            <a:normAutofit/>
          </a:bodyPr>
          <a:lstStyle/>
          <a:p>
            <a:endParaRPr lang="ru-RU" dirty="0"/>
          </a:p>
        </p:txBody>
      </p:sp>
      <p:sp>
        <p:nvSpPr>
          <p:cNvPr id="6" name="Объект 5"/>
          <p:cNvSpPr>
            <a:spLocks noGrp="1"/>
          </p:cNvSpPr>
          <p:nvPr>
            <p:ph idx="4294967295"/>
          </p:nvPr>
        </p:nvSpPr>
        <p:spPr>
          <a:xfrm>
            <a:off x="6400801" y="1590675"/>
            <a:ext cx="4879648" cy="4089104"/>
          </a:xfrm>
        </p:spPr>
        <p:txBody>
          <a:bodyPr>
            <a:normAutofit/>
          </a:bodyPr>
          <a:lstStyle/>
          <a:p>
            <a:endParaRPr lang="ru-RU" dirty="0"/>
          </a:p>
        </p:txBody>
      </p:sp>
    </p:spTree>
    <p:extLst>
      <p:ext uri="{BB962C8B-B14F-4D97-AF65-F5344CB8AC3E}">
        <p14:creationId xmlns:p14="http://schemas.microsoft.com/office/powerpoint/2010/main" val="249512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244046" y="452928"/>
            <a:ext cx="5499463" cy="930112"/>
          </a:xfrm>
          <a:noFill/>
          <a:ln w="9525" cap="flat" cmpd="sng" algn="ctr">
            <a:solidFill>
              <a:schemeClr val="accent6"/>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txBody>
          <a:bodyPr>
            <a:normAutofit fontScale="90000"/>
          </a:bodyPr>
          <a:lstStyle/>
          <a:p>
            <a:r>
              <a:rPr lang="ru-RU" b="1" dirty="0" smtClean="0">
                <a:solidFill>
                  <a:schemeClr val="accent6">
                    <a:lumMod val="50000"/>
                  </a:schemeClr>
                </a:solidFill>
                <a:latin typeface="Comic Sans MS" panose="030F0702030302020204" pitchFamily="66" charset="0"/>
              </a:rPr>
              <a:t/>
            </a:r>
            <a:br>
              <a:rPr lang="ru-RU" b="1" dirty="0" smtClean="0">
                <a:solidFill>
                  <a:schemeClr val="accent6">
                    <a:lumMod val="50000"/>
                  </a:schemeClr>
                </a:solidFill>
                <a:latin typeface="Comic Sans MS" panose="030F0702030302020204" pitchFamily="66" charset="0"/>
              </a:rPr>
            </a:br>
            <a:r>
              <a:rPr lang="ru-RU" sz="3100" b="1" dirty="0" smtClean="0">
                <a:solidFill>
                  <a:schemeClr val="accent6">
                    <a:lumMod val="50000"/>
                  </a:schemeClr>
                </a:solidFill>
                <a:latin typeface="Comic Sans MS" panose="030F0702030302020204" pitchFamily="66" charset="0"/>
              </a:rPr>
              <a:t>«</a:t>
            </a:r>
            <a:r>
              <a:rPr lang="ru-RU" sz="3100" b="1" dirty="0">
                <a:solidFill>
                  <a:schemeClr val="accent6">
                    <a:lumMod val="50000"/>
                  </a:schemeClr>
                </a:solidFill>
                <a:latin typeface="Comic Sans MS" panose="030F0702030302020204" pitchFamily="66" charset="0"/>
              </a:rPr>
              <a:t>Из моей жизни хирурга» </a:t>
            </a:r>
            <a:r>
              <a:rPr lang="ru-RU" sz="3100" b="1" dirty="0" smtClean="0">
                <a:solidFill>
                  <a:schemeClr val="accent6">
                    <a:lumMod val="50000"/>
                  </a:schemeClr>
                </a:solidFill>
                <a:latin typeface="Comic Sans MS" panose="030F0702030302020204" pitchFamily="66" charset="0"/>
              </a:rPr>
              <a:t/>
            </a:r>
            <a:br>
              <a:rPr lang="ru-RU" sz="3100" b="1" dirty="0" smtClean="0">
                <a:solidFill>
                  <a:schemeClr val="accent6">
                    <a:lumMod val="50000"/>
                  </a:schemeClr>
                </a:solidFill>
                <a:latin typeface="Comic Sans MS" panose="030F0702030302020204" pitchFamily="66" charset="0"/>
              </a:rPr>
            </a:br>
            <a:r>
              <a:rPr lang="ru-RU" sz="2700" dirty="0" smtClean="0">
                <a:solidFill>
                  <a:srgbClr val="00B050"/>
                </a:solidFill>
                <a:effectLst/>
                <a:latin typeface="Comic Sans MS" panose="030F0702030302020204" pitchFamily="66" charset="0"/>
              </a:rPr>
              <a:t>(</a:t>
            </a:r>
            <a:r>
              <a:rPr lang="ru-RU" sz="2700" dirty="0">
                <a:solidFill>
                  <a:srgbClr val="00B050"/>
                </a:solidFill>
                <a:effectLst/>
                <a:latin typeface="Comic Sans MS" panose="030F0702030302020204" pitchFamily="66" charset="0"/>
              </a:rPr>
              <a:t>Рассказы, воспоминания, встречи)</a:t>
            </a:r>
            <a:br>
              <a:rPr lang="ru-RU" sz="2700" dirty="0">
                <a:solidFill>
                  <a:srgbClr val="00B050"/>
                </a:solidFill>
                <a:effectLst/>
                <a:latin typeface="Comic Sans MS" panose="030F0702030302020204" pitchFamily="66" charset="0"/>
              </a:rPr>
            </a:br>
            <a:endParaRPr lang="ru-RU" sz="2700" dirty="0">
              <a:solidFill>
                <a:srgbClr val="00B050"/>
              </a:solidFill>
              <a:effectLst/>
            </a:endParaRPr>
          </a:p>
        </p:txBody>
      </p:sp>
      <p:sp>
        <p:nvSpPr>
          <p:cNvPr id="10" name="Объект 9"/>
          <p:cNvSpPr>
            <a:spLocks noGrp="1"/>
          </p:cNvSpPr>
          <p:nvPr>
            <p:ph idx="13"/>
          </p:nvPr>
        </p:nvSpPr>
        <p:spPr>
          <a:xfrm>
            <a:off x="6244045" y="1517975"/>
            <a:ext cx="5499463" cy="4869761"/>
          </a:xfrm>
          <a:noFill/>
          <a:ln w="9525" cap="flat" cmpd="sng" algn="ctr">
            <a:solidFill>
              <a:schemeClr val="accent6"/>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txBody>
          <a:bodyPr>
            <a:normAutofit/>
          </a:bodyPr>
          <a:lstStyle/>
          <a:p>
            <a:pPr algn="just">
              <a:lnSpc>
                <a:spcPct val="120000"/>
              </a:lnSpc>
            </a:pPr>
            <a:r>
              <a:rPr lang="ru-RU" sz="1600" b="1" dirty="0">
                <a:solidFill>
                  <a:schemeClr val="accent2">
                    <a:lumMod val="50000"/>
                  </a:schemeClr>
                </a:solidFill>
                <a:latin typeface="Comic Sans MS" panose="030F0702030302020204" pitchFamily="66" charset="0"/>
              </a:rPr>
              <a:t>Эта книга о том, как жили, учились, работали, любили люди военного поколения. В своих воспоминаниях автор рассказывает о тех, с кем она работала всю жизнь — о врачах, преподавателях и профессорах АГМИ, никогда не забывавших о той миссии, к которой призвала их выбранная профессия. </a:t>
            </a:r>
            <a:endParaRPr lang="ru-RU" sz="1600" b="1" dirty="0" smtClean="0">
              <a:solidFill>
                <a:schemeClr val="accent2">
                  <a:lumMod val="50000"/>
                </a:schemeClr>
              </a:solidFill>
              <a:latin typeface="Comic Sans MS" panose="030F0702030302020204" pitchFamily="66" charset="0"/>
            </a:endParaRPr>
          </a:p>
          <a:p>
            <a:pPr algn="just">
              <a:lnSpc>
                <a:spcPct val="120000"/>
              </a:lnSpc>
            </a:pPr>
            <a:r>
              <a:rPr lang="ru-RU" sz="1600" b="1" dirty="0" smtClean="0">
                <a:solidFill>
                  <a:schemeClr val="accent2">
                    <a:lumMod val="50000"/>
                  </a:schemeClr>
                </a:solidFill>
                <a:latin typeface="Comic Sans MS" panose="030F0702030302020204" pitchFamily="66" charset="0"/>
              </a:rPr>
              <a:t>Все </a:t>
            </a:r>
            <a:r>
              <a:rPr lang="ru-RU" sz="1600" b="1" dirty="0">
                <a:solidFill>
                  <a:schemeClr val="accent2">
                    <a:lumMod val="50000"/>
                  </a:schemeClr>
                </a:solidFill>
                <a:latin typeface="Comic Sans MS" panose="030F0702030302020204" pitchFamily="66" charset="0"/>
              </a:rPr>
              <a:t>творчество Н.И. </a:t>
            </a:r>
            <a:r>
              <a:rPr lang="ru-RU" sz="1600" b="1" dirty="0" err="1">
                <a:solidFill>
                  <a:schemeClr val="accent2">
                    <a:lumMod val="50000"/>
                  </a:schemeClr>
                </a:solidFill>
                <a:latin typeface="Comic Sans MS" panose="030F0702030302020204" pitchFamily="66" charset="0"/>
              </a:rPr>
              <a:t>Батыгиной</a:t>
            </a:r>
            <a:r>
              <a:rPr lang="ru-RU" sz="1600" b="1" dirty="0">
                <a:solidFill>
                  <a:schemeClr val="accent2">
                    <a:lumMod val="50000"/>
                  </a:schemeClr>
                </a:solidFill>
                <a:latin typeface="Comic Sans MS" panose="030F0702030302020204" pitchFamily="66" charset="0"/>
              </a:rPr>
              <a:t> посвящено именно тому героическому времени, когда врач сам ставил диагноз и брал на себя ответственность за определенные решения, только от его знаний и умений зависела жизнь больного. Ее воспоминания — это рассказы о военных и послевоенных годах. Ею написано и опубликовано более 30 рассказов.</a:t>
            </a:r>
          </a:p>
          <a:p>
            <a:endParaRPr lang="ru-RU" sz="1600" b="1" dirty="0"/>
          </a:p>
        </p:txBody>
      </p:sp>
      <p:sp>
        <p:nvSpPr>
          <p:cNvPr id="4" name="Прямоугольник 3"/>
          <p:cNvSpPr/>
          <p:nvPr/>
        </p:nvSpPr>
        <p:spPr>
          <a:xfrm>
            <a:off x="391886" y="4924696"/>
            <a:ext cx="5617028" cy="1754326"/>
          </a:xfrm>
          <a:prstGeom prst="rect">
            <a:avLst/>
          </a:prstGeom>
          <a:noFill/>
          <a:ln w="9525" cap="flat" cmpd="sng" algn="ctr">
            <a:solidFill>
              <a:schemeClr val="accent6"/>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txBody>
          <a:bodyPr wrap="square">
            <a:spAutoFit/>
          </a:bodyPr>
          <a:lstStyle/>
          <a:p>
            <a:pPr algn="ctr"/>
            <a:endParaRPr lang="ru-RU" b="1" dirty="0" smtClean="0">
              <a:solidFill>
                <a:schemeClr val="accent6">
                  <a:lumMod val="50000"/>
                </a:schemeClr>
              </a:solidFill>
              <a:latin typeface="Comic Sans MS" panose="030F0702030302020204" pitchFamily="66" charset="0"/>
            </a:endParaRPr>
          </a:p>
          <a:p>
            <a:pPr algn="ctr"/>
            <a:r>
              <a:rPr lang="ru-RU" sz="2400" b="1" dirty="0" smtClean="0">
                <a:solidFill>
                  <a:schemeClr val="accent6">
                    <a:lumMod val="50000"/>
                  </a:schemeClr>
                </a:solidFill>
                <a:latin typeface="Comic Sans MS" panose="030F0702030302020204" pitchFamily="66" charset="0"/>
              </a:rPr>
              <a:t>Надежда </a:t>
            </a:r>
            <a:r>
              <a:rPr lang="ru-RU" sz="2400" b="1" dirty="0">
                <a:solidFill>
                  <a:schemeClr val="accent6">
                    <a:lumMod val="50000"/>
                  </a:schemeClr>
                </a:solidFill>
                <a:latin typeface="Comic Sans MS" panose="030F0702030302020204" pitchFamily="66" charset="0"/>
              </a:rPr>
              <a:t>Ивановна </a:t>
            </a:r>
            <a:r>
              <a:rPr lang="ru-RU" sz="2400" b="1" dirty="0" err="1">
                <a:solidFill>
                  <a:schemeClr val="accent6">
                    <a:lumMod val="50000"/>
                  </a:schemeClr>
                </a:solidFill>
                <a:latin typeface="Comic Sans MS" panose="030F0702030302020204" pitchFamily="66" charset="0"/>
              </a:rPr>
              <a:t>Батыгина</a:t>
            </a:r>
            <a:r>
              <a:rPr lang="ru-RU" sz="2400" b="1" dirty="0">
                <a:solidFill>
                  <a:schemeClr val="accent6">
                    <a:lumMod val="50000"/>
                  </a:schemeClr>
                </a:solidFill>
                <a:latin typeface="Comic Sans MS" panose="030F0702030302020204" pitchFamily="66" charset="0"/>
              </a:rPr>
              <a:t> </a:t>
            </a:r>
          </a:p>
          <a:p>
            <a:pPr algn="ctr"/>
            <a:r>
              <a:rPr lang="ru-RU" sz="2400" b="1" dirty="0">
                <a:solidFill>
                  <a:schemeClr val="accent6">
                    <a:lumMod val="50000"/>
                  </a:schemeClr>
                </a:solidFill>
                <a:latin typeface="Comic Sans MS" panose="030F0702030302020204" pitchFamily="66" charset="0"/>
              </a:rPr>
              <a:t>(1919- 1990)-хирург, кандидат медицинских наук, </a:t>
            </a:r>
            <a:r>
              <a:rPr lang="ru-RU" sz="2400" b="1" dirty="0" smtClean="0">
                <a:solidFill>
                  <a:schemeClr val="accent6">
                    <a:lumMod val="50000"/>
                  </a:schemeClr>
                </a:solidFill>
                <a:latin typeface="Comic Sans MS" panose="030F0702030302020204" pitchFamily="66" charset="0"/>
              </a:rPr>
              <a:t>писатель</a:t>
            </a:r>
            <a:endParaRPr lang="ru-RU" sz="2400" b="1" dirty="0">
              <a:solidFill>
                <a:schemeClr val="accent6">
                  <a:lumMod val="50000"/>
                </a:schemeClr>
              </a:solidFill>
              <a:latin typeface="Comic Sans MS" panose="030F0702030302020204" pitchFamily="66" charset="0"/>
            </a:endParaRPr>
          </a:p>
          <a:p>
            <a:pPr algn="ctr"/>
            <a:endParaRPr lang="ru-RU" dirty="0"/>
          </a:p>
        </p:txBody>
      </p:sp>
      <p:pic>
        <p:nvPicPr>
          <p:cNvPr id="1026" name="Picture 2" descr="http://www.professor-pashchenko.ru/wp-content/uploads/2019/0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56" y="1383040"/>
            <a:ext cx="2347241" cy="3096365"/>
          </a:xfrm>
          <a:prstGeom prst="rect">
            <a:avLst/>
          </a:prstGeom>
          <a:noFill/>
          <a:ln w="9525" cap="flat" cmpd="sng" algn="ctr">
            <a:solidFill>
              <a:schemeClr val="accent6"/>
            </a:solidFill>
            <a:prstDash val="solid"/>
            <a:round/>
            <a:headEnd type="none" w="med" len="med"/>
            <a:tailEnd type="none" w="med" len="med"/>
          </a:ln>
          <a:effectLst>
            <a:glow rad="2286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pic>
      <p:pic>
        <p:nvPicPr>
          <p:cNvPr id="3" name="Рисунок 2"/>
          <p:cNvPicPr>
            <a:picLocks noChangeAspect="1"/>
          </p:cNvPicPr>
          <p:nvPr/>
        </p:nvPicPr>
        <p:blipFill>
          <a:blip r:embed="rId3"/>
          <a:stretch>
            <a:fillRect/>
          </a:stretch>
        </p:blipFill>
        <p:spPr>
          <a:xfrm>
            <a:off x="3466077" y="452928"/>
            <a:ext cx="2542837" cy="3178546"/>
          </a:xfrm>
          <a:prstGeom prst="rect">
            <a:avLst/>
          </a:prstGeom>
          <a:noFill/>
          <a:ln w="9525" cap="flat" cmpd="sng" algn="ctr">
            <a:solidFill>
              <a:schemeClr val="accent6"/>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pic>
    </p:spTree>
    <p:extLst>
      <p:ext uri="{BB962C8B-B14F-4D97-AF65-F5344CB8AC3E}">
        <p14:creationId xmlns:p14="http://schemas.microsoft.com/office/powerpoint/2010/main" val="364643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8309" y="666206"/>
            <a:ext cx="3448594"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800" b="1" dirty="0" smtClean="0">
                <a:solidFill>
                  <a:schemeClr val="accent2">
                    <a:lumMod val="50000"/>
                  </a:schemeClr>
                </a:solidFill>
                <a:latin typeface="Comic Sans MS" panose="030F0702030302020204" pitchFamily="66" charset="0"/>
              </a:rPr>
              <a:t>Темы сочинения </a:t>
            </a:r>
            <a:endParaRPr lang="ru-RU" sz="2800" b="1" dirty="0">
              <a:solidFill>
                <a:schemeClr val="accent2">
                  <a:lumMod val="50000"/>
                </a:schemeClr>
              </a:solidFill>
              <a:latin typeface="Comic Sans MS" panose="030F0702030302020204" pitchFamily="66" charset="0"/>
            </a:endParaRPr>
          </a:p>
        </p:txBody>
      </p:sp>
      <p:sp>
        <p:nvSpPr>
          <p:cNvPr id="6" name="TextBox 5"/>
          <p:cNvSpPr txBox="1"/>
          <p:nvPr/>
        </p:nvSpPr>
        <p:spPr>
          <a:xfrm>
            <a:off x="705393" y="1502228"/>
            <a:ext cx="10685418" cy="46474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AutoNum type="arabicPeriod"/>
            </a:pPr>
            <a:r>
              <a:rPr lang="ru-RU" sz="3200" b="1" dirty="0" smtClean="0">
                <a:solidFill>
                  <a:schemeClr val="accent5">
                    <a:lumMod val="50000"/>
                  </a:schemeClr>
                </a:solidFill>
                <a:latin typeface="Comic Sans MS" panose="030F0702030302020204" pitchFamily="66" charset="0"/>
              </a:rPr>
              <a:t>Что помогает человеку не отчаяться в сложной жизненной ситуации?</a:t>
            </a:r>
          </a:p>
          <a:p>
            <a:endParaRPr lang="ru-RU" sz="2800" b="1" dirty="0" smtClean="0">
              <a:solidFill>
                <a:schemeClr val="accent5">
                  <a:lumMod val="50000"/>
                </a:schemeClr>
              </a:solidFill>
              <a:latin typeface="Comic Sans MS" panose="030F0702030302020204" pitchFamily="66" charset="0"/>
            </a:endParaRPr>
          </a:p>
          <a:p>
            <a:endParaRPr lang="ru-RU" sz="2800" b="1" dirty="0" smtClean="0">
              <a:solidFill>
                <a:srgbClr val="0070C0"/>
              </a:solidFill>
              <a:latin typeface="Comic Sans MS" panose="030F0702030302020204" pitchFamily="66" charset="0"/>
            </a:endParaRPr>
          </a:p>
          <a:p>
            <a:r>
              <a:rPr lang="ru-RU" sz="3200" b="1" dirty="0" smtClean="0">
                <a:solidFill>
                  <a:srgbClr val="0070C0"/>
                </a:solidFill>
                <a:latin typeface="Comic Sans MS" panose="030F0702030302020204" pitchFamily="66" charset="0"/>
              </a:rPr>
              <a:t>2.Как связаны добро и радость?</a:t>
            </a:r>
          </a:p>
          <a:p>
            <a:endParaRPr lang="ru-RU" sz="2800" b="1" dirty="0">
              <a:solidFill>
                <a:srgbClr val="0070C0"/>
              </a:solidFill>
              <a:latin typeface="Comic Sans MS" panose="030F0702030302020204" pitchFamily="66" charset="0"/>
            </a:endParaRPr>
          </a:p>
          <a:p>
            <a:endParaRPr lang="ru-RU" sz="2800" b="1" dirty="0" smtClean="0">
              <a:solidFill>
                <a:srgbClr val="0070C0"/>
              </a:solidFill>
              <a:latin typeface="Comic Sans MS" panose="030F0702030302020204" pitchFamily="66" charset="0"/>
            </a:endParaRPr>
          </a:p>
          <a:p>
            <a:r>
              <a:rPr lang="ru-RU" sz="3200" b="1" dirty="0" smtClean="0">
                <a:solidFill>
                  <a:srgbClr val="7030A0"/>
                </a:solidFill>
                <a:latin typeface="Comic Sans MS" panose="030F0702030302020204" pitchFamily="66" charset="0"/>
              </a:rPr>
              <a:t>3.Идеальная семейная пара: как Вы ее понимаете?</a:t>
            </a:r>
          </a:p>
          <a:p>
            <a:pPr marL="342900" indent="-342900">
              <a:buAutoNum type="arabicPeriod"/>
            </a:pPr>
            <a:endParaRPr lang="ru-RU" sz="2400" b="1" dirty="0" smtClean="0">
              <a:solidFill>
                <a:srgbClr val="7030A0"/>
              </a:solidFill>
              <a:latin typeface="Comic Sans MS" panose="030F0702030302020204" pitchFamily="66" charset="0"/>
            </a:endParaRPr>
          </a:p>
        </p:txBody>
      </p:sp>
    </p:spTree>
    <p:extLst>
      <p:ext uri="{BB962C8B-B14F-4D97-AF65-F5344CB8AC3E}">
        <p14:creationId xmlns:p14="http://schemas.microsoft.com/office/powerpoint/2010/main" val="93577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201783" y="679269"/>
            <a:ext cx="4258492" cy="509452"/>
          </a:xfrm>
          <a:solidFill>
            <a:schemeClr val="accent2">
              <a:lumMod val="40000"/>
              <a:lumOff val="60000"/>
            </a:schemeClr>
          </a:solidFill>
          <a:ln w="9525" cap="flat" cmpd="sng" algn="ctr">
            <a:solidFill>
              <a:schemeClr val="accent2"/>
            </a:solidFill>
            <a:prstDash val="solid"/>
            <a:round/>
            <a:headEnd type="none" w="med" len="med"/>
            <a:tailEnd type="none" w="med" len="med"/>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fontScale="90000"/>
          </a:bodyPr>
          <a:lstStyle/>
          <a:p>
            <a:r>
              <a:rPr lang="ru-RU" dirty="0" smtClean="0">
                <a:solidFill>
                  <a:srgbClr val="C00000"/>
                </a:solidFill>
              </a:rPr>
              <a:t>Должны уметь</a:t>
            </a:r>
            <a:endParaRPr lang="ru-RU" dirty="0">
              <a:solidFill>
                <a:srgbClr val="C00000"/>
              </a:solidFill>
            </a:endParaRPr>
          </a:p>
        </p:txBody>
      </p:sp>
      <p:sp>
        <p:nvSpPr>
          <p:cNvPr id="10" name="Текст 9"/>
          <p:cNvSpPr>
            <a:spLocks noGrp="1"/>
          </p:cNvSpPr>
          <p:nvPr>
            <p:ph type="body" sz="half" idx="2"/>
          </p:nvPr>
        </p:nvSpPr>
        <p:spPr>
          <a:xfrm>
            <a:off x="726392" y="1281870"/>
            <a:ext cx="5099642" cy="3864896"/>
          </a:xfrm>
          <a:noFill/>
          <a:ln w="9525" cap="flat" cmpd="sng" algn="ctr">
            <a:solidFill>
              <a:schemeClr val="accent2"/>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lnSpcReduction="10000"/>
          </a:bodyPr>
          <a:lstStyle/>
          <a:p>
            <a:pPr lvl="0" algn="ctr">
              <a:lnSpc>
                <a:spcPct val="100000"/>
              </a:lnSpc>
              <a:spcBef>
                <a:spcPts val="0"/>
              </a:spcBef>
            </a:pPr>
            <a:endParaRPr lang="ru-RU" sz="3600" dirty="0" smtClean="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endParaRPr>
          </a:p>
          <a:p>
            <a:pPr lvl="0" algn="ctr">
              <a:lnSpc>
                <a:spcPct val="100000"/>
              </a:lnSpc>
              <a:spcBef>
                <a:spcPts val="0"/>
              </a:spcBef>
            </a:pPr>
            <a:r>
              <a:rPr lang="ru-RU" sz="3600" dirty="0" smtClean="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Вслед </a:t>
            </a:r>
            <a:r>
              <a:rPr lang="ru-RU" sz="3600" dirty="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за </a:t>
            </a:r>
            <a:r>
              <a:rPr lang="ru-RU" sz="3600" dirty="0" smtClean="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автором </a:t>
            </a:r>
            <a:r>
              <a:rPr lang="ru-RU" sz="3600" dirty="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с помощью привлечения </a:t>
            </a:r>
            <a:r>
              <a:rPr lang="ru-RU" sz="3600" dirty="0" smtClean="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литературного материала </a:t>
            </a:r>
            <a:r>
              <a:rPr lang="ru-RU" sz="3600" dirty="0">
                <a:ln>
                  <a:solidFill>
                    <a:prstClr val="black"/>
                  </a:solidFill>
                </a:ln>
                <a:solidFill>
                  <a:srgbClr val="B6855B"/>
                </a:solidFill>
                <a:effectLst>
                  <a:outerShdw blurRad="38100" dist="19050" dir="2700000" algn="tl" rotWithShape="0">
                    <a:prstClr val="black">
                      <a:lumMod val="50000"/>
                      <a:alpha val="40000"/>
                    </a:prstClr>
                  </a:outerShdw>
                </a:effectLst>
                <a:latin typeface="Rupster Script Free" panose="02000000000000000000" pitchFamily="2" charset="-52"/>
              </a:rPr>
              <a:t>ответить на вопрос, поставленный в формулировке темы. </a:t>
            </a:r>
            <a:endParaRPr lang="ru-RU" sz="3600" dirty="0">
              <a:ln>
                <a:solidFill>
                  <a:prstClr val="black"/>
                </a:solidFill>
              </a:ln>
              <a:solidFill>
                <a:srgbClr val="B6855B"/>
              </a:solidFill>
              <a:latin typeface="Calibri"/>
            </a:endParaRPr>
          </a:p>
          <a:p>
            <a:endParaRPr lang="ru-RU" dirty="0">
              <a:solidFill>
                <a:srgbClr val="B6855B"/>
              </a:solidFill>
            </a:endParaRPr>
          </a:p>
        </p:txBody>
      </p:sp>
      <p:pic>
        <p:nvPicPr>
          <p:cNvPr id="1026" name="Picture 2" descr="https://4.bp.blogspot.com/-qdoHLpCn7I0/XWqES_tAuXI/AAAAAAAABvI/tKecDr2PFEQyCFVxVHmred6cNCHRR9aVgCK4BGAYYCw/s1600/bibliasagrad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47420" y="4746797"/>
            <a:ext cx="2489450" cy="18670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80909" y="574766"/>
            <a:ext cx="5288279" cy="5078313"/>
          </a:xfrm>
          <a:prstGeom prst="rect">
            <a:avLst/>
          </a:prstGeom>
          <a:noFill/>
          <a:ln w="9525" cap="flat" cmpd="sng" algn="ctr">
            <a:solidFill>
              <a:schemeClr val="accent2"/>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wrap="square">
            <a:spAutoFit/>
          </a:bodyPr>
          <a:lstStyle/>
          <a:p>
            <a:pPr marL="742950" indent="-742950">
              <a:buAutoNum type="arabicPeriod"/>
            </a:pPr>
            <a:r>
              <a:rPr lang="ru-RU" sz="3600" dirty="0" smtClean="0">
                <a:ln>
                  <a:solidFill>
                    <a:prstClr val="black"/>
                  </a:solidFill>
                </a:ln>
                <a:solidFill>
                  <a:schemeClr val="accent4">
                    <a:lumMod val="50000"/>
                  </a:schemeClr>
                </a:solidFill>
                <a:effectLst>
                  <a:outerShdw blurRad="38100" dist="19050" dir="2700000" algn="tl" rotWithShape="0">
                    <a:prstClr val="black">
                      <a:lumMod val="50000"/>
                      <a:alpha val="40000"/>
                    </a:prstClr>
                  </a:outerShdw>
                </a:effectLst>
                <a:latin typeface="Rupster Script Free" panose="02000000000000000000" pitchFamily="2" charset="-52"/>
              </a:rPr>
              <a:t>Прочитать текст</a:t>
            </a:r>
          </a:p>
          <a:p>
            <a:pPr marL="742950" indent="-742950">
              <a:buAutoNum type="arabicPeriod"/>
            </a:pPr>
            <a:r>
              <a:rPr lang="ru-RU" sz="3600" dirty="0" smtClean="0">
                <a:ln>
                  <a:solidFill>
                    <a:prstClr val="black"/>
                  </a:solidFill>
                </a:ln>
                <a:solidFill>
                  <a:schemeClr val="accent4">
                    <a:lumMod val="50000"/>
                  </a:schemeClr>
                </a:solidFill>
                <a:effectLst>
                  <a:outerShdw blurRad="38100" dist="19050" dir="2700000" algn="tl" rotWithShape="0">
                    <a:prstClr val="black">
                      <a:lumMod val="50000"/>
                      <a:alpha val="40000"/>
                    </a:prstClr>
                  </a:outerShdw>
                </a:effectLst>
                <a:latin typeface="Rupster Script Free" panose="02000000000000000000" pitchFamily="2" charset="-52"/>
              </a:rPr>
              <a:t>Найти героев произведения</a:t>
            </a:r>
          </a:p>
          <a:p>
            <a:pPr marL="742950" indent="-742950">
              <a:buAutoNum type="arabicPeriod"/>
            </a:pPr>
            <a:r>
              <a:rPr lang="ru-RU" sz="3600" dirty="0" smtClean="0">
                <a:ln>
                  <a:solidFill>
                    <a:prstClr val="black"/>
                  </a:solidFill>
                </a:ln>
                <a:solidFill>
                  <a:schemeClr val="accent4">
                    <a:lumMod val="50000"/>
                  </a:schemeClr>
                </a:solidFill>
                <a:effectLst>
                  <a:outerShdw blurRad="38100" dist="19050" dir="2700000" algn="tl" rotWithShape="0">
                    <a:prstClr val="black">
                      <a:lumMod val="50000"/>
                      <a:alpha val="40000"/>
                    </a:prstClr>
                  </a:outerShdw>
                </a:effectLst>
                <a:latin typeface="Rupster Script Free" panose="02000000000000000000" pitchFamily="2" charset="-52"/>
              </a:rPr>
              <a:t>Проанализировать их действия, поступки</a:t>
            </a:r>
          </a:p>
          <a:p>
            <a:pPr marL="742950" indent="-742950">
              <a:buAutoNum type="arabicPeriod"/>
            </a:pPr>
            <a:r>
              <a:rPr lang="ru-RU" sz="3600" dirty="0" smtClean="0">
                <a:ln>
                  <a:solidFill>
                    <a:prstClr val="black"/>
                  </a:solidFill>
                </a:ln>
                <a:solidFill>
                  <a:schemeClr val="accent4">
                    <a:lumMod val="50000"/>
                  </a:schemeClr>
                </a:solidFill>
                <a:effectLst>
                  <a:outerShdw blurRad="38100" dist="19050" dir="2700000" algn="tl" rotWithShape="0">
                    <a:prstClr val="black">
                      <a:lumMod val="50000"/>
                      <a:alpha val="40000"/>
                    </a:prstClr>
                  </a:outerShdw>
                </a:effectLst>
                <a:latin typeface="Rupster Script Free" panose="02000000000000000000" pitchFamily="2" charset="-52"/>
              </a:rPr>
              <a:t>Соотнести с темой сочинения</a:t>
            </a:r>
          </a:p>
          <a:p>
            <a:pPr marL="742950" indent="-742950">
              <a:buAutoNum type="arabicPeriod"/>
            </a:pPr>
            <a:r>
              <a:rPr lang="ru-RU" sz="3600" dirty="0" smtClean="0">
                <a:ln>
                  <a:solidFill>
                    <a:prstClr val="black"/>
                  </a:solidFill>
                </a:ln>
                <a:solidFill>
                  <a:schemeClr val="accent4">
                    <a:lumMod val="50000"/>
                  </a:schemeClr>
                </a:solidFill>
                <a:effectLst>
                  <a:outerShdw blurRad="38100" dist="19050" dir="2700000" algn="tl" rotWithShape="0">
                    <a:prstClr val="black">
                      <a:lumMod val="50000"/>
                      <a:alpha val="40000"/>
                    </a:prstClr>
                  </a:outerShdw>
                </a:effectLst>
                <a:latin typeface="Rupster Script Free" panose="02000000000000000000" pitchFamily="2" charset="-52"/>
              </a:rPr>
              <a:t>Написать аргумент по теме сочинения</a:t>
            </a:r>
            <a:endParaRPr lang="ru-RU" dirty="0">
              <a:solidFill>
                <a:schemeClr val="accent4">
                  <a:lumMod val="50000"/>
                </a:schemeClr>
              </a:solidFill>
            </a:endParaRPr>
          </a:p>
        </p:txBody>
      </p:sp>
      <p:pic>
        <p:nvPicPr>
          <p:cNvPr id="9" name="Picture 2" descr="https://4.bp.blogspot.com/-qdoHLpCn7I0/XWqES_tAuXI/AAAAAAAABvI/tKecDr2PFEQyCFVxVHmred6cNCHRR9aVgCK4BGAYYCw/s1600/bibliasagrad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3290" y="5318212"/>
            <a:ext cx="1742203" cy="130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3"/>
          </p:nvPr>
        </p:nvSpPr>
        <p:spPr>
          <a:xfrm>
            <a:off x="418012" y="274321"/>
            <a:ext cx="5630090" cy="6283234"/>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47500" lnSpcReduction="20000"/>
          </a:bodyPr>
          <a:lstStyle/>
          <a:p>
            <a:pPr marL="0" indent="0" algn="ctr">
              <a:buNone/>
            </a:pPr>
            <a:r>
              <a:rPr lang="ru-RU" sz="3400" b="1" dirty="0" smtClean="0">
                <a:solidFill>
                  <a:schemeClr val="accent2">
                    <a:lumMod val="50000"/>
                  </a:schemeClr>
                </a:solidFill>
                <a:latin typeface="Comic Sans MS" panose="030F0702030302020204" pitchFamily="66" charset="0"/>
              </a:rPr>
              <a:t>Н.И. </a:t>
            </a:r>
            <a:r>
              <a:rPr lang="ru-RU" sz="3400" b="1" dirty="0" err="1" smtClean="0">
                <a:solidFill>
                  <a:schemeClr val="accent2">
                    <a:lumMod val="50000"/>
                  </a:schemeClr>
                </a:solidFill>
                <a:latin typeface="Comic Sans MS" panose="030F0702030302020204" pitchFamily="66" charset="0"/>
              </a:rPr>
              <a:t>Батыгина</a:t>
            </a:r>
            <a:r>
              <a:rPr lang="ru-RU" sz="3400" b="1" dirty="0" smtClean="0">
                <a:solidFill>
                  <a:schemeClr val="accent2">
                    <a:lumMod val="50000"/>
                  </a:schemeClr>
                </a:solidFill>
                <a:latin typeface="Comic Sans MS" panose="030F0702030302020204" pitchFamily="66" charset="0"/>
              </a:rPr>
              <a:t>. Рассказ «Свойство любви»</a:t>
            </a:r>
          </a:p>
          <a:p>
            <a:pPr marL="0" indent="0" algn="r">
              <a:buNone/>
            </a:pPr>
            <a:r>
              <a:rPr lang="ru-RU" sz="2000" dirty="0">
                <a:solidFill>
                  <a:schemeClr val="accent2">
                    <a:lumMod val="50000"/>
                  </a:schemeClr>
                </a:solidFill>
                <a:latin typeface="Comic Sans MS" panose="030F0702030302020204" pitchFamily="66" charset="0"/>
              </a:rPr>
              <a:t>г. </a:t>
            </a:r>
            <a:r>
              <a:rPr lang="ru-RU" sz="2000" dirty="0" smtClean="0">
                <a:solidFill>
                  <a:schemeClr val="accent2">
                    <a:lumMod val="50000"/>
                  </a:schemeClr>
                </a:solidFill>
                <a:latin typeface="Comic Sans MS" panose="030F0702030302020204" pitchFamily="66" charset="0"/>
              </a:rPr>
              <a:t>Архангельск</a:t>
            </a:r>
            <a:r>
              <a:rPr lang="ru-RU" sz="2000" dirty="0">
                <a:solidFill>
                  <a:schemeClr val="accent2">
                    <a:lumMod val="50000"/>
                  </a:schemeClr>
                </a:solidFill>
                <a:latin typeface="Comic Sans MS" panose="030F0702030302020204" pitchFamily="66" charset="0"/>
              </a:rPr>
              <a:t>, январь 1976 </a:t>
            </a:r>
            <a:r>
              <a:rPr lang="ru-RU" sz="2000" dirty="0" smtClean="0">
                <a:solidFill>
                  <a:schemeClr val="accent2">
                    <a:lumMod val="50000"/>
                  </a:schemeClr>
                </a:solidFill>
                <a:latin typeface="Comic Sans MS" panose="030F0702030302020204" pitchFamily="66" charset="0"/>
              </a:rPr>
              <a:t>года</a:t>
            </a:r>
          </a:p>
          <a:p>
            <a:pPr marL="0" indent="0" algn="just">
              <a:buNone/>
            </a:pPr>
            <a:r>
              <a:rPr lang="ru-RU" sz="2300" dirty="0">
                <a:solidFill>
                  <a:schemeClr val="tx1"/>
                </a:solidFill>
                <a:latin typeface="Comic Sans MS" panose="030F0702030302020204" pitchFamily="66" charset="0"/>
              </a:rPr>
              <a:t>Прокопия Ивановича привезли в больницу глубокой ночью. Его провожала жена. Ввалившиеся глаза больного взывали к участию. Сухие с синевой губы еле могли шевелиться.</a:t>
            </a:r>
          </a:p>
          <a:p>
            <a:pPr marL="0" indent="0" algn="just">
              <a:buNone/>
            </a:pPr>
            <a:r>
              <a:rPr lang="ru-RU" sz="2300" dirty="0">
                <a:solidFill>
                  <a:schemeClr val="tx1"/>
                </a:solidFill>
                <a:latin typeface="Comic Sans MS" panose="030F0702030302020204" pitchFamily="66" charset="0"/>
              </a:rPr>
              <a:t>— </a:t>
            </a:r>
            <a:r>
              <a:rPr lang="ru-RU" sz="2300" dirty="0" err="1">
                <a:solidFill>
                  <a:schemeClr val="tx1"/>
                </a:solidFill>
                <a:latin typeface="Comic Sans MS" panose="030F0702030302020204" pitchFamily="66" charset="0"/>
              </a:rPr>
              <a:t>Прасковьюшка</a:t>
            </a:r>
            <a:r>
              <a:rPr lang="ru-RU" sz="2300" dirty="0">
                <a:solidFill>
                  <a:schemeClr val="tx1"/>
                </a:solidFill>
                <a:latin typeface="Comic Sans MS" panose="030F0702030302020204" pitchFamily="66" charset="0"/>
              </a:rPr>
              <a:t>, умру я, наверное. Чего не так — прости...</a:t>
            </a:r>
          </a:p>
          <a:p>
            <a:pPr marL="0" indent="0" algn="just">
              <a:buNone/>
            </a:pPr>
            <a:r>
              <a:rPr lang="ru-RU" sz="2300" dirty="0">
                <a:solidFill>
                  <a:schemeClr val="tx1"/>
                </a:solidFill>
                <a:latin typeface="Comic Sans MS" panose="030F0702030302020204" pitchFamily="66" charset="0"/>
              </a:rPr>
              <a:t>Маленькая седовласая женщина с лицом, испещренным морщинками, коснулась рукой его лица.</a:t>
            </a:r>
          </a:p>
          <a:p>
            <a:pPr marL="0" indent="0" algn="just">
              <a:buNone/>
            </a:pPr>
            <a:r>
              <a:rPr lang="ru-RU" sz="2300" dirty="0">
                <a:solidFill>
                  <a:schemeClr val="tx1"/>
                </a:solidFill>
                <a:latin typeface="Comic Sans MS" panose="030F0702030302020204" pitchFamily="66" charset="0"/>
              </a:rPr>
              <a:t>— Что ты, </a:t>
            </a:r>
            <a:r>
              <a:rPr lang="ru-RU" sz="2300" dirty="0" err="1">
                <a:solidFill>
                  <a:schemeClr val="tx1"/>
                </a:solidFill>
                <a:latin typeface="Comic Sans MS" panose="030F0702030302020204" pitchFamily="66" charset="0"/>
              </a:rPr>
              <a:t>Пронюшка</a:t>
            </a:r>
            <a:r>
              <a:rPr lang="ru-RU" sz="2300" dirty="0">
                <a:solidFill>
                  <a:schemeClr val="tx1"/>
                </a:solidFill>
                <a:latin typeface="Comic Sans MS" panose="030F0702030302020204" pitchFamily="66" charset="0"/>
              </a:rPr>
              <a:t>, — и заплакала.</a:t>
            </a:r>
          </a:p>
          <a:p>
            <a:pPr marL="0" indent="0" algn="just">
              <a:buNone/>
            </a:pPr>
            <a:r>
              <a:rPr lang="ru-RU" sz="2300" dirty="0">
                <a:solidFill>
                  <a:schemeClr val="tx1"/>
                </a:solidFill>
                <a:latin typeface="Comic Sans MS" panose="030F0702030302020204" pitchFamily="66" charset="0"/>
              </a:rPr>
              <a:t>Потом, когда затих шум лифта, увозящего Прокопия Ивановича в палату, она вытерла глаза и ушла из больницы, тихо закрыв за собой дверь, будто боясь разбудить тех, с кем теперь ее муж. Хирург, осмотрев больного, нашел его состояние безнадежным.</a:t>
            </a:r>
          </a:p>
          <a:p>
            <a:pPr marL="0" indent="0" algn="just">
              <a:buNone/>
            </a:pPr>
            <a:r>
              <a:rPr lang="ru-RU" sz="2300" dirty="0">
                <a:solidFill>
                  <a:schemeClr val="tx1"/>
                </a:solidFill>
                <a:latin typeface="Comic Sans MS" panose="030F0702030302020204" pitchFamily="66" charset="0"/>
              </a:rPr>
              <a:t>— Катастрофа в животе. Легочно-сердечная недостаточность. Вряд ли старик доживет до утра, — сказал он сестре.</a:t>
            </a:r>
          </a:p>
          <a:p>
            <a:pPr marL="0" indent="0" algn="just">
              <a:buNone/>
            </a:pPr>
            <a:r>
              <a:rPr lang="ru-RU" sz="2300" dirty="0">
                <a:solidFill>
                  <a:schemeClr val="tx1"/>
                </a:solidFill>
                <a:latin typeface="Comic Sans MS" panose="030F0702030302020204" pitchFamily="66" charset="0"/>
              </a:rPr>
              <a:t>— Поставьте капельницу с глюкозой, сердечными, витаминами. Дайте кислород.</a:t>
            </a:r>
          </a:p>
          <a:p>
            <a:pPr marL="0" indent="0" algn="just">
              <a:buNone/>
            </a:pPr>
            <a:r>
              <a:rPr lang="ru-RU" sz="2300" dirty="0">
                <a:solidFill>
                  <a:schemeClr val="tx1"/>
                </a:solidFill>
                <a:latin typeface="Comic Sans MS" panose="030F0702030302020204" pitchFamily="66" charset="0"/>
              </a:rPr>
              <a:t>До утра больной дожил, и хирург принял решение оперировать Прокопия Ивановича, хотя отчетливо понимал, какому огромному риску подвергал его жизнь. Но другого выхода не было.</a:t>
            </a:r>
          </a:p>
          <a:p>
            <a:pPr marL="0" indent="0" algn="just">
              <a:buNone/>
            </a:pPr>
            <a:r>
              <a:rPr lang="ru-RU" sz="2300" dirty="0">
                <a:solidFill>
                  <a:schemeClr val="tx1"/>
                </a:solidFill>
                <a:latin typeface="Comic Sans MS" panose="030F0702030302020204" pitchFamily="66" charset="0"/>
              </a:rPr>
              <a:t>Операция шла долго. Хирургу не раз вытирали потный лоб. Больной лежал в забытьи под действием наркоза, что давали ему вдыхать. В вену его руки медленно, капля за каплей, вливалась живительная жидкость.</a:t>
            </a:r>
          </a:p>
          <a:p>
            <a:pPr marL="0" indent="0" algn="just">
              <a:buNone/>
            </a:pPr>
            <a:r>
              <a:rPr lang="ru-RU" sz="2300" dirty="0">
                <a:solidFill>
                  <a:schemeClr val="tx1"/>
                </a:solidFill>
                <a:latin typeface="Comic Sans MS" panose="030F0702030302020204" pitchFamily="66" charset="0"/>
              </a:rPr>
              <a:t>А Прасковья Андреевна, измученная </a:t>
            </a:r>
            <a:r>
              <a:rPr lang="ru-RU" sz="2300" dirty="0" err="1">
                <a:solidFill>
                  <a:schemeClr val="tx1"/>
                </a:solidFill>
                <a:latin typeface="Comic Sans MS" panose="030F0702030302020204" pitchFamily="66" charset="0"/>
              </a:rPr>
              <a:t>бесонной</a:t>
            </a:r>
            <a:r>
              <a:rPr lang="ru-RU" sz="2300" dirty="0">
                <a:solidFill>
                  <a:schemeClr val="tx1"/>
                </a:solidFill>
                <a:latin typeface="Comic Sans MS" panose="030F0702030302020204" pitchFamily="66" charset="0"/>
              </a:rPr>
              <a:t> ночью и плохими мыслями, уже сидела в вестибюле больницы.</a:t>
            </a:r>
          </a:p>
          <a:p>
            <a:pPr marL="0" indent="0" algn="just">
              <a:buNone/>
            </a:pPr>
            <a:r>
              <a:rPr lang="ru-RU" sz="2300" dirty="0">
                <a:solidFill>
                  <a:schemeClr val="tx1"/>
                </a:solidFill>
                <a:latin typeface="Comic Sans MS" panose="030F0702030302020204" pitchFamily="66" charset="0"/>
              </a:rPr>
              <a:t>После окончания операции хирург огорчил ее:</a:t>
            </a:r>
          </a:p>
          <a:p>
            <a:pPr marL="0" indent="0" algn="just">
              <a:buNone/>
            </a:pPr>
            <a:r>
              <a:rPr lang="ru-RU" sz="2300" dirty="0">
                <a:solidFill>
                  <a:schemeClr val="tx1"/>
                </a:solidFill>
                <a:latin typeface="Comic Sans MS" panose="030F0702030302020204" pitchFamily="66" charset="0"/>
              </a:rPr>
              <a:t>— Не стану скрывать — положение серьезное, хотя сделано все, что в наших силах. Прошу Вас, если можете, помогите нам, поухаживайте за ним, — добавил он.</a:t>
            </a:r>
          </a:p>
          <a:p>
            <a:pPr marL="0" indent="0" algn="just">
              <a:buNone/>
            </a:pPr>
            <a:r>
              <a:rPr lang="ru-RU" sz="2300" dirty="0">
                <a:solidFill>
                  <a:schemeClr val="tx1"/>
                </a:solidFill>
                <a:latin typeface="Comic Sans MS" panose="030F0702030302020204" pitchFamily="66" charset="0"/>
              </a:rPr>
              <a:t>— Ладно... — только и промолвила Прасковья Андреевна.</a:t>
            </a:r>
          </a:p>
          <a:p>
            <a:pPr marL="0" indent="0" algn="just">
              <a:buNone/>
            </a:pPr>
            <a:r>
              <a:rPr lang="ru-RU" sz="2300" dirty="0">
                <a:solidFill>
                  <a:schemeClr val="tx1"/>
                </a:solidFill>
                <a:latin typeface="Comic Sans MS" panose="030F0702030302020204" pitchFamily="66" charset="0"/>
              </a:rPr>
              <a:t>В палате Прокопий Иванович лежал неподвижно, с закрытыми глазами, ни на что не реагировал. Лицо его было бледным, дыхание еле заметным.</a:t>
            </a:r>
          </a:p>
          <a:p>
            <a:pPr marL="0" indent="0" algn="just">
              <a:buNone/>
            </a:pPr>
            <a:endParaRPr lang="ru-RU" sz="2000" dirty="0">
              <a:solidFill>
                <a:schemeClr val="tx1"/>
              </a:solidFill>
              <a:latin typeface="Comic Sans MS" panose="030F0702030302020204" pitchFamily="66" charset="0"/>
            </a:endParaRPr>
          </a:p>
        </p:txBody>
      </p:sp>
      <p:sp>
        <p:nvSpPr>
          <p:cNvPr id="6" name="Объект 5"/>
          <p:cNvSpPr>
            <a:spLocks noGrp="1"/>
          </p:cNvSpPr>
          <p:nvPr>
            <p:ph idx="4294967295"/>
          </p:nvPr>
        </p:nvSpPr>
        <p:spPr>
          <a:xfrm>
            <a:off x="6217920" y="274321"/>
            <a:ext cx="5577840" cy="6283234"/>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47500" lnSpcReduction="20000"/>
          </a:bodyPr>
          <a:lstStyle/>
          <a:p>
            <a:pPr marL="0" indent="0">
              <a:buNone/>
            </a:pPr>
            <a:r>
              <a:rPr lang="ru-RU" dirty="0">
                <a:solidFill>
                  <a:schemeClr val="tx1"/>
                </a:solidFill>
              </a:rPr>
              <a:t>— </a:t>
            </a:r>
            <a:r>
              <a:rPr lang="ru-RU" dirty="0" err="1">
                <a:solidFill>
                  <a:schemeClr val="tx1"/>
                </a:solidFill>
              </a:rPr>
              <a:t>Пронюшка</a:t>
            </a:r>
            <a:r>
              <a:rPr lang="ru-RU" dirty="0">
                <a:solidFill>
                  <a:schemeClr val="tx1"/>
                </a:solidFill>
              </a:rPr>
              <a:t>, как ты?</a:t>
            </a:r>
          </a:p>
          <a:p>
            <a:pPr marL="0" indent="0">
              <a:buNone/>
            </a:pPr>
            <a:r>
              <a:rPr lang="ru-RU" dirty="0">
                <a:solidFill>
                  <a:schemeClr val="tx1"/>
                </a:solidFill>
              </a:rPr>
              <a:t>— Это ты, </a:t>
            </a:r>
            <a:r>
              <a:rPr lang="ru-RU" dirty="0" err="1">
                <a:solidFill>
                  <a:schemeClr val="tx1"/>
                </a:solidFill>
              </a:rPr>
              <a:t>Прасковьюшка</a:t>
            </a:r>
            <a:r>
              <a:rPr lang="ru-RU" dirty="0">
                <a:solidFill>
                  <a:schemeClr val="tx1"/>
                </a:solidFill>
              </a:rPr>
              <a:t>? — и опять сделался ко всему безучастным.</a:t>
            </a:r>
          </a:p>
          <a:p>
            <a:pPr marL="0" indent="0">
              <a:buNone/>
            </a:pPr>
            <a:r>
              <a:rPr lang="ru-RU" dirty="0">
                <a:solidFill>
                  <a:schemeClr val="tx1"/>
                </a:solidFill>
              </a:rPr>
              <a:t>Несколько дней подряд, с утра и до позднего вечера, была она с ним.</a:t>
            </a:r>
          </a:p>
          <a:p>
            <a:pPr marL="0" indent="0">
              <a:buNone/>
            </a:pPr>
            <a:r>
              <a:rPr lang="ru-RU" dirty="0">
                <a:solidFill>
                  <a:schemeClr val="tx1"/>
                </a:solidFill>
              </a:rPr>
              <a:t>Ложечку водички даст, чтобы во рту не сохло, челочку волос причешет, чтобы на глаза не спускалась, умоет, подушку другой, холодной стороной повернет.</a:t>
            </a:r>
          </a:p>
          <a:p>
            <a:pPr marL="0" indent="0">
              <a:buNone/>
            </a:pPr>
            <a:r>
              <a:rPr lang="ru-RU" dirty="0">
                <a:solidFill>
                  <a:schemeClr val="tx1"/>
                </a:solidFill>
              </a:rPr>
              <a:t>— Вот так... Хорошо-то как будет!</a:t>
            </a:r>
          </a:p>
          <a:p>
            <a:pPr marL="0" indent="0">
              <a:buNone/>
            </a:pPr>
            <a:r>
              <a:rPr lang="ru-RU" dirty="0">
                <a:solidFill>
                  <a:schemeClr val="tx1"/>
                </a:solidFill>
              </a:rPr>
              <a:t>Потом сядет возле него, руку его в свою возьмет. В одну руку Прокопия Ивановича беспрестанно поступали лекарства, по другой текла любовь Прасковьи Андреевны. Больному становилось лучше.</a:t>
            </a:r>
          </a:p>
          <a:p>
            <a:pPr marL="0" indent="0">
              <a:buNone/>
            </a:pPr>
            <a:r>
              <a:rPr lang="ru-RU" dirty="0">
                <a:solidFill>
                  <a:schemeClr val="tx1"/>
                </a:solidFill>
              </a:rPr>
              <a:t>На пятый день хирург осматривал Прокопия Ивановича раньше, чем пришла Прасковья Андреевна.</a:t>
            </a:r>
          </a:p>
          <a:p>
            <a:pPr marL="0" indent="0">
              <a:buNone/>
            </a:pPr>
            <a:r>
              <a:rPr lang="ru-RU" dirty="0">
                <a:solidFill>
                  <a:schemeClr val="tx1"/>
                </a:solidFill>
              </a:rPr>
              <a:t>На теле его он увидел старые рубцы и теперь решил спросить:</a:t>
            </a:r>
          </a:p>
          <a:p>
            <a:pPr marL="0" indent="0">
              <a:buNone/>
            </a:pPr>
            <a:r>
              <a:rPr lang="ru-RU" dirty="0">
                <a:solidFill>
                  <a:schemeClr val="tx1"/>
                </a:solidFill>
              </a:rPr>
              <a:t>— Что это у Вас?</a:t>
            </a:r>
          </a:p>
          <a:p>
            <a:pPr marL="0" indent="0">
              <a:buNone/>
            </a:pPr>
            <a:r>
              <a:rPr lang="ru-RU" dirty="0">
                <a:solidFill>
                  <a:schemeClr val="tx1"/>
                </a:solidFill>
              </a:rPr>
              <a:t>— Немец...</a:t>
            </a:r>
          </a:p>
          <a:p>
            <a:pPr marL="0" indent="0">
              <a:buNone/>
            </a:pPr>
            <a:r>
              <a:rPr lang="ru-RU" dirty="0">
                <a:solidFill>
                  <a:schemeClr val="tx1"/>
                </a:solidFill>
              </a:rPr>
              <a:t>— Наверное, награды есть?</a:t>
            </a:r>
          </a:p>
          <a:p>
            <a:pPr marL="0" indent="0">
              <a:buNone/>
            </a:pPr>
            <a:r>
              <a:rPr lang="ru-RU" dirty="0">
                <a:solidFill>
                  <a:schemeClr val="tx1"/>
                </a:solidFill>
              </a:rPr>
              <a:t>— А как же! От воротника до пояса.</a:t>
            </a:r>
          </a:p>
          <a:p>
            <a:pPr marL="0" indent="0">
              <a:buNone/>
            </a:pPr>
            <a:r>
              <a:rPr lang="ru-RU" dirty="0">
                <a:solidFill>
                  <a:schemeClr val="tx1"/>
                </a:solidFill>
              </a:rPr>
              <a:t>— А что-то сегодня жены не видно. Не придет?</a:t>
            </a:r>
          </a:p>
          <a:p>
            <a:pPr marL="0" indent="0">
              <a:buNone/>
            </a:pPr>
            <a:r>
              <a:rPr lang="ru-RU" dirty="0">
                <a:solidFill>
                  <a:schemeClr val="tx1"/>
                </a:solidFill>
              </a:rPr>
              <a:t>— Придет... Пусть-ка не придет! — и стукнул кулаком по краю кровати.</a:t>
            </a:r>
          </a:p>
          <a:p>
            <a:pPr marL="0" indent="0">
              <a:buNone/>
            </a:pPr>
            <a:r>
              <a:rPr lang="ru-RU" dirty="0">
                <a:solidFill>
                  <a:schemeClr val="tx1"/>
                </a:solidFill>
              </a:rPr>
              <a:t>Радость охватила хирурга от этих слов и жеста больного. Он увидел в них знамение выздоровления Прокопия Ивановича: мужчина, только чувствуя силу, может показать другому, какую власть он имеет над своей женой.</a:t>
            </a:r>
          </a:p>
          <a:p>
            <a:pPr marL="0" indent="0">
              <a:buNone/>
            </a:pPr>
            <a:r>
              <a:rPr lang="ru-RU" dirty="0">
                <a:solidFill>
                  <a:schemeClr val="tx1"/>
                </a:solidFill>
              </a:rPr>
              <a:t>Вечером хирург снова зашел в палату. Прокопий Иванович улыбался. Его рука опять покоилась в руке Прасковьи Андреевны. Старый врач знал о великом целительном свойстве любви: как хилый цветок наливается соком от солнца, так больной человек оживает от любви. Недаром для борьбы за жизнь Прокопия Ивановича он взял себе в союзницы маленькую седовласую женщину. Любовь ее он заметил еще в ту ночь, когда принимал больного, показавшегося ему безнадежным. </a:t>
            </a:r>
          </a:p>
          <a:p>
            <a:endParaRPr lang="ru-RU" dirty="0"/>
          </a:p>
        </p:txBody>
      </p:sp>
    </p:spTree>
    <p:extLst>
      <p:ext uri="{BB962C8B-B14F-4D97-AF65-F5344CB8AC3E}">
        <p14:creationId xmlns:p14="http://schemas.microsoft.com/office/powerpoint/2010/main" val="332764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098" y="548640"/>
            <a:ext cx="9326880" cy="646331"/>
          </a:xfrm>
          <a:prstGeom prst="rect">
            <a:avLst/>
          </a:prstGeom>
          <a:noFill/>
          <a:ln w="9525" cap="flat" cmpd="sng" algn="ctr">
            <a:solidFill>
              <a:schemeClr val="accent2"/>
            </a:solidFill>
            <a:prstDash val="solid"/>
            <a:round/>
            <a:headEnd type="none" w="med" len="med"/>
            <a:tailEnd type="none" w="med" len="med"/>
          </a:ln>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accent2"/>
          </a:fontRef>
        </p:style>
        <p:txBody>
          <a:bodyPr wrap="square" rtlCol="0">
            <a:spAutoFit/>
          </a:bodyPr>
          <a:lstStyle/>
          <a:p>
            <a:r>
              <a:rPr lang="ru-RU" sz="3600" b="1" dirty="0" smtClean="0">
                <a:solidFill>
                  <a:schemeClr val="accent2">
                    <a:lumMod val="50000"/>
                  </a:schemeClr>
                </a:solidFill>
                <a:latin typeface="Comic Sans MS" panose="030F0702030302020204" pitchFamily="66" charset="0"/>
              </a:rPr>
              <a:t>Герои рассказа       </a:t>
            </a:r>
            <a:r>
              <a:rPr lang="ru-RU" sz="3600" b="1" dirty="0" smtClean="0">
                <a:solidFill>
                  <a:srgbClr val="9A470E"/>
                </a:solidFill>
                <a:latin typeface="Comic Sans MS" panose="030F0702030302020204" pitchFamily="66" charset="0"/>
              </a:rPr>
              <a:t>«Свойство любви»</a:t>
            </a:r>
            <a:endParaRPr lang="ru-RU" sz="3600" b="1" dirty="0">
              <a:solidFill>
                <a:srgbClr val="9A470E"/>
              </a:solidFill>
              <a:latin typeface="Comic Sans MS" panose="030F0702030302020204" pitchFamily="66" charset="0"/>
            </a:endParaRPr>
          </a:p>
        </p:txBody>
      </p:sp>
      <p:sp>
        <p:nvSpPr>
          <p:cNvPr id="3" name="TextBox 2"/>
          <p:cNvSpPr txBox="1"/>
          <p:nvPr/>
        </p:nvSpPr>
        <p:spPr>
          <a:xfrm>
            <a:off x="2181496" y="1358537"/>
            <a:ext cx="2416630" cy="461665"/>
          </a:xfrm>
          <a:prstGeom prst="rect">
            <a:avLst/>
          </a:prstGeom>
          <a:noFill/>
          <a:ln w="9525" cap="flat" cmpd="sng" algn="ctr">
            <a:solidFill>
              <a:schemeClr val="accent2"/>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wrap="square" rtlCol="0">
            <a:spAutoFit/>
          </a:bodyPr>
          <a:lstStyle/>
          <a:p>
            <a:r>
              <a:rPr lang="ru-RU" sz="2400" b="1" dirty="0" smtClean="0">
                <a:solidFill>
                  <a:schemeClr val="accent2">
                    <a:lumMod val="75000"/>
                  </a:schemeClr>
                </a:solidFill>
              </a:rPr>
              <a:t>Семейная пара</a:t>
            </a:r>
            <a:endParaRPr lang="ru-RU" sz="2400" b="1" dirty="0">
              <a:solidFill>
                <a:schemeClr val="accent2">
                  <a:lumMod val="75000"/>
                </a:schemeClr>
              </a:solidFill>
            </a:endParaRPr>
          </a:p>
        </p:txBody>
      </p:sp>
      <p:sp>
        <p:nvSpPr>
          <p:cNvPr id="4" name="TextBox 3"/>
          <p:cNvSpPr txBox="1"/>
          <p:nvPr/>
        </p:nvSpPr>
        <p:spPr>
          <a:xfrm>
            <a:off x="7432765" y="1343148"/>
            <a:ext cx="1920242" cy="400110"/>
          </a:xfrm>
          <a:prstGeom prst="rect">
            <a:avLst/>
          </a:prstGeom>
          <a:noFill/>
          <a:ln w="9525" cap="flat" cmpd="sng" algn="ctr">
            <a:solidFill>
              <a:schemeClr val="accent2"/>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wrap="square" rtlCol="0">
            <a:spAutoFit/>
          </a:bodyPr>
          <a:lstStyle/>
          <a:p>
            <a:r>
              <a:rPr lang="ru-RU" sz="2000" b="1" dirty="0" smtClean="0">
                <a:solidFill>
                  <a:schemeClr val="accent2">
                    <a:lumMod val="50000"/>
                  </a:schemeClr>
                </a:solidFill>
                <a:latin typeface="Comic Sans MS" panose="030F0702030302020204" pitchFamily="66" charset="0"/>
              </a:rPr>
              <a:t>Врач- хирург</a:t>
            </a:r>
            <a:endParaRPr lang="ru-RU" sz="2000" b="1" dirty="0">
              <a:solidFill>
                <a:schemeClr val="accent2">
                  <a:lumMod val="50000"/>
                </a:schemeClr>
              </a:solidFill>
              <a:latin typeface="Comic Sans MS" panose="030F0702030302020204" pitchFamily="66" charset="0"/>
            </a:endParaRPr>
          </a:p>
        </p:txBody>
      </p:sp>
      <p:sp>
        <p:nvSpPr>
          <p:cNvPr id="8" name="TextBox 7"/>
          <p:cNvSpPr txBox="1"/>
          <p:nvPr/>
        </p:nvSpPr>
        <p:spPr>
          <a:xfrm>
            <a:off x="365759" y="1894114"/>
            <a:ext cx="2508069" cy="101566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ru-RU" sz="2000" b="1" dirty="0" smtClean="0">
                <a:solidFill>
                  <a:schemeClr val="accent2">
                    <a:lumMod val="50000"/>
                  </a:schemeClr>
                </a:solidFill>
              </a:rPr>
              <a:t>Прокопий Иванович</a:t>
            </a:r>
          </a:p>
          <a:p>
            <a:pPr algn="ctr"/>
            <a:r>
              <a:rPr lang="ru-RU" sz="2000" b="1" dirty="0">
                <a:solidFill>
                  <a:schemeClr val="accent2">
                    <a:lumMod val="50000"/>
                  </a:schemeClr>
                </a:solidFill>
              </a:rPr>
              <a:t>(</a:t>
            </a:r>
            <a:r>
              <a:rPr lang="ru-RU" sz="2000" b="1" dirty="0" err="1">
                <a:solidFill>
                  <a:schemeClr val="accent2">
                    <a:lumMod val="50000"/>
                  </a:schemeClr>
                </a:solidFill>
              </a:rPr>
              <a:t>Пронюшка</a:t>
            </a:r>
            <a:r>
              <a:rPr lang="ru-RU" sz="2000" b="1" dirty="0">
                <a:solidFill>
                  <a:schemeClr val="accent2">
                    <a:lumMod val="50000"/>
                  </a:schemeClr>
                </a:solidFill>
              </a:rPr>
              <a:t>)</a:t>
            </a:r>
          </a:p>
          <a:p>
            <a:endParaRPr lang="ru-RU" sz="2000" b="1" dirty="0">
              <a:solidFill>
                <a:schemeClr val="accent2">
                  <a:lumMod val="50000"/>
                </a:schemeClr>
              </a:solidFill>
            </a:endParaRPr>
          </a:p>
        </p:txBody>
      </p:sp>
      <p:sp>
        <p:nvSpPr>
          <p:cNvPr id="9" name="TextBox 8"/>
          <p:cNvSpPr txBox="1"/>
          <p:nvPr/>
        </p:nvSpPr>
        <p:spPr>
          <a:xfrm>
            <a:off x="3540036" y="1891435"/>
            <a:ext cx="2638695" cy="101566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ru-RU" sz="2000" b="1" dirty="0" smtClean="0">
                <a:solidFill>
                  <a:schemeClr val="accent2">
                    <a:lumMod val="50000"/>
                  </a:schemeClr>
                </a:solidFill>
              </a:rPr>
              <a:t>Прасковья Андреевна</a:t>
            </a:r>
          </a:p>
          <a:p>
            <a:pPr algn="ctr"/>
            <a:r>
              <a:rPr lang="ru-RU" sz="2000" b="1" dirty="0">
                <a:solidFill>
                  <a:schemeClr val="accent2">
                    <a:lumMod val="50000"/>
                  </a:schemeClr>
                </a:solidFill>
              </a:rPr>
              <a:t>(</a:t>
            </a:r>
            <a:r>
              <a:rPr lang="ru-RU" sz="2000" b="1" dirty="0" err="1">
                <a:solidFill>
                  <a:schemeClr val="accent2">
                    <a:lumMod val="50000"/>
                  </a:schemeClr>
                </a:solidFill>
              </a:rPr>
              <a:t>Прасковьюшка</a:t>
            </a:r>
            <a:r>
              <a:rPr lang="ru-RU" sz="2000" b="1" dirty="0">
                <a:solidFill>
                  <a:schemeClr val="accent2">
                    <a:lumMod val="50000"/>
                  </a:schemeClr>
                </a:solidFill>
              </a:rPr>
              <a:t>)</a:t>
            </a:r>
          </a:p>
          <a:p>
            <a:endParaRPr lang="ru-RU" sz="2000" b="1" dirty="0">
              <a:solidFill>
                <a:schemeClr val="accent2">
                  <a:lumMod val="50000"/>
                </a:schemeClr>
              </a:solidFill>
            </a:endParaRPr>
          </a:p>
        </p:txBody>
      </p:sp>
      <p:sp>
        <p:nvSpPr>
          <p:cNvPr id="10" name="TextBox 9"/>
          <p:cNvSpPr txBox="1"/>
          <p:nvPr/>
        </p:nvSpPr>
        <p:spPr>
          <a:xfrm>
            <a:off x="443470" y="3137930"/>
            <a:ext cx="2468879"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dirty="0" smtClean="0">
                <a:latin typeface="Comic Sans MS" panose="030F0702030302020204" pitchFamily="66" charset="0"/>
              </a:rPr>
              <a:t>Ветеран Вов;</a:t>
            </a:r>
          </a:p>
          <a:p>
            <a:r>
              <a:rPr lang="ru-RU" dirty="0" smtClean="0">
                <a:latin typeface="Comic Sans MS" panose="030F0702030302020204" pitchFamily="66" charset="0"/>
              </a:rPr>
              <a:t>Глаза больного взывали к участию;</a:t>
            </a:r>
          </a:p>
          <a:p>
            <a:r>
              <a:rPr lang="ru-RU" dirty="0" smtClean="0">
                <a:latin typeface="Comic Sans MS" panose="030F0702030302020204" pitchFamily="66" charset="0"/>
              </a:rPr>
              <a:t>После операции лежал неподвижно;</a:t>
            </a:r>
          </a:p>
          <a:p>
            <a:r>
              <a:rPr lang="ru-RU" dirty="0" smtClean="0">
                <a:latin typeface="Comic Sans MS" panose="030F0702030302020204" pitchFamily="66" charset="0"/>
              </a:rPr>
              <a:t>Становилось лучше</a:t>
            </a:r>
          </a:p>
          <a:p>
            <a:endParaRPr lang="ru-RU" dirty="0">
              <a:latin typeface="Comic Sans MS" panose="030F0702030302020204" pitchFamily="66" charset="0"/>
            </a:endParaRPr>
          </a:p>
        </p:txBody>
      </p:sp>
      <p:sp>
        <p:nvSpPr>
          <p:cNvPr id="11" name="TextBox 10"/>
          <p:cNvSpPr txBox="1"/>
          <p:nvPr/>
        </p:nvSpPr>
        <p:spPr>
          <a:xfrm>
            <a:off x="3613220" y="2812086"/>
            <a:ext cx="2390501"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dirty="0" smtClean="0">
                <a:latin typeface="Comic Sans MS" panose="030F0702030302020204" pitchFamily="66" charset="0"/>
              </a:rPr>
              <a:t>Маленькая седовласая женщина; </a:t>
            </a:r>
          </a:p>
          <a:p>
            <a:r>
              <a:rPr lang="ru-RU" dirty="0" smtClean="0">
                <a:latin typeface="Comic Sans MS" panose="030F0702030302020204" pitchFamily="66" charset="0"/>
              </a:rPr>
              <a:t>Несколько дней подряд была рядом;</a:t>
            </a:r>
          </a:p>
          <a:p>
            <a:r>
              <a:rPr lang="ru-RU" dirty="0" smtClean="0">
                <a:latin typeface="Comic Sans MS" panose="030F0702030302020204" pitchFamily="66" charset="0"/>
              </a:rPr>
              <a:t>Руку его в свою возьмёт- «по ней текла любовь»</a:t>
            </a:r>
            <a:endParaRPr lang="ru-RU" dirty="0">
              <a:latin typeface="Comic Sans MS" panose="030F0702030302020204" pitchFamily="66" charset="0"/>
            </a:endParaRPr>
          </a:p>
        </p:txBody>
      </p:sp>
      <p:sp>
        <p:nvSpPr>
          <p:cNvPr id="13" name="TextBox 12"/>
          <p:cNvSpPr txBox="1"/>
          <p:nvPr/>
        </p:nvSpPr>
        <p:spPr>
          <a:xfrm>
            <a:off x="6707776" y="1891435"/>
            <a:ext cx="3775166" cy="42473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dirty="0" smtClean="0">
                <a:latin typeface="Comic Sans MS" panose="030F0702030302020204" pitchFamily="66" charset="0"/>
              </a:rPr>
              <a:t>Радость охватила хирурга от слов и жеста больного- в них он увидел знамение выздоровления;</a:t>
            </a:r>
          </a:p>
          <a:p>
            <a:endParaRPr lang="ru-RU" dirty="0" smtClean="0">
              <a:latin typeface="Comic Sans MS" panose="030F0702030302020204" pitchFamily="66" charset="0"/>
            </a:endParaRPr>
          </a:p>
          <a:p>
            <a:r>
              <a:rPr lang="ru-RU" dirty="0" smtClean="0">
                <a:latin typeface="Comic Sans MS" panose="030F0702030302020204" pitchFamily="66" charset="0"/>
              </a:rPr>
              <a:t>Старый </a:t>
            </a:r>
            <a:r>
              <a:rPr lang="ru-RU" dirty="0">
                <a:latin typeface="Comic Sans MS" panose="030F0702030302020204" pitchFamily="66" charset="0"/>
              </a:rPr>
              <a:t>врач знал о великом целительном свойстве любви: как хилый цветок наливается соком от солнца, так больной человек оживает от любви</a:t>
            </a:r>
            <a:r>
              <a:rPr lang="ru-RU" dirty="0" smtClean="0">
                <a:latin typeface="Comic Sans MS" panose="030F0702030302020204" pitchFamily="66" charset="0"/>
              </a:rPr>
              <a:t>.</a:t>
            </a:r>
          </a:p>
          <a:p>
            <a:endParaRPr lang="ru-RU" dirty="0">
              <a:latin typeface="Comic Sans MS" panose="030F0702030302020204" pitchFamily="66" charset="0"/>
            </a:endParaRPr>
          </a:p>
          <a:p>
            <a:r>
              <a:rPr lang="ru-RU" dirty="0">
                <a:latin typeface="Comic Sans MS" panose="030F0702030302020204" pitchFamily="66" charset="0"/>
              </a:rPr>
              <a:t>Любовь ее он заметил еще в ту ночь, когда принимал больного, показавшегося ему безнадежным. </a:t>
            </a:r>
          </a:p>
        </p:txBody>
      </p:sp>
      <p:sp>
        <p:nvSpPr>
          <p:cNvPr id="14" name="Двойная стрелка влево/вправо 13"/>
          <p:cNvSpPr/>
          <p:nvPr/>
        </p:nvSpPr>
        <p:spPr>
          <a:xfrm>
            <a:off x="2873828" y="1983768"/>
            <a:ext cx="666208" cy="10807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2971133" y="3547204"/>
            <a:ext cx="695004" cy="146317"/>
          </a:xfrm>
          <a:prstGeom prst="rect">
            <a:avLst/>
          </a:prstGeom>
        </p:spPr>
      </p:pic>
    </p:spTree>
    <p:extLst>
      <p:ext uri="{BB962C8B-B14F-4D97-AF65-F5344CB8AC3E}">
        <p14:creationId xmlns:p14="http://schemas.microsoft.com/office/powerpoint/2010/main" val="162059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extLst>
              <p:ext uri="{D42A27DB-BD31-4B8C-83A1-F6EECF244321}">
                <p14:modId xmlns:p14="http://schemas.microsoft.com/office/powerpoint/2010/main" val="1931800812"/>
              </p:ext>
            </p:extLst>
          </p:nvPr>
        </p:nvGraphicFramePr>
        <p:xfrm>
          <a:off x="705395" y="509123"/>
          <a:ext cx="10750732" cy="5134030"/>
        </p:xfrm>
        <a:graphic>
          <a:graphicData uri="http://schemas.openxmlformats.org/drawingml/2006/table">
            <a:tbl>
              <a:tblPr firstRow="1" bandRow="1">
                <a:tableStyleId>{5C22544A-7EE6-4342-B048-85BDC9FD1C3A}</a:tableStyleId>
              </a:tblPr>
              <a:tblGrid>
                <a:gridCol w="5292518">
                  <a:extLst>
                    <a:ext uri="{9D8B030D-6E8A-4147-A177-3AD203B41FA5}">
                      <a16:colId xmlns:a16="http://schemas.microsoft.com/office/drawing/2014/main" val="3827128564"/>
                    </a:ext>
                  </a:extLst>
                </a:gridCol>
                <a:gridCol w="5458214">
                  <a:extLst>
                    <a:ext uri="{9D8B030D-6E8A-4147-A177-3AD203B41FA5}">
                      <a16:colId xmlns:a16="http://schemas.microsoft.com/office/drawing/2014/main" val="2871854605"/>
                    </a:ext>
                  </a:extLst>
                </a:gridCol>
              </a:tblGrid>
              <a:tr h="1257744">
                <a:tc>
                  <a:txBody>
                    <a:bodyPr/>
                    <a:lstStyle/>
                    <a:p>
                      <a:r>
                        <a:rPr lang="ru-RU" sz="1800" b="0" dirty="0" smtClean="0">
                          <a:solidFill>
                            <a:schemeClr val="accent4">
                              <a:lumMod val="40000"/>
                              <a:lumOff val="60000"/>
                            </a:schemeClr>
                          </a:solidFill>
                        </a:rPr>
                        <a:t> </a:t>
                      </a:r>
                    </a:p>
                    <a:p>
                      <a:r>
                        <a:rPr lang="ru-RU" sz="1800" b="0" dirty="0" smtClean="0">
                          <a:solidFill>
                            <a:schemeClr val="accent4">
                              <a:lumMod val="40000"/>
                              <a:lumOff val="60000"/>
                            </a:schemeClr>
                          </a:solidFill>
                          <a:latin typeface="Century" panose="02040604050505020304" pitchFamily="18" charset="0"/>
                        </a:rPr>
                        <a:t>О чем предложенный текст? Чему он посвящён?</a:t>
                      </a:r>
                    </a:p>
                    <a:p>
                      <a:endParaRPr lang="ru-RU" sz="1800" b="0" dirty="0">
                        <a:solidFill>
                          <a:schemeClr val="accent4">
                            <a:lumMod val="40000"/>
                            <a:lumOff val="60000"/>
                          </a:schemeClr>
                        </a:solidFill>
                      </a:endParaRPr>
                    </a:p>
                  </a:txBody>
                  <a:tcPr>
                    <a:solidFill>
                      <a:schemeClr val="accent2">
                        <a:lumMod val="50000"/>
                      </a:schemeClr>
                    </a:solidFill>
                  </a:tcPr>
                </a:tc>
                <a:tc>
                  <a:txBody>
                    <a:bodyPr/>
                    <a:lstStyle/>
                    <a:p>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3361819125"/>
                  </a:ext>
                </a:extLst>
              </a:tr>
              <a:tr h="977221">
                <a:tc>
                  <a:txBody>
                    <a:bodyPr/>
                    <a:lstStyle/>
                    <a:p>
                      <a:r>
                        <a:rPr lang="ru-RU" sz="1800" b="0" dirty="0" smtClean="0">
                          <a:solidFill>
                            <a:schemeClr val="accent4">
                              <a:lumMod val="40000"/>
                              <a:lumOff val="60000"/>
                            </a:schemeClr>
                          </a:solidFill>
                          <a:latin typeface="Century" panose="02040604050505020304" pitchFamily="18" charset="0"/>
                        </a:rPr>
                        <a:t>Что случилось с Прокопием Ивановичем? Каковы были прогнозы врача?</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251812308"/>
                  </a:ext>
                </a:extLst>
              </a:tr>
              <a:tr h="1270387">
                <a:tc>
                  <a:txBody>
                    <a:bodyPr/>
                    <a:lstStyle/>
                    <a:p>
                      <a:pPr algn="just"/>
                      <a:r>
                        <a:rPr lang="ru-RU" sz="1800" b="0" dirty="0" smtClean="0">
                          <a:solidFill>
                            <a:schemeClr val="accent4">
                              <a:lumMod val="40000"/>
                              <a:lumOff val="60000"/>
                            </a:schemeClr>
                          </a:solidFill>
                          <a:latin typeface="Century" panose="02040604050505020304" pitchFamily="18" charset="0"/>
                        </a:rPr>
                        <a:t>Кто находился всё время рядом с </a:t>
                      </a:r>
                      <a:r>
                        <a:rPr lang="ru-RU" sz="1800" b="0" dirty="0" err="1" smtClean="0">
                          <a:solidFill>
                            <a:schemeClr val="accent4">
                              <a:lumMod val="40000"/>
                              <a:lumOff val="60000"/>
                            </a:schemeClr>
                          </a:solidFill>
                          <a:latin typeface="Century" panose="02040604050505020304" pitchFamily="18" charset="0"/>
                        </a:rPr>
                        <a:t>Пронюшкой</a:t>
                      </a:r>
                      <a:r>
                        <a:rPr lang="ru-RU" sz="1800" b="0" dirty="0" smtClean="0">
                          <a:solidFill>
                            <a:schemeClr val="accent4">
                              <a:lumMod val="40000"/>
                              <a:lumOff val="60000"/>
                            </a:schemeClr>
                          </a:solidFill>
                          <a:latin typeface="Century" panose="02040604050505020304" pitchFamily="18" charset="0"/>
                        </a:rPr>
                        <a:t>?</a:t>
                      </a:r>
                      <a:r>
                        <a:rPr lang="ru-RU" sz="1800" b="0" baseline="0" dirty="0" smtClean="0">
                          <a:solidFill>
                            <a:schemeClr val="accent4">
                              <a:lumMod val="40000"/>
                              <a:lumOff val="60000"/>
                            </a:schemeClr>
                          </a:solidFill>
                          <a:latin typeface="Century" panose="02040604050505020304" pitchFamily="18" charset="0"/>
                        </a:rPr>
                        <a:t> Что помогло не отчаяться главному герою в сложной ситуации?</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pPr algn="just"/>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1545474890"/>
                  </a:ext>
                </a:extLst>
              </a:tr>
              <a:tr h="661183">
                <a:tc>
                  <a:txBody>
                    <a:bodyPr/>
                    <a:lstStyle/>
                    <a:p>
                      <a:r>
                        <a:rPr lang="ru-RU" b="0" dirty="0" smtClean="0">
                          <a:solidFill>
                            <a:schemeClr val="accent4">
                              <a:lumMod val="40000"/>
                              <a:lumOff val="60000"/>
                            </a:schemeClr>
                          </a:solidFill>
                          <a:latin typeface="Century" panose="02040604050505020304" pitchFamily="18" charset="0"/>
                        </a:rPr>
                        <a:t>О чем знал опытный</a:t>
                      </a:r>
                      <a:r>
                        <a:rPr lang="ru-RU" b="0" baseline="0" dirty="0" smtClean="0">
                          <a:solidFill>
                            <a:schemeClr val="accent4">
                              <a:lumMod val="40000"/>
                              <a:lumOff val="60000"/>
                            </a:schemeClr>
                          </a:solidFill>
                          <a:latin typeface="Century" panose="02040604050505020304" pitchFamily="18" charset="0"/>
                        </a:rPr>
                        <a:t> врач?</a:t>
                      </a:r>
                      <a:endParaRPr lang="ru-RU"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endParaRPr lang="ru-RU"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2221659259"/>
                  </a:ext>
                </a:extLst>
              </a:tr>
              <a:tr h="967495">
                <a:tc>
                  <a:txBody>
                    <a:bodyPr/>
                    <a:lstStyle/>
                    <a:p>
                      <a:r>
                        <a:rPr lang="ru-RU" dirty="0" smtClean="0">
                          <a:solidFill>
                            <a:schemeClr val="accent4">
                              <a:lumMod val="40000"/>
                              <a:lumOff val="60000"/>
                            </a:schemeClr>
                          </a:solidFill>
                          <a:latin typeface="Century" panose="02040604050505020304" pitchFamily="18" charset="0"/>
                        </a:rPr>
                        <a:t>Найдите изобразительно-выразительные средства, которые использует автор для доказательства истинности любовных чувств. </a:t>
                      </a:r>
                      <a:endParaRPr lang="ru-RU"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endParaRPr lang="ru-RU" b="1" u="sng"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1468434835"/>
                  </a:ext>
                </a:extLst>
              </a:tr>
            </a:tbl>
          </a:graphicData>
        </a:graphic>
      </p:graphicFrame>
    </p:spTree>
    <p:extLst>
      <p:ext uri="{BB962C8B-B14F-4D97-AF65-F5344CB8AC3E}">
        <p14:creationId xmlns:p14="http://schemas.microsoft.com/office/powerpoint/2010/main" val="142701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extLst>
              <p:ext uri="{D42A27DB-BD31-4B8C-83A1-F6EECF244321}">
                <p14:modId xmlns:p14="http://schemas.microsoft.com/office/powerpoint/2010/main" val="3798711437"/>
              </p:ext>
            </p:extLst>
          </p:nvPr>
        </p:nvGraphicFramePr>
        <p:xfrm>
          <a:off x="718457" y="326571"/>
          <a:ext cx="10737669" cy="5760720"/>
        </p:xfrm>
        <a:graphic>
          <a:graphicData uri="http://schemas.openxmlformats.org/drawingml/2006/table">
            <a:tbl>
              <a:tblPr firstRow="1" bandRow="1">
                <a:tableStyleId>{5C22544A-7EE6-4342-B048-85BDC9FD1C3A}</a:tableStyleId>
              </a:tblPr>
              <a:tblGrid>
                <a:gridCol w="5286087">
                  <a:extLst>
                    <a:ext uri="{9D8B030D-6E8A-4147-A177-3AD203B41FA5}">
                      <a16:colId xmlns:a16="http://schemas.microsoft.com/office/drawing/2014/main" val="3827128564"/>
                    </a:ext>
                  </a:extLst>
                </a:gridCol>
                <a:gridCol w="5451582">
                  <a:extLst>
                    <a:ext uri="{9D8B030D-6E8A-4147-A177-3AD203B41FA5}">
                      <a16:colId xmlns:a16="http://schemas.microsoft.com/office/drawing/2014/main" val="2871854605"/>
                    </a:ext>
                  </a:extLst>
                </a:gridCol>
              </a:tblGrid>
              <a:tr h="984921">
                <a:tc>
                  <a:txBody>
                    <a:bodyPr/>
                    <a:lstStyle/>
                    <a:p>
                      <a:r>
                        <a:rPr lang="ru-RU" sz="1800" b="0" dirty="0" smtClean="0">
                          <a:solidFill>
                            <a:schemeClr val="accent4">
                              <a:lumMod val="40000"/>
                              <a:lumOff val="60000"/>
                            </a:schemeClr>
                          </a:solidFill>
                        </a:rPr>
                        <a:t> </a:t>
                      </a:r>
                      <a:r>
                        <a:rPr lang="ru-RU" sz="1800" b="0" dirty="0" smtClean="0">
                          <a:solidFill>
                            <a:schemeClr val="accent4">
                              <a:lumMod val="40000"/>
                              <a:lumOff val="60000"/>
                            </a:schemeClr>
                          </a:solidFill>
                          <a:latin typeface="Century" panose="02040604050505020304" pitchFamily="18" charset="0"/>
                        </a:rPr>
                        <a:t>О чем предложенный текст? Чему он посвящён?</a:t>
                      </a:r>
                    </a:p>
                    <a:p>
                      <a:endParaRPr lang="ru-RU" sz="1800" b="0" dirty="0">
                        <a:solidFill>
                          <a:schemeClr val="accent4">
                            <a:lumMod val="40000"/>
                            <a:lumOff val="60000"/>
                          </a:schemeClr>
                        </a:solidFill>
                      </a:endParaRPr>
                    </a:p>
                  </a:txBody>
                  <a:tcPr>
                    <a:solidFill>
                      <a:schemeClr val="accent2">
                        <a:lumMod val="50000"/>
                      </a:schemeClr>
                    </a:solidFill>
                  </a:tcPr>
                </a:tc>
                <a:tc>
                  <a:txBody>
                    <a:bodyPr/>
                    <a:lstStyle/>
                    <a:p>
                      <a:r>
                        <a:rPr lang="ru-RU" sz="1800" b="0" dirty="0" smtClean="0">
                          <a:solidFill>
                            <a:schemeClr val="accent4">
                              <a:lumMod val="40000"/>
                              <a:lumOff val="60000"/>
                            </a:schemeClr>
                          </a:solidFill>
                          <a:latin typeface="Century" panose="02040604050505020304" pitchFamily="18" charset="0"/>
                        </a:rPr>
                        <a:t>Рассказ посвящен истинной любви двух  престарелых людей.</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3361819125"/>
                  </a:ext>
                </a:extLst>
              </a:tr>
              <a:tr h="984921">
                <a:tc>
                  <a:txBody>
                    <a:bodyPr/>
                    <a:lstStyle/>
                    <a:p>
                      <a:r>
                        <a:rPr lang="ru-RU" sz="1800" b="0" dirty="0" smtClean="0">
                          <a:solidFill>
                            <a:schemeClr val="accent4">
                              <a:lumMod val="40000"/>
                              <a:lumOff val="60000"/>
                            </a:schemeClr>
                          </a:solidFill>
                          <a:latin typeface="Century" panose="02040604050505020304" pitchFamily="18" charset="0"/>
                        </a:rPr>
                        <a:t>Что случилось с Прокопием Ивановичем? Каковы были прогнозы врача?</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r>
                        <a:rPr lang="ru-RU" sz="1800" b="0" dirty="0" smtClean="0">
                          <a:solidFill>
                            <a:schemeClr val="accent4">
                              <a:lumMod val="40000"/>
                              <a:lumOff val="60000"/>
                            </a:schemeClr>
                          </a:solidFill>
                          <a:latin typeface="Century" panose="02040604050505020304" pitchFamily="18" charset="0"/>
                        </a:rPr>
                        <a:t>Прокопий</a:t>
                      </a:r>
                      <a:r>
                        <a:rPr lang="ru-RU" sz="1800" b="0" baseline="0" dirty="0" smtClean="0">
                          <a:solidFill>
                            <a:schemeClr val="accent4">
                              <a:lumMod val="40000"/>
                              <a:lumOff val="60000"/>
                            </a:schemeClr>
                          </a:solidFill>
                          <a:latin typeface="Century" panose="02040604050505020304" pitchFamily="18" charset="0"/>
                        </a:rPr>
                        <a:t> Иванович был безнадёжно болен. Врач не скрывал : «положение серьёзное», «вряд ли старик доживёт до утра»</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251812308"/>
                  </a:ext>
                </a:extLst>
              </a:tr>
              <a:tr h="1139118">
                <a:tc>
                  <a:txBody>
                    <a:bodyPr/>
                    <a:lstStyle/>
                    <a:p>
                      <a:pPr algn="just"/>
                      <a:r>
                        <a:rPr lang="ru-RU" sz="1800" b="0" dirty="0" smtClean="0">
                          <a:solidFill>
                            <a:schemeClr val="accent4">
                              <a:lumMod val="40000"/>
                              <a:lumOff val="60000"/>
                            </a:schemeClr>
                          </a:solidFill>
                          <a:latin typeface="Century" panose="02040604050505020304" pitchFamily="18" charset="0"/>
                        </a:rPr>
                        <a:t>Кто находился всё время рядом с </a:t>
                      </a:r>
                      <a:r>
                        <a:rPr lang="ru-RU" sz="1800" b="0" dirty="0" err="1" smtClean="0">
                          <a:solidFill>
                            <a:schemeClr val="accent4">
                              <a:lumMod val="40000"/>
                              <a:lumOff val="60000"/>
                            </a:schemeClr>
                          </a:solidFill>
                          <a:latin typeface="Century" panose="02040604050505020304" pitchFamily="18" charset="0"/>
                        </a:rPr>
                        <a:t>Пронюшкой</a:t>
                      </a:r>
                      <a:r>
                        <a:rPr lang="ru-RU" sz="1800" b="0" dirty="0" smtClean="0">
                          <a:solidFill>
                            <a:schemeClr val="accent4">
                              <a:lumMod val="40000"/>
                              <a:lumOff val="60000"/>
                            </a:schemeClr>
                          </a:solidFill>
                          <a:latin typeface="Century" panose="02040604050505020304" pitchFamily="18" charset="0"/>
                        </a:rPr>
                        <a:t>?</a:t>
                      </a:r>
                      <a:r>
                        <a:rPr lang="ru-RU" sz="1800" b="0" baseline="0" dirty="0" smtClean="0">
                          <a:solidFill>
                            <a:schemeClr val="accent4">
                              <a:lumMod val="40000"/>
                              <a:lumOff val="60000"/>
                            </a:schemeClr>
                          </a:solidFill>
                          <a:latin typeface="Century" panose="02040604050505020304" pitchFamily="18" charset="0"/>
                        </a:rPr>
                        <a:t> Что помогло не отчаяться главному герою в сложной ситуации?</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pPr algn="just"/>
                      <a:r>
                        <a:rPr lang="ru-RU" sz="1800" b="0" dirty="0" smtClean="0">
                          <a:solidFill>
                            <a:schemeClr val="accent4">
                              <a:lumMod val="40000"/>
                              <a:lumOff val="60000"/>
                            </a:schemeClr>
                          </a:solidFill>
                          <a:latin typeface="Century" panose="02040604050505020304" pitchFamily="18" charset="0"/>
                        </a:rPr>
                        <a:t>Несколько дней подряд рядом с героем находилась</a:t>
                      </a:r>
                      <a:r>
                        <a:rPr lang="ru-RU" sz="1800" b="0" baseline="0" dirty="0" smtClean="0">
                          <a:solidFill>
                            <a:schemeClr val="accent4">
                              <a:lumMod val="40000"/>
                              <a:lumOff val="60000"/>
                            </a:schemeClr>
                          </a:solidFill>
                          <a:latin typeface="Century" panose="02040604050505020304" pitchFamily="18" charset="0"/>
                        </a:rPr>
                        <a:t> его жена Прасковья Андреевна. Любовь, забота, доброе отношение .</a:t>
                      </a:r>
                      <a:endParaRPr lang="ru-RU" sz="1800"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1545474890"/>
                  </a:ext>
                </a:extLst>
              </a:tr>
              <a:tr h="666393">
                <a:tc>
                  <a:txBody>
                    <a:bodyPr/>
                    <a:lstStyle/>
                    <a:p>
                      <a:r>
                        <a:rPr lang="ru-RU" b="0" dirty="0" smtClean="0">
                          <a:solidFill>
                            <a:schemeClr val="accent4">
                              <a:lumMod val="40000"/>
                              <a:lumOff val="60000"/>
                            </a:schemeClr>
                          </a:solidFill>
                          <a:latin typeface="Century" panose="02040604050505020304" pitchFamily="18" charset="0"/>
                        </a:rPr>
                        <a:t>О чем знал опытный</a:t>
                      </a:r>
                      <a:r>
                        <a:rPr lang="ru-RU" b="0" baseline="0" dirty="0" smtClean="0">
                          <a:solidFill>
                            <a:schemeClr val="accent4">
                              <a:lumMod val="40000"/>
                              <a:lumOff val="60000"/>
                            </a:schemeClr>
                          </a:solidFill>
                          <a:latin typeface="Century" panose="02040604050505020304" pitchFamily="18" charset="0"/>
                        </a:rPr>
                        <a:t> врач?</a:t>
                      </a:r>
                      <a:endParaRPr lang="ru-RU"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r>
                        <a:rPr lang="ru-RU" b="0" dirty="0" smtClean="0">
                          <a:solidFill>
                            <a:schemeClr val="accent4">
                              <a:lumMod val="40000"/>
                              <a:lumOff val="60000"/>
                            </a:schemeClr>
                          </a:solidFill>
                          <a:latin typeface="Century" panose="02040604050505020304" pitchFamily="18" charset="0"/>
                        </a:rPr>
                        <a:t>Человек возрождается благодаря</a:t>
                      </a:r>
                      <a:r>
                        <a:rPr lang="ru-RU" b="0" baseline="0" dirty="0" smtClean="0">
                          <a:solidFill>
                            <a:schemeClr val="accent4">
                              <a:lumMod val="40000"/>
                              <a:lumOff val="60000"/>
                            </a:schemeClr>
                          </a:solidFill>
                          <a:latin typeface="Century" panose="02040604050505020304" pitchFamily="18" charset="0"/>
                        </a:rPr>
                        <a:t> «целительному свойству любви», «силе любви», которую хирург «заметил ещё в ту ночь», когда больной показался ему безнадёжным.</a:t>
                      </a:r>
                      <a:endParaRPr lang="ru-RU" b="0"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2221659259"/>
                  </a:ext>
                </a:extLst>
              </a:tr>
              <a:tr h="666393">
                <a:tc>
                  <a:txBody>
                    <a:bodyPr/>
                    <a:lstStyle/>
                    <a:p>
                      <a:r>
                        <a:rPr lang="ru-RU" dirty="0" smtClean="0">
                          <a:solidFill>
                            <a:schemeClr val="accent4">
                              <a:lumMod val="40000"/>
                              <a:lumOff val="60000"/>
                            </a:schemeClr>
                          </a:solidFill>
                          <a:latin typeface="Century" panose="02040604050505020304" pitchFamily="18" charset="0"/>
                        </a:rPr>
                        <a:t>Найдите изобразительно-выразительные средства, которые использует автор для доказательства истинности любовных чувств. </a:t>
                      </a:r>
                      <a:endParaRPr lang="ru-RU"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tc>
                  <a:txBody>
                    <a:bodyPr/>
                    <a:lstStyle/>
                    <a:p>
                      <a:r>
                        <a:rPr lang="ru-RU" dirty="0" smtClean="0">
                          <a:solidFill>
                            <a:schemeClr val="accent4">
                              <a:lumMod val="40000"/>
                              <a:lumOff val="60000"/>
                            </a:schemeClr>
                          </a:solidFill>
                          <a:latin typeface="Century" panose="02040604050505020304" pitchFamily="18" charset="0"/>
                        </a:rPr>
                        <a:t>После описания заботливых ласковых действий жены мы читаем восклицательную фразу: </a:t>
                      </a:r>
                      <a:r>
                        <a:rPr lang="ru-RU" b="1" u="sng" dirty="0" smtClean="0">
                          <a:solidFill>
                            <a:schemeClr val="accent4">
                              <a:lumMod val="40000"/>
                              <a:lumOff val="60000"/>
                            </a:schemeClr>
                          </a:solidFill>
                          <a:latin typeface="Century" panose="02040604050505020304" pitchFamily="18" charset="0"/>
                        </a:rPr>
                        <a:t>«Хорошо-то как будет!». </a:t>
                      </a:r>
                      <a:r>
                        <a:rPr lang="ru-RU" dirty="0" smtClean="0">
                          <a:solidFill>
                            <a:schemeClr val="accent4">
                              <a:lumMod val="40000"/>
                              <a:lumOff val="60000"/>
                            </a:schemeClr>
                          </a:solidFill>
                          <a:latin typeface="Century" panose="02040604050505020304" pitchFamily="18" charset="0"/>
                        </a:rPr>
                        <a:t>Автор использует такое яркое выразительное средство, как олицетворение </a:t>
                      </a:r>
                      <a:r>
                        <a:rPr lang="ru-RU" b="1" u="sng" dirty="0" smtClean="0">
                          <a:solidFill>
                            <a:schemeClr val="accent4">
                              <a:lumMod val="40000"/>
                              <a:lumOff val="60000"/>
                            </a:schemeClr>
                          </a:solidFill>
                          <a:latin typeface="Century" panose="02040604050505020304" pitchFamily="18" charset="0"/>
                        </a:rPr>
                        <a:t>«текла любовь»</a:t>
                      </a:r>
                      <a:endParaRPr lang="ru-RU" b="1" u="sng" dirty="0">
                        <a:solidFill>
                          <a:schemeClr val="accent4">
                            <a:lumMod val="40000"/>
                            <a:lumOff val="60000"/>
                          </a:schemeClr>
                        </a:solidFill>
                        <a:latin typeface="Century" panose="02040604050505020304" pitchFamily="18" charset="0"/>
                      </a:endParaRPr>
                    </a:p>
                  </a:txBody>
                  <a:tcPr>
                    <a:solidFill>
                      <a:schemeClr val="accent2">
                        <a:lumMod val="50000"/>
                      </a:schemeClr>
                    </a:solidFill>
                  </a:tcPr>
                </a:tc>
                <a:extLst>
                  <a:ext uri="{0D108BD9-81ED-4DB2-BD59-A6C34878D82A}">
                    <a16:rowId xmlns:a16="http://schemas.microsoft.com/office/drawing/2014/main" val="1468434835"/>
                  </a:ext>
                </a:extLst>
              </a:tr>
            </a:tbl>
          </a:graphicData>
        </a:graphic>
      </p:graphicFrame>
    </p:spTree>
    <p:extLst>
      <p:ext uri="{BB962C8B-B14F-4D97-AF65-F5344CB8AC3E}">
        <p14:creationId xmlns:p14="http://schemas.microsoft.com/office/powerpoint/2010/main" val="313839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истание 8">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листание 7" id="{0CE75DB1-FDE2-4B07-8783-FD2325410490}" vid="{4B0FD19C-AF86-4C35-9F38-0720CAB13914}"/>
    </a:ext>
  </a:extLst>
</a:theme>
</file>

<file path=docProps/app.xml><?xml version="1.0" encoding="utf-8"?>
<Properties xmlns="http://schemas.openxmlformats.org/officeDocument/2006/extended-properties" xmlns:vt="http://schemas.openxmlformats.org/officeDocument/2006/docPropsVTypes">
  <Template>листание 8</Template>
  <TotalTime>2074</TotalTime>
  <Words>2780</Words>
  <Application>Microsoft Office PowerPoint</Application>
  <PresentationFormat>Широкоэкранный</PresentationFormat>
  <Paragraphs>159</Paragraphs>
  <Slides>27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27</vt:i4>
      </vt:variant>
    </vt:vector>
  </HeadingPairs>
  <TitlesOfParts>
    <vt:vector size="38" baseType="lpstr">
      <vt:lpstr>AGReverance</vt:lpstr>
      <vt:lpstr>AGReverence-Oblique</vt:lpstr>
      <vt:lpstr>Arial</vt:lpstr>
      <vt:lpstr>Calibri</vt:lpstr>
      <vt:lpstr>Century</vt:lpstr>
      <vt:lpstr>Century Gothic</vt:lpstr>
      <vt:lpstr>Comic Sans MS</vt:lpstr>
      <vt:lpstr>Rupster Script Free</vt:lpstr>
      <vt:lpstr>Times New Roman</vt:lpstr>
      <vt:lpstr>Wingdings</vt:lpstr>
      <vt:lpstr>листание 8</vt:lpstr>
      <vt:lpstr>   Классная работа</vt:lpstr>
      <vt:lpstr>Презентация PowerPoint</vt:lpstr>
      <vt:lpstr> «Из моей жизни хирурга»  (Рассказы, воспоминания, встречи) </vt:lpstr>
      <vt:lpstr>Презентация PowerPoint</vt:lpstr>
      <vt:lpstr>Должны уметь</vt:lpstr>
      <vt:lpstr>Презентация PowerPoint</vt:lpstr>
      <vt:lpstr>Презентация PowerPoint</vt:lpstr>
      <vt:lpstr>Презентация PowerPoint</vt:lpstr>
      <vt:lpstr>Презентация PowerPoint</vt:lpstr>
      <vt:lpstr>Презентация PowerPoint</vt:lpstr>
      <vt:lpstr>   Идеальная семейная пара: как Вы ее понимаете? </vt:lpstr>
      <vt:lpstr> Идеальная семейная пара: как Вы ее понимаете? </vt:lpstr>
      <vt:lpstr> Идеальная семейная пара: как Вы ее понимаете? </vt:lpstr>
      <vt:lpstr> Идеальная семейная пара: как Вы ее понимаете? </vt:lpstr>
      <vt:lpstr> Идеальная семейная пара: как Вы ее понимаете?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Полшкова Виктория Валерьяновна</Manager>
  <Company>МАОУ ДО ЦРТДиЮКаменского района Пензенской области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Книга</dc:title>
  <dc:subject>литература, книги</dc:subject>
  <dc:creator>Viktoriya Polshkova</dc:creator>
  <cp:keywords>литература;шаблон по литературе;книга</cp:keywords>
  <cp:lastModifiedBy>1</cp:lastModifiedBy>
  <cp:revision>128</cp:revision>
  <dcterms:created xsi:type="dcterms:W3CDTF">2016-11-15T09:14:47Z</dcterms:created>
  <dcterms:modified xsi:type="dcterms:W3CDTF">2020-05-02T11:52:30Z</dcterms:modified>
</cp:coreProperties>
</file>