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56" r:id="rId3"/>
    <p:sldId id="257" r:id="rId4"/>
    <p:sldId id="258" r:id="rId5"/>
    <p:sldId id="259" r:id="rId6"/>
    <p:sldId id="262" r:id="rId7"/>
    <p:sldId id="263" r:id="rId8"/>
    <p:sldId id="264" r:id="rId9"/>
    <p:sldId id="265" r:id="rId10"/>
    <p:sldId id="266" r:id="rId11"/>
    <p:sldId id="267" r:id="rId12"/>
    <p:sldId id="268" r:id="rId13"/>
    <p:sldId id="269" r:id="rId14"/>
    <p:sldId id="270" r:id="rId15"/>
    <p:sldId id="271" r:id="rId16"/>
    <p:sldId id="272"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 id="328" r:id="rId72"/>
    <p:sldId id="329" r:id="rId73"/>
    <p:sldId id="330" r:id="rId74"/>
    <p:sldId id="331" r:id="rId75"/>
    <p:sldId id="332" r:id="rId76"/>
    <p:sldId id="333" r:id="rId77"/>
    <p:sldId id="334" r:id="rId78"/>
    <p:sldId id="335" r:id="rId79"/>
    <p:sldId id="336" r:id="rId80"/>
    <p:sldId id="337" r:id="rId81"/>
    <p:sldId id="338" r:id="rId82"/>
    <p:sldId id="339" r:id="rId83"/>
    <p:sldId id="340" r:id="rId84"/>
    <p:sldId id="341" r:id="rId85"/>
    <p:sldId id="342" r:id="rId86"/>
    <p:sldId id="343" r:id="rId87"/>
    <p:sldId id="344" r:id="rId88"/>
    <p:sldId id="345" r:id="rId89"/>
    <p:sldId id="346" r:id="rId90"/>
    <p:sldId id="347" r:id="rId91"/>
    <p:sldId id="348" r:id="rId92"/>
    <p:sldId id="349" r:id="rId93"/>
    <p:sldId id="350" r:id="rId94"/>
    <p:sldId id="351" r:id="rId95"/>
    <p:sldId id="352" r:id="rId96"/>
    <p:sldId id="353" r:id="rId97"/>
    <p:sldId id="354" r:id="rId98"/>
    <p:sldId id="355" r:id="rId99"/>
    <p:sldId id="356" r:id="rId100"/>
    <p:sldId id="357" r:id="rId101"/>
    <p:sldId id="358" r:id="rId102"/>
    <p:sldId id="359" r:id="rId103"/>
    <p:sldId id="360" r:id="rId10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heme" Target="theme/theme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07.06.2018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07.06.2018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07.06.2018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07.06.2018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07.06.2018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07.06.2018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07.06.2018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07.06.2018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07.06.2018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07.06.2018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07.06.2018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07.06.2018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hyperlink" Target="https://soc-oge.sdamgia.ru/problem?id=172" TargetMode="Externa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hyperlink" Target="https://soc-oge.sdamgia.ru/problem?id=1879" TargetMode="Externa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hyperlink" Target="https://soc-oge.sdamgia.ru/problem?id=1910" TargetMode="Externa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s://soc-oge.sdamgia.ru/problem?id=203"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hyperlink" Target="https://soc-oge.sdamgia.ru/problem?id=234"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soc-oge.sdamgia.ru/problem?id=265"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https://soc-oge.sdamgia.ru/problem?id=296"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s://soc-oge.sdamgia.ru/problem?id=17"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soc-oge.sdamgia.ru/problem?id=327"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soc-oge.sdamgia.ru/problem?id=358"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soc-oge.sdamgia.ru/problem?id=389"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soc-oge.sdamgia.ru/problem?id=420"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soc-oge.sdamgia.ru/problem?id=451"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soc-oge.sdamgia.ru/problem?id=482"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soc-oge.sdamgia.ru/problem?id=513"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soc-oge.sdamgia.ru/problem?id=544"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soc-oge.sdamgia.ru/problem?id=575"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soc-oge.sdamgia.ru/problem?id=606"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soc-oge.sdamgia.ru/problem?id=48" TargetMode="Externa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soc-oge.sdamgia.ru/problem?id=637"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soc-oge.sdamgia.ru/problem?id=668" TargetMode="Externa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hyperlink" Target="https://soc-oge.sdamgia.ru/problem?id=699" TargetMode="Externa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soc-oge.sdamgia.ru/problem?id=730" TargetMode="Externa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hyperlink" Target="https://soc-oge.sdamgia.ru/problem?id=761" TargetMode="Externa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hyperlink" Target="https://soc-oge.sdamgia.ru/problem?id=792" TargetMode="Externa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hyperlink" Target="https://soc-oge.sdamgia.ru/problem?id=823" TargetMode="Externa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soc-oge.sdamgia.ru/problem?id=854" TargetMode="Externa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soc-oge.sdamgia.ru/problem?id=885" TargetMode="Externa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soc-oge.sdamgia.ru/problem?id=916" TargetMode="Externa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s://soc-oge.sdamgia.ru/problem?id=110" TargetMode="Externa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hyperlink" Target="https://soc-oge.sdamgia.ru/problem?id=959" TargetMode="Externa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hyperlink" Target="https://soc-oge.sdamgia.ru/problem?id=1253" TargetMode="Externa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hyperlink" Target="https://soc-oge.sdamgia.ru/problem?id=1284" TargetMode="Externa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hyperlink" Target="https://soc-oge.sdamgia.ru/problem?id=1315" TargetMode="Externa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hyperlink" Target="https://soc-oge.sdamgia.ru/problem?id=1346" TargetMode="Externa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hyperlink" Target="https://soc-oge.sdamgia.ru/problem?id=1377" TargetMode="Externa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hyperlink" Target="https://soc-oge.sdamgia.ru/problem?id=1408" TargetMode="Externa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hyperlink" Target="https://soc-oge.sdamgia.ru/problem?id=1439" TargetMode="Externa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hyperlink" Target="https://soc-oge.sdamgia.ru/problem?id=1470" TargetMode="Externa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hyperlink" Target="https://soc-oge.sdamgia.ru/problem?id=1501" TargetMode="Externa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soc-oge.sdamgia.ru/problem?id=141" TargetMode="Externa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hyperlink" Target="https://soc-oge.sdamgia.ru/problem?id=1532" TargetMode="Externa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hyperlink" Target="https://soc-oge.sdamgia.ru/problem?id=1599" TargetMode="Externa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hyperlink" Target="https://soc-oge.sdamgia.ru/problem?id=1630" TargetMode="Externa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hyperlink" Target="https://soc-oge.sdamgia.ru/problem?id=1661" TargetMode="Externa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hyperlink" Target="https://soc-oge.sdamgia.ru/problem?id=1692" TargetMode="Externa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hyperlink" Target="https://soc-oge.sdamgia.ru/problem?id=1723" TargetMode="Externa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hyperlink" Target="https://soc-oge.sdamgia.ru/problem?id=1755" TargetMode="Externa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hyperlink" Target="https://soc-oge.sdamgia.ru/problem?id=1786" TargetMode="Externa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hyperlink" Target="https://soc-oge.sdamgia.ru/problem?id=1817" TargetMode="Externa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hyperlink" Target="https://soc-oge.sdamgia.ru/problem?id=1848" TargetMode="Externa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29058" y="1428735"/>
            <a:ext cx="4929222" cy="5016758"/>
          </a:xfrm>
          <a:prstGeom prst="rect">
            <a:avLst/>
          </a:prstGeom>
        </p:spPr>
        <p:txBody>
          <a:bodyPr wrap="square">
            <a:spAutoFit/>
          </a:bodyPr>
          <a:lstStyle/>
          <a:p>
            <a:endParaRPr lang="ru-RU" sz="4000" b="1" dirty="0" smtClean="0">
              <a:solidFill>
                <a:srgbClr val="660033"/>
              </a:solidFill>
            </a:endParaRPr>
          </a:p>
          <a:p>
            <a:endParaRPr lang="ru-RU" sz="4000" b="1" dirty="0" smtClean="0">
              <a:solidFill>
                <a:srgbClr val="660033"/>
              </a:solidFill>
            </a:endParaRPr>
          </a:p>
          <a:p>
            <a:endParaRPr lang="ru-RU" sz="4000" b="1" dirty="0" smtClean="0">
              <a:solidFill>
                <a:srgbClr val="660033"/>
              </a:solidFill>
            </a:endParaRPr>
          </a:p>
          <a:p>
            <a:r>
              <a:rPr lang="ru-RU" sz="4000" b="1" dirty="0" smtClean="0">
                <a:solidFill>
                  <a:srgbClr val="660033"/>
                </a:solidFill>
              </a:rPr>
              <a:t>Решу ОГЭ - 2018</a:t>
            </a:r>
          </a:p>
          <a:p>
            <a:r>
              <a:rPr lang="ru-RU" sz="4000" b="1" dirty="0" smtClean="0">
                <a:solidFill>
                  <a:srgbClr val="660033"/>
                </a:solidFill>
              </a:rPr>
              <a:t>Каталог заданий.</a:t>
            </a:r>
            <a:br>
              <a:rPr lang="ru-RU" sz="4000" b="1" dirty="0" smtClean="0">
                <a:solidFill>
                  <a:srgbClr val="660033"/>
                </a:solidFill>
              </a:rPr>
            </a:br>
            <a:r>
              <a:rPr lang="ru-RU" sz="4000" b="1" dirty="0" smtClean="0">
                <a:solidFill>
                  <a:srgbClr val="660033"/>
                </a:solidFill>
              </a:rPr>
              <a:t>Задания 17. Право, норма права, правонарушения</a:t>
            </a:r>
            <a:endParaRPr lang="ru-RU" sz="4000" dirty="0">
              <a:solidFill>
                <a:srgbClr val="660033"/>
              </a:solidFill>
            </a:endParaRPr>
          </a:p>
        </p:txBody>
      </p:sp>
      <p:pic>
        <p:nvPicPr>
          <p:cNvPr id="3" name="Рисунок 2" descr="ЛАК-картинка.jpg"/>
          <p:cNvPicPr>
            <a:picLocks noChangeAspect="1"/>
          </p:cNvPicPr>
          <p:nvPr/>
        </p:nvPicPr>
        <p:blipFill>
          <a:blip r:embed="rId2"/>
          <a:stretch>
            <a:fillRect/>
          </a:stretch>
        </p:blipFill>
        <p:spPr>
          <a:xfrm>
            <a:off x="914400" y="557213"/>
            <a:ext cx="3475629" cy="272891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285728"/>
            <a:ext cx="8215370" cy="5509200"/>
          </a:xfrm>
          <a:prstGeom prst="rect">
            <a:avLst/>
          </a:prstGeom>
        </p:spPr>
        <p:txBody>
          <a:bodyPr wrap="square">
            <a:spAutoFit/>
          </a:bodyPr>
          <a:lstStyle/>
          <a:p>
            <a:r>
              <a:rPr lang="ru-RU" sz="3200" b="1" dirty="0" smtClean="0">
                <a:solidFill>
                  <a:srgbClr val="660033"/>
                </a:solidFill>
              </a:rPr>
              <a:t>Задание 17 № </a:t>
            </a:r>
            <a:r>
              <a:rPr lang="ru-RU" sz="3200" b="1" dirty="0" smtClean="0">
                <a:solidFill>
                  <a:srgbClr val="660033"/>
                </a:solidFill>
                <a:hlinkClick r:id="rId2"/>
              </a:rPr>
              <a:t>172</a:t>
            </a:r>
            <a:endParaRPr lang="ru-RU" sz="3200" b="1" dirty="0" smtClean="0">
              <a:solidFill>
                <a:srgbClr val="660033"/>
              </a:solidFill>
            </a:endParaRPr>
          </a:p>
          <a:p>
            <a:r>
              <a:rPr lang="ru-RU" sz="3200" b="1" dirty="0" smtClean="0">
                <a:solidFill>
                  <a:srgbClr val="660033"/>
                </a:solidFill>
              </a:rPr>
              <a:t>Какие термины относятся к понятию «правонарушение»?</a:t>
            </a:r>
          </a:p>
          <a:p>
            <a:r>
              <a:rPr lang="ru-RU" sz="3200" b="1" dirty="0" smtClean="0">
                <a:solidFill>
                  <a:srgbClr val="660033"/>
                </a:solidFill>
              </a:rPr>
              <a:t> </a:t>
            </a:r>
          </a:p>
          <a:p>
            <a:r>
              <a:rPr lang="ru-RU" sz="3200" b="1" dirty="0" smtClean="0">
                <a:solidFill>
                  <a:srgbClr val="660033"/>
                </a:solidFill>
              </a:rPr>
              <a:t>1) деяние, виновность, общественная опасность</a:t>
            </a:r>
          </a:p>
          <a:p>
            <a:r>
              <a:rPr lang="ru-RU" sz="3200" b="1" dirty="0" smtClean="0">
                <a:solidFill>
                  <a:srgbClr val="660033"/>
                </a:solidFill>
              </a:rPr>
              <a:t>2) высшая юридическая сила, всенародное голосование</a:t>
            </a:r>
          </a:p>
          <a:p>
            <a:r>
              <a:rPr lang="ru-RU" sz="3200" b="1" dirty="0" smtClean="0">
                <a:solidFill>
                  <a:srgbClr val="660033"/>
                </a:solidFill>
              </a:rPr>
              <a:t>3) договор, право собственности, возмещение ущерба</a:t>
            </a:r>
          </a:p>
          <a:p>
            <a:r>
              <a:rPr lang="ru-RU" sz="3200" b="1" dirty="0" smtClean="0">
                <a:solidFill>
                  <a:srgbClr val="660033"/>
                </a:solidFill>
              </a:rPr>
              <a:t>4) правовой обычай, судебный прецедент.</a:t>
            </a:r>
            <a:endParaRPr lang="ru-RU" sz="3200" b="1" dirty="0">
              <a:solidFill>
                <a:srgbClr val="660033"/>
              </a:solidFill>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357166"/>
            <a:ext cx="8143932" cy="4031873"/>
          </a:xfrm>
          <a:prstGeom prst="rect">
            <a:avLst/>
          </a:prstGeom>
        </p:spPr>
        <p:txBody>
          <a:bodyPr wrap="square">
            <a:spAutoFit/>
          </a:bodyPr>
          <a:lstStyle/>
          <a:p>
            <a:r>
              <a:rPr lang="ru-RU" sz="3200" b="1" dirty="0" smtClean="0">
                <a:solidFill>
                  <a:srgbClr val="660033"/>
                </a:solidFill>
              </a:rPr>
              <a:t>Задание 17 № </a:t>
            </a:r>
            <a:r>
              <a:rPr lang="ru-RU" sz="3200" b="1" dirty="0" smtClean="0">
                <a:solidFill>
                  <a:srgbClr val="660033"/>
                </a:solidFill>
                <a:hlinkClick r:id="rId2"/>
              </a:rPr>
              <a:t>1879</a:t>
            </a:r>
            <a:endParaRPr lang="ru-RU" sz="3200" b="1" dirty="0" smtClean="0">
              <a:solidFill>
                <a:srgbClr val="660033"/>
              </a:solidFill>
            </a:endParaRPr>
          </a:p>
          <a:p>
            <a:r>
              <a:rPr lang="ru-RU" sz="3200" b="1" dirty="0" smtClean="0">
                <a:solidFill>
                  <a:srgbClr val="660033"/>
                </a:solidFill>
              </a:rPr>
              <a:t>Среди перечисленных правонарушений преступлением является</a:t>
            </a:r>
          </a:p>
          <a:p>
            <a:r>
              <a:rPr lang="ru-RU" sz="3200" b="1" dirty="0" smtClean="0">
                <a:solidFill>
                  <a:srgbClr val="660033"/>
                </a:solidFill>
              </a:rPr>
              <a:t> </a:t>
            </a:r>
          </a:p>
          <a:p>
            <a:r>
              <a:rPr lang="ru-RU" sz="3200" b="1" dirty="0" smtClean="0">
                <a:solidFill>
                  <a:srgbClr val="660033"/>
                </a:solidFill>
              </a:rPr>
              <a:t>1) систематическое опоздание на работу</a:t>
            </a:r>
          </a:p>
          <a:p>
            <a:r>
              <a:rPr lang="ru-RU" sz="3200" b="1" dirty="0" smtClean="0">
                <a:solidFill>
                  <a:srgbClr val="660033"/>
                </a:solidFill>
              </a:rPr>
              <a:t>2) безбилетный проезд в автобусе</a:t>
            </a:r>
          </a:p>
          <a:p>
            <a:r>
              <a:rPr lang="ru-RU" sz="3200" b="1" dirty="0" smtClean="0">
                <a:solidFill>
                  <a:srgbClr val="660033"/>
                </a:solidFill>
              </a:rPr>
              <a:t>3) переход улицы в неположенном месте</a:t>
            </a:r>
          </a:p>
          <a:p>
            <a:r>
              <a:rPr lang="ru-RU" sz="3200" b="1" dirty="0" smtClean="0">
                <a:solidFill>
                  <a:srgbClr val="660033"/>
                </a:solidFill>
              </a:rPr>
              <a:t>4) распространение наркотиков</a:t>
            </a:r>
            <a:endParaRPr lang="ru-RU" sz="3200" b="1" dirty="0">
              <a:solidFill>
                <a:srgbClr val="660033"/>
              </a:solidFill>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428605"/>
            <a:ext cx="8572560" cy="4031873"/>
          </a:xfrm>
          <a:prstGeom prst="rect">
            <a:avLst/>
          </a:prstGeom>
        </p:spPr>
        <p:txBody>
          <a:bodyPr wrap="square">
            <a:spAutoFit/>
          </a:bodyPr>
          <a:lstStyle/>
          <a:p>
            <a:r>
              <a:rPr lang="ru-RU" sz="3200" b="1" dirty="0" smtClean="0">
                <a:solidFill>
                  <a:srgbClr val="660033"/>
                </a:solidFill>
              </a:rPr>
              <a:t>Пояснение.</a:t>
            </a:r>
          </a:p>
          <a:p>
            <a:r>
              <a:rPr lang="ru-RU" sz="3200" b="1" dirty="0" smtClean="0">
                <a:solidFill>
                  <a:srgbClr val="660033"/>
                </a:solidFill>
              </a:rPr>
              <a:t>Систематическое опоздание на работу — дисциплинарная; безбилетный проезд в автобусе — административная; переход улицы в неположенном месте — административная; распространение наркотиков — уголовная.</a:t>
            </a:r>
          </a:p>
          <a:p>
            <a:r>
              <a:rPr lang="ru-RU" sz="3200" b="1" dirty="0" smtClean="0">
                <a:solidFill>
                  <a:srgbClr val="660033"/>
                </a:solidFill>
              </a:rPr>
              <a:t> </a:t>
            </a:r>
          </a:p>
          <a:p>
            <a:r>
              <a:rPr lang="ru-RU" sz="3200" b="1" dirty="0" smtClean="0">
                <a:solidFill>
                  <a:srgbClr val="660033"/>
                </a:solidFill>
              </a:rPr>
              <a:t>Правильный ответ указан под номером 4.</a:t>
            </a:r>
            <a:endParaRPr lang="ru-RU" sz="3200" b="1" dirty="0">
              <a:solidFill>
                <a:srgbClr val="660033"/>
              </a:solidFill>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142853"/>
            <a:ext cx="8286808" cy="6001643"/>
          </a:xfrm>
          <a:prstGeom prst="rect">
            <a:avLst/>
          </a:prstGeom>
        </p:spPr>
        <p:txBody>
          <a:bodyPr wrap="square">
            <a:spAutoFit/>
          </a:bodyPr>
          <a:lstStyle/>
          <a:p>
            <a:r>
              <a:rPr lang="ru-RU" sz="3200" b="1" dirty="0" smtClean="0">
                <a:solidFill>
                  <a:srgbClr val="660033"/>
                </a:solidFill>
              </a:rPr>
              <a:t>Задание 17 № </a:t>
            </a:r>
            <a:r>
              <a:rPr lang="ru-RU" sz="3200" b="1" dirty="0" smtClean="0">
                <a:solidFill>
                  <a:srgbClr val="660033"/>
                </a:solidFill>
                <a:hlinkClick r:id="rId2"/>
              </a:rPr>
              <a:t>1910</a:t>
            </a:r>
            <a:endParaRPr lang="ru-RU" sz="3200" b="1" dirty="0" smtClean="0">
              <a:solidFill>
                <a:srgbClr val="660033"/>
              </a:solidFill>
            </a:endParaRPr>
          </a:p>
          <a:p>
            <a:r>
              <a:rPr lang="ru-RU" sz="3200" b="1" dirty="0" smtClean="0">
                <a:solidFill>
                  <a:srgbClr val="660033"/>
                </a:solidFill>
              </a:rPr>
              <a:t>К какой из представленных ситуаций применима правовая норма?</a:t>
            </a:r>
          </a:p>
          <a:p>
            <a:r>
              <a:rPr lang="ru-RU" sz="3200" b="1" dirty="0" smtClean="0">
                <a:solidFill>
                  <a:srgbClr val="660033"/>
                </a:solidFill>
              </a:rPr>
              <a:t> </a:t>
            </a:r>
          </a:p>
          <a:p>
            <a:r>
              <a:rPr lang="ru-RU" sz="3200" b="1" dirty="0" smtClean="0">
                <a:solidFill>
                  <a:srgbClr val="660033"/>
                </a:solidFill>
              </a:rPr>
              <a:t>1) Гражданин С. добровольно отказался от бесплатной путёвки в санаторий.</a:t>
            </a:r>
          </a:p>
          <a:p>
            <a:r>
              <a:rPr lang="ru-RU" sz="3200" b="1" dirty="0" smtClean="0">
                <a:solidFill>
                  <a:srgbClr val="660033"/>
                </a:solidFill>
              </a:rPr>
              <a:t>2) Гражданин С. вошёл в храм, не сняв головного убора.</a:t>
            </a:r>
          </a:p>
          <a:p>
            <a:r>
              <a:rPr lang="ru-RU" sz="3200" b="1" dirty="0" smtClean="0">
                <a:solidFill>
                  <a:srgbClr val="660033"/>
                </a:solidFill>
              </a:rPr>
              <a:t>3) Гражданин С. проехал перекресток на запрещающий сигнал светофора.</a:t>
            </a:r>
          </a:p>
          <a:p>
            <a:r>
              <a:rPr lang="ru-RU" sz="3200" b="1" dirty="0" smtClean="0">
                <a:solidFill>
                  <a:srgbClr val="660033"/>
                </a:solidFill>
              </a:rPr>
              <a:t>4) Будучи в гостях, гражданин С. испачкал скатерть соусом.</a:t>
            </a:r>
            <a:endParaRPr lang="ru-RU" sz="3200" b="1" dirty="0">
              <a:solidFill>
                <a:srgbClr val="660033"/>
              </a:solidFill>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428604"/>
            <a:ext cx="8429684" cy="3046988"/>
          </a:xfrm>
          <a:prstGeom prst="rect">
            <a:avLst/>
          </a:prstGeom>
        </p:spPr>
        <p:txBody>
          <a:bodyPr wrap="square">
            <a:spAutoFit/>
          </a:bodyPr>
          <a:lstStyle/>
          <a:p>
            <a:r>
              <a:rPr lang="ru-RU" sz="3200" b="1" dirty="0" smtClean="0">
                <a:solidFill>
                  <a:srgbClr val="660033"/>
                </a:solidFill>
              </a:rPr>
              <a:t>Пояснение.</a:t>
            </a:r>
          </a:p>
          <a:p>
            <a:r>
              <a:rPr lang="ru-RU" sz="3200" b="1" dirty="0" smtClean="0">
                <a:solidFill>
                  <a:srgbClr val="660033"/>
                </a:solidFill>
              </a:rPr>
              <a:t>Только в третьем случае возникли правоотношения, отношения регулируемые нормами административного права.</a:t>
            </a:r>
          </a:p>
          <a:p>
            <a:r>
              <a:rPr lang="ru-RU" sz="3200" b="1" dirty="0" smtClean="0">
                <a:solidFill>
                  <a:srgbClr val="660033"/>
                </a:solidFill>
              </a:rPr>
              <a:t> </a:t>
            </a:r>
          </a:p>
          <a:p>
            <a:r>
              <a:rPr lang="ru-RU" sz="3200" b="1" dirty="0" smtClean="0">
                <a:solidFill>
                  <a:srgbClr val="660033"/>
                </a:solidFill>
              </a:rPr>
              <a:t>Правильный ответ указан под номером 3.</a:t>
            </a:r>
            <a:endParaRPr lang="ru-RU" sz="3200" b="1" dirty="0">
              <a:solidFill>
                <a:srgbClr val="660033"/>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357166"/>
            <a:ext cx="8286808" cy="3970318"/>
          </a:xfrm>
          <a:prstGeom prst="rect">
            <a:avLst/>
          </a:prstGeom>
        </p:spPr>
        <p:txBody>
          <a:bodyPr wrap="square">
            <a:spAutoFit/>
          </a:bodyPr>
          <a:lstStyle/>
          <a:p>
            <a:r>
              <a:rPr lang="ru-RU" sz="2800" b="1" dirty="0" smtClean="0">
                <a:solidFill>
                  <a:srgbClr val="660033"/>
                </a:solidFill>
              </a:rPr>
              <a:t>Пояснение.</a:t>
            </a:r>
          </a:p>
          <a:p>
            <a:r>
              <a:rPr lang="ru-RU" sz="2800" b="1" dirty="0" smtClean="0">
                <a:solidFill>
                  <a:srgbClr val="660033"/>
                </a:solidFill>
              </a:rPr>
              <a:t>Правонарушение — виновное противоправное деяние (действие или бездействие), противоречащее требованиям правовых норм и совершённое </a:t>
            </a:r>
            <a:r>
              <a:rPr lang="ru-RU" sz="2800" b="1" dirty="0" err="1" smtClean="0">
                <a:solidFill>
                  <a:srgbClr val="660033"/>
                </a:solidFill>
              </a:rPr>
              <a:t>праводееспособным</a:t>
            </a:r>
            <a:r>
              <a:rPr lang="ru-RU" sz="2800" b="1" dirty="0" smtClean="0">
                <a:solidFill>
                  <a:srgbClr val="660033"/>
                </a:solidFill>
              </a:rPr>
              <a:t>  (</a:t>
            </a:r>
            <a:r>
              <a:rPr lang="ru-RU" sz="2800" b="1" dirty="0" err="1" smtClean="0">
                <a:solidFill>
                  <a:srgbClr val="660033"/>
                </a:solidFill>
              </a:rPr>
              <a:t>деликтоспособным</a:t>
            </a:r>
            <a:r>
              <a:rPr lang="ru-RU" sz="2800" b="1" dirty="0" smtClean="0">
                <a:solidFill>
                  <a:srgbClr val="660033"/>
                </a:solidFill>
              </a:rPr>
              <a:t>) лицом или лицами. Влечёт за собой юридическую ответственность.</a:t>
            </a:r>
          </a:p>
          <a:p>
            <a:r>
              <a:rPr lang="ru-RU" sz="2800" b="1" dirty="0" smtClean="0">
                <a:solidFill>
                  <a:srgbClr val="660033"/>
                </a:solidFill>
              </a:rPr>
              <a:t> </a:t>
            </a:r>
          </a:p>
          <a:p>
            <a:r>
              <a:rPr lang="ru-RU" sz="2800" b="1" dirty="0" smtClean="0">
                <a:solidFill>
                  <a:srgbClr val="660033"/>
                </a:solidFill>
              </a:rPr>
              <a:t>Правильный ответ указан под номером 1.</a:t>
            </a:r>
            <a:endParaRPr lang="ru-RU" sz="2800" b="1" dirty="0">
              <a:solidFill>
                <a:srgbClr val="660033"/>
              </a:solidFill>
            </a:endParaRPr>
          </a:p>
        </p:txBody>
      </p:sp>
      <p:sp>
        <p:nvSpPr>
          <p:cNvPr id="3" name="TextBox 2"/>
          <p:cNvSpPr txBox="1"/>
          <p:nvPr/>
        </p:nvSpPr>
        <p:spPr>
          <a:xfrm>
            <a:off x="785787" y="4786322"/>
            <a:ext cx="7929618" cy="923330"/>
          </a:xfrm>
          <a:prstGeom prst="rect">
            <a:avLst/>
          </a:prstGeom>
          <a:noFill/>
        </p:spPr>
        <p:txBody>
          <a:bodyPr wrap="square" rtlCol="0">
            <a:spAutoFit/>
          </a:bodyPr>
          <a:lstStyle/>
          <a:p>
            <a:r>
              <a:rPr lang="ru-RU" b="1" dirty="0" err="1" smtClean="0">
                <a:solidFill>
                  <a:srgbClr val="660033"/>
                </a:solidFill>
              </a:rPr>
              <a:t>Деликтоспособность</a:t>
            </a:r>
            <a:r>
              <a:rPr lang="ru-RU" b="1" dirty="0" smtClean="0">
                <a:solidFill>
                  <a:srgbClr val="660033"/>
                </a:solidFill>
              </a:rPr>
              <a:t> — способность лица самостоятельно нести ответственность за вред, причинённый его противоправным деянием (действием либо бездействием). Является элементом дееспособности.</a:t>
            </a:r>
            <a:endParaRPr lang="ru-RU" b="1" dirty="0">
              <a:solidFill>
                <a:srgbClr val="660033"/>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357166"/>
            <a:ext cx="8358246" cy="4031873"/>
          </a:xfrm>
          <a:prstGeom prst="rect">
            <a:avLst/>
          </a:prstGeom>
        </p:spPr>
        <p:txBody>
          <a:bodyPr wrap="square">
            <a:spAutoFit/>
          </a:bodyPr>
          <a:lstStyle/>
          <a:p>
            <a:r>
              <a:rPr lang="ru-RU" sz="3200" b="1" dirty="0" smtClean="0">
                <a:solidFill>
                  <a:srgbClr val="660033"/>
                </a:solidFill>
              </a:rPr>
              <a:t>Задание 17 № </a:t>
            </a:r>
            <a:r>
              <a:rPr lang="ru-RU" sz="3200" b="1" dirty="0" smtClean="0">
                <a:solidFill>
                  <a:srgbClr val="660033"/>
                </a:solidFill>
                <a:hlinkClick r:id="rId2"/>
              </a:rPr>
              <a:t>203</a:t>
            </a:r>
            <a:endParaRPr lang="ru-RU" sz="3200" b="1" dirty="0" smtClean="0">
              <a:solidFill>
                <a:srgbClr val="660033"/>
              </a:solidFill>
            </a:endParaRPr>
          </a:p>
          <a:p>
            <a:r>
              <a:rPr lang="ru-RU" sz="3200" b="1" dirty="0" smtClean="0">
                <a:solidFill>
                  <a:srgbClr val="660033"/>
                </a:solidFill>
              </a:rPr>
              <a:t>Исполнение норм права, в отличие от норм морали, обеспечивается</a:t>
            </a:r>
          </a:p>
          <a:p>
            <a:r>
              <a:rPr lang="ru-RU" sz="3200" b="1" dirty="0" smtClean="0">
                <a:solidFill>
                  <a:srgbClr val="660033"/>
                </a:solidFill>
              </a:rPr>
              <a:t> </a:t>
            </a:r>
          </a:p>
          <a:p>
            <a:r>
              <a:rPr lang="ru-RU" sz="3200" b="1" dirty="0" smtClean="0">
                <a:solidFill>
                  <a:srgbClr val="660033"/>
                </a:solidFill>
              </a:rPr>
              <a:t>1) силой государственного принуждения</a:t>
            </a:r>
          </a:p>
          <a:p>
            <a:r>
              <a:rPr lang="ru-RU" sz="3200" b="1" dirty="0" smtClean="0">
                <a:solidFill>
                  <a:srgbClr val="660033"/>
                </a:solidFill>
              </a:rPr>
              <a:t>2) мнением юристов</a:t>
            </a:r>
          </a:p>
          <a:p>
            <a:r>
              <a:rPr lang="ru-RU" sz="3200" b="1" dirty="0" smtClean="0">
                <a:solidFill>
                  <a:srgbClr val="660033"/>
                </a:solidFill>
              </a:rPr>
              <a:t>3) силой общественного мнения</a:t>
            </a:r>
          </a:p>
          <a:p>
            <a:r>
              <a:rPr lang="ru-RU" sz="3200" b="1" dirty="0" smtClean="0">
                <a:solidFill>
                  <a:srgbClr val="660033"/>
                </a:solidFill>
              </a:rPr>
              <a:t>4) привычками и традициями общества</a:t>
            </a:r>
            <a:endParaRPr lang="ru-RU" sz="3200" b="1" dirty="0">
              <a:solidFill>
                <a:srgbClr val="660033"/>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285728"/>
            <a:ext cx="8286808" cy="3539430"/>
          </a:xfrm>
          <a:prstGeom prst="rect">
            <a:avLst/>
          </a:prstGeom>
        </p:spPr>
        <p:txBody>
          <a:bodyPr wrap="square">
            <a:spAutoFit/>
          </a:bodyPr>
          <a:lstStyle/>
          <a:p>
            <a:r>
              <a:rPr lang="ru-RU" sz="3200" b="1" dirty="0" smtClean="0">
                <a:solidFill>
                  <a:srgbClr val="660033"/>
                </a:solidFill>
              </a:rPr>
              <a:t>Пояснение.</a:t>
            </a:r>
          </a:p>
          <a:p>
            <a:r>
              <a:rPr lang="ru-RU" sz="3200" b="1" dirty="0" smtClean="0">
                <a:solidFill>
                  <a:srgbClr val="660033"/>
                </a:solidFill>
              </a:rPr>
              <a:t>Правовые нормы устанавливаются или санкционируются государством, при необходимости обеспечиваются государственным принуждением.</a:t>
            </a:r>
          </a:p>
          <a:p>
            <a:r>
              <a:rPr lang="ru-RU" sz="3200" b="1" dirty="0" smtClean="0">
                <a:solidFill>
                  <a:srgbClr val="660033"/>
                </a:solidFill>
              </a:rPr>
              <a:t> </a:t>
            </a:r>
          </a:p>
          <a:p>
            <a:r>
              <a:rPr lang="ru-RU" sz="3200" b="1" dirty="0" smtClean="0">
                <a:solidFill>
                  <a:srgbClr val="660033"/>
                </a:solidFill>
              </a:rPr>
              <a:t>Правильный ответ указан под номером 1.</a:t>
            </a:r>
            <a:endParaRPr lang="ru-RU" sz="3200" b="1" dirty="0">
              <a:solidFill>
                <a:srgbClr val="660033"/>
              </a:solidFill>
            </a:endParaRPr>
          </a:p>
        </p:txBody>
      </p:sp>
      <p:pic>
        <p:nvPicPr>
          <p:cNvPr id="3" name="Рисунок 2" descr="0001-001-Ponjatie-i-normy-prava.png"/>
          <p:cNvPicPr>
            <a:picLocks noChangeAspect="1"/>
          </p:cNvPicPr>
          <p:nvPr/>
        </p:nvPicPr>
        <p:blipFill>
          <a:blip r:embed="rId2"/>
          <a:stretch>
            <a:fillRect/>
          </a:stretch>
        </p:blipFill>
        <p:spPr>
          <a:xfrm>
            <a:off x="3143240" y="4071942"/>
            <a:ext cx="2262513" cy="242873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357166"/>
            <a:ext cx="8358246" cy="5016758"/>
          </a:xfrm>
          <a:prstGeom prst="rect">
            <a:avLst/>
          </a:prstGeom>
        </p:spPr>
        <p:txBody>
          <a:bodyPr wrap="square">
            <a:spAutoFit/>
          </a:bodyPr>
          <a:lstStyle/>
          <a:p>
            <a:r>
              <a:rPr lang="ru-RU" sz="3200" b="1" dirty="0" smtClean="0">
                <a:solidFill>
                  <a:srgbClr val="660033"/>
                </a:solidFill>
              </a:rPr>
              <a:t>Задание 17 № </a:t>
            </a:r>
            <a:r>
              <a:rPr lang="ru-RU" sz="3200" b="1" dirty="0" smtClean="0">
                <a:solidFill>
                  <a:srgbClr val="660033"/>
                </a:solidFill>
                <a:hlinkClick r:id="rId2"/>
              </a:rPr>
              <a:t>234</a:t>
            </a:r>
            <a:endParaRPr lang="ru-RU" sz="3200" b="1" dirty="0" smtClean="0">
              <a:solidFill>
                <a:srgbClr val="660033"/>
              </a:solidFill>
            </a:endParaRPr>
          </a:p>
          <a:p>
            <a:r>
              <a:rPr lang="ru-RU" sz="3200" b="1" dirty="0" smtClean="0">
                <a:solidFill>
                  <a:srgbClr val="660033"/>
                </a:solidFill>
              </a:rPr>
              <a:t>Бабушка с внуком, гуляя в лесу, нарвали букет цветов, которые занесены в Красную книгу. Нормы какой отрасли права регулируют данную ситуацию?</a:t>
            </a:r>
          </a:p>
          <a:p>
            <a:r>
              <a:rPr lang="ru-RU" sz="3200" b="1" dirty="0" smtClean="0">
                <a:solidFill>
                  <a:srgbClr val="660033"/>
                </a:solidFill>
              </a:rPr>
              <a:t> </a:t>
            </a:r>
          </a:p>
          <a:p>
            <a:r>
              <a:rPr lang="ru-RU" sz="3200" b="1" dirty="0" smtClean="0">
                <a:solidFill>
                  <a:srgbClr val="660033"/>
                </a:solidFill>
              </a:rPr>
              <a:t>1) уголовного права</a:t>
            </a:r>
          </a:p>
          <a:p>
            <a:r>
              <a:rPr lang="ru-RU" sz="3200" b="1" dirty="0" smtClean="0">
                <a:solidFill>
                  <a:srgbClr val="660033"/>
                </a:solidFill>
              </a:rPr>
              <a:t>2) административного права</a:t>
            </a:r>
          </a:p>
          <a:p>
            <a:r>
              <a:rPr lang="ru-RU" sz="3200" b="1" dirty="0" smtClean="0">
                <a:solidFill>
                  <a:srgbClr val="660033"/>
                </a:solidFill>
              </a:rPr>
              <a:t>3) гражданского права</a:t>
            </a:r>
          </a:p>
          <a:p>
            <a:r>
              <a:rPr lang="ru-RU" sz="3200" b="1" dirty="0" smtClean="0">
                <a:solidFill>
                  <a:srgbClr val="660033"/>
                </a:solidFill>
              </a:rPr>
              <a:t>4) трудового права</a:t>
            </a:r>
            <a:endParaRPr lang="ru-RU" sz="3200" b="1" dirty="0">
              <a:solidFill>
                <a:srgbClr val="660033"/>
              </a:solidFill>
            </a:endParaRPr>
          </a:p>
        </p:txBody>
      </p:sp>
      <p:pic>
        <p:nvPicPr>
          <p:cNvPr id="3" name="Рисунок 2" descr="pick-flowers-cartoon-apple-up-shells-1730241.gif"/>
          <p:cNvPicPr>
            <a:picLocks noChangeAspect="1"/>
          </p:cNvPicPr>
          <p:nvPr/>
        </p:nvPicPr>
        <p:blipFill>
          <a:blip r:embed="rId3"/>
          <a:stretch>
            <a:fillRect/>
          </a:stretch>
        </p:blipFill>
        <p:spPr>
          <a:xfrm>
            <a:off x="6072198" y="3000372"/>
            <a:ext cx="2603881" cy="332422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28596" y="285728"/>
            <a:ext cx="8215370" cy="5693866"/>
          </a:xfrm>
          <a:prstGeom prst="rect">
            <a:avLst/>
          </a:prstGeom>
        </p:spPr>
        <p:txBody>
          <a:bodyPr wrap="square">
            <a:spAutoFit/>
          </a:bodyPr>
          <a:lstStyle/>
          <a:p>
            <a:r>
              <a:rPr lang="ru-RU" sz="2800" b="1" dirty="0" smtClean="0">
                <a:solidFill>
                  <a:srgbClr val="660033"/>
                </a:solidFill>
              </a:rPr>
              <a:t>Пояснение.</a:t>
            </a:r>
          </a:p>
          <a:p>
            <a:r>
              <a:rPr lang="ru-RU" sz="2800" b="1" dirty="0" smtClean="0">
                <a:solidFill>
                  <a:srgbClr val="660033"/>
                </a:solidFill>
              </a:rPr>
              <a:t>Административное правонарушение — противоправное, виновное действие или бездействие физического или юридического лица, за которое законодательством об административных правонарушениях установлена административная ответственность. Статья 8.35 </a:t>
            </a:r>
            <a:r>
              <a:rPr lang="ru-RU" sz="2800" b="1" dirty="0" err="1" smtClean="0">
                <a:solidFill>
                  <a:srgbClr val="660033"/>
                </a:solidFill>
              </a:rPr>
              <a:t>КоАП</a:t>
            </a:r>
            <a:r>
              <a:rPr lang="ru-RU" sz="2800" b="1" dirty="0" smtClean="0">
                <a:solidFill>
                  <a:srgbClr val="660033"/>
                </a:solidFill>
              </a:rPr>
              <a:t> РФ, уничтожение редких и находящихся под угрозой исчезновения видов животных или растений. Нормы уголовного, гражданского и трудового права бабушка с внуком не нарушали.</a:t>
            </a:r>
          </a:p>
          <a:p>
            <a:r>
              <a:rPr lang="ru-RU" sz="2800" b="1" dirty="0" smtClean="0">
                <a:solidFill>
                  <a:srgbClr val="660033"/>
                </a:solidFill>
              </a:rPr>
              <a:t> </a:t>
            </a:r>
          </a:p>
          <a:p>
            <a:r>
              <a:rPr lang="ru-RU" sz="2800" b="1" dirty="0" smtClean="0">
                <a:solidFill>
                  <a:srgbClr val="660033"/>
                </a:solidFill>
              </a:rPr>
              <a:t>Правильный ответ указан под номером 2.</a:t>
            </a:r>
            <a:endParaRPr lang="ru-RU" sz="2800" b="1" dirty="0">
              <a:solidFill>
                <a:srgbClr val="660033"/>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285728"/>
            <a:ext cx="8143932" cy="6001643"/>
          </a:xfrm>
          <a:prstGeom prst="rect">
            <a:avLst/>
          </a:prstGeom>
        </p:spPr>
        <p:txBody>
          <a:bodyPr wrap="square">
            <a:spAutoFit/>
          </a:bodyPr>
          <a:lstStyle/>
          <a:p>
            <a:r>
              <a:rPr lang="ru-RU" sz="3200" b="1" dirty="0" smtClean="0">
                <a:solidFill>
                  <a:srgbClr val="660033"/>
                </a:solidFill>
              </a:rPr>
              <a:t>Задание 17 № </a:t>
            </a:r>
            <a:r>
              <a:rPr lang="ru-RU" sz="3200" b="1" dirty="0" smtClean="0">
                <a:solidFill>
                  <a:srgbClr val="660033"/>
                </a:solidFill>
                <a:hlinkClick r:id="rId2"/>
              </a:rPr>
              <a:t>265</a:t>
            </a:r>
            <a:endParaRPr lang="ru-RU" sz="3200" b="1" dirty="0" smtClean="0">
              <a:solidFill>
                <a:srgbClr val="660033"/>
              </a:solidFill>
            </a:endParaRPr>
          </a:p>
          <a:p>
            <a:r>
              <a:rPr lang="ru-RU" sz="3200" b="1" dirty="0" smtClean="0">
                <a:solidFill>
                  <a:srgbClr val="660033"/>
                </a:solidFill>
              </a:rPr>
              <a:t>Не подготовившись к контрольной работе по математике, двое учащихся 11 класса решили сорвать её проведение. Они позвонили в полицию, сообщив, что в школе заложена бомба. Действия учащихся являются</a:t>
            </a:r>
          </a:p>
          <a:p>
            <a:r>
              <a:rPr lang="ru-RU" sz="3200" b="1" dirty="0" smtClean="0">
                <a:solidFill>
                  <a:srgbClr val="660033"/>
                </a:solidFill>
              </a:rPr>
              <a:t> </a:t>
            </a:r>
          </a:p>
          <a:p>
            <a:r>
              <a:rPr lang="ru-RU" sz="3200" b="1" dirty="0" smtClean="0">
                <a:solidFill>
                  <a:srgbClr val="660033"/>
                </a:solidFill>
              </a:rPr>
              <a:t>1) гражданским проступком</a:t>
            </a:r>
          </a:p>
          <a:p>
            <a:r>
              <a:rPr lang="ru-RU" sz="3200" b="1" dirty="0" smtClean="0">
                <a:solidFill>
                  <a:srgbClr val="660033"/>
                </a:solidFill>
              </a:rPr>
              <a:t>2) преступлением</a:t>
            </a:r>
          </a:p>
          <a:p>
            <a:r>
              <a:rPr lang="ru-RU" sz="3200" b="1" dirty="0" smtClean="0">
                <a:solidFill>
                  <a:srgbClr val="660033"/>
                </a:solidFill>
              </a:rPr>
              <a:t>3) административным проступком</a:t>
            </a:r>
          </a:p>
          <a:p>
            <a:r>
              <a:rPr lang="ru-RU" sz="3200" b="1" dirty="0" smtClean="0">
                <a:solidFill>
                  <a:srgbClr val="660033"/>
                </a:solidFill>
              </a:rPr>
              <a:t>4) дисциплинарным нарушением</a:t>
            </a:r>
            <a:endParaRPr lang="ru-RU" sz="3200" b="1" dirty="0">
              <a:solidFill>
                <a:srgbClr val="660033"/>
              </a:solidFill>
            </a:endParaRPr>
          </a:p>
        </p:txBody>
      </p:sp>
      <p:pic>
        <p:nvPicPr>
          <p:cNvPr id="3" name="Рисунок 2" descr="23.jpg"/>
          <p:cNvPicPr>
            <a:picLocks noChangeAspect="1"/>
          </p:cNvPicPr>
          <p:nvPr/>
        </p:nvPicPr>
        <p:blipFill>
          <a:blip r:embed="rId3" cstate="print"/>
          <a:stretch>
            <a:fillRect/>
          </a:stretch>
        </p:blipFill>
        <p:spPr>
          <a:xfrm>
            <a:off x="6429388" y="3429000"/>
            <a:ext cx="1762986" cy="1757354"/>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285728"/>
            <a:ext cx="8572560" cy="6555641"/>
          </a:xfrm>
          <a:prstGeom prst="rect">
            <a:avLst/>
          </a:prstGeom>
        </p:spPr>
        <p:txBody>
          <a:bodyPr wrap="square">
            <a:spAutoFit/>
          </a:bodyPr>
          <a:lstStyle/>
          <a:p>
            <a:r>
              <a:rPr lang="ru-RU" sz="2800" b="1" dirty="0" smtClean="0">
                <a:solidFill>
                  <a:srgbClr val="660033"/>
                </a:solidFill>
              </a:rPr>
              <a:t>Пояснение.</a:t>
            </a:r>
          </a:p>
          <a:p>
            <a:r>
              <a:rPr lang="ru-RU" sz="2800" b="1" dirty="0" smtClean="0">
                <a:solidFill>
                  <a:srgbClr val="660033"/>
                </a:solidFill>
              </a:rPr>
              <a:t>Преступление — виновное, общественно опасное деяние (действие или бездействие), запрещенное уголовным законом под угрозой наказания (ст. 14 УК РФ). Это наиболее опасное для общества деяние, прямо предусмотренное уголовным законом. Статья 207 УК РФ. Заведомо ложное сообщение об акте терроризма. Заведомо ложное сообщение о готовящихся взрыве, поджоге или иных действиях, создающих опасность гибели людей, причинения значительного имущественного ущерба либо наступления иных общественно опасных последствий.</a:t>
            </a:r>
          </a:p>
          <a:p>
            <a:r>
              <a:rPr lang="ru-RU" sz="2800" b="1" dirty="0" smtClean="0">
                <a:solidFill>
                  <a:srgbClr val="660033"/>
                </a:solidFill>
              </a:rPr>
              <a:t> </a:t>
            </a:r>
          </a:p>
          <a:p>
            <a:r>
              <a:rPr lang="ru-RU" sz="2800" b="1" dirty="0" smtClean="0">
                <a:solidFill>
                  <a:srgbClr val="660033"/>
                </a:solidFill>
              </a:rPr>
              <a:t>Правильный ответ указан под номером 2.</a:t>
            </a:r>
            <a:endParaRPr lang="ru-RU" sz="2800" b="1" dirty="0">
              <a:solidFill>
                <a:srgbClr val="660033"/>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214291"/>
            <a:ext cx="8215370" cy="6494085"/>
          </a:xfrm>
          <a:prstGeom prst="rect">
            <a:avLst/>
          </a:prstGeom>
        </p:spPr>
        <p:txBody>
          <a:bodyPr wrap="square">
            <a:spAutoFit/>
          </a:bodyPr>
          <a:lstStyle/>
          <a:p>
            <a:r>
              <a:rPr lang="ru-RU" sz="3200" b="1" dirty="0" smtClean="0">
                <a:solidFill>
                  <a:srgbClr val="660033"/>
                </a:solidFill>
              </a:rPr>
              <a:t>Задание 17 № </a:t>
            </a:r>
            <a:r>
              <a:rPr lang="ru-RU" sz="3200" b="1" dirty="0" smtClean="0">
                <a:solidFill>
                  <a:srgbClr val="660033"/>
                </a:solidFill>
                <a:hlinkClick r:id="rId2"/>
              </a:rPr>
              <a:t>296</a:t>
            </a:r>
            <a:endParaRPr lang="ru-RU" sz="3200" b="1" dirty="0" smtClean="0">
              <a:solidFill>
                <a:srgbClr val="660033"/>
              </a:solidFill>
            </a:endParaRPr>
          </a:p>
          <a:p>
            <a:r>
              <a:rPr lang="ru-RU" sz="3200" b="1" dirty="0" smtClean="0">
                <a:solidFill>
                  <a:srgbClr val="660033"/>
                </a:solidFill>
              </a:rPr>
              <a:t>Среди приведённых примеров противоправного поведения административным проступком является</a:t>
            </a:r>
          </a:p>
          <a:p>
            <a:r>
              <a:rPr lang="ru-RU" sz="3200" b="1" dirty="0" smtClean="0">
                <a:solidFill>
                  <a:srgbClr val="660033"/>
                </a:solidFill>
              </a:rPr>
              <a:t> </a:t>
            </a:r>
          </a:p>
          <a:p>
            <a:r>
              <a:rPr lang="ru-RU" sz="3200" b="1" dirty="0" smtClean="0">
                <a:solidFill>
                  <a:srgbClr val="660033"/>
                </a:solidFill>
              </a:rPr>
              <a:t>1) ложное телефонное сообщение о готовящемся террористическом акте</a:t>
            </a:r>
          </a:p>
          <a:p>
            <a:r>
              <a:rPr lang="ru-RU" sz="3200" b="1" dirty="0" smtClean="0">
                <a:solidFill>
                  <a:srgbClr val="660033"/>
                </a:solidFill>
              </a:rPr>
              <a:t>2) невыполнение фирмой условий заключённого договора</a:t>
            </a:r>
          </a:p>
          <a:p>
            <a:r>
              <a:rPr lang="ru-RU" sz="3200" b="1" dirty="0" smtClean="0">
                <a:solidFill>
                  <a:srgbClr val="660033"/>
                </a:solidFill>
              </a:rPr>
              <a:t>3) распитие гражданами спиртных напитков в общественных местах</a:t>
            </a:r>
          </a:p>
          <a:p>
            <a:r>
              <a:rPr lang="ru-RU" sz="3200" b="1" dirty="0" smtClean="0">
                <a:solidFill>
                  <a:srgbClr val="660033"/>
                </a:solidFill>
              </a:rPr>
              <a:t>4) дача свидетелем ложных показаний в суде</a:t>
            </a:r>
            <a:endParaRPr lang="ru-RU" sz="3200" b="1" dirty="0">
              <a:solidFill>
                <a:srgbClr val="660033"/>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285728"/>
            <a:ext cx="8143932" cy="5262979"/>
          </a:xfrm>
          <a:prstGeom prst="rect">
            <a:avLst/>
          </a:prstGeom>
        </p:spPr>
        <p:txBody>
          <a:bodyPr wrap="square">
            <a:spAutoFit/>
          </a:bodyPr>
          <a:lstStyle/>
          <a:p>
            <a:r>
              <a:rPr lang="ru-RU" sz="2400" b="1" dirty="0" smtClean="0">
                <a:solidFill>
                  <a:srgbClr val="660033"/>
                </a:solidFill>
              </a:rPr>
              <a:t>Пояснение.</a:t>
            </a:r>
          </a:p>
          <a:p>
            <a:r>
              <a:rPr lang="ru-RU" sz="2400" b="1" dirty="0" smtClean="0">
                <a:solidFill>
                  <a:srgbClr val="660033"/>
                </a:solidFill>
              </a:rPr>
              <a:t>Административное правонарушение — противоправное, виновное действие или бездействие физического или юридического лица, за которое законодательством об административных правонарушениях установлена административная ответственность. Ложное телефонное сообщение о готовящемся террористическом акте и дача свидетелем ложных показаний в суде — уголовные преступления; невыполнение фирмой условий заключённого договора — гражданское правонарушение. Распитие гражданами спиртных напитков в общественных местах — административное правонарушение.</a:t>
            </a:r>
          </a:p>
          <a:p>
            <a:r>
              <a:rPr lang="ru-RU" sz="2400" b="1" dirty="0" smtClean="0">
                <a:solidFill>
                  <a:srgbClr val="660033"/>
                </a:solidFill>
              </a:rPr>
              <a:t> </a:t>
            </a:r>
          </a:p>
          <a:p>
            <a:r>
              <a:rPr lang="ru-RU" sz="2400" b="1" dirty="0" smtClean="0">
                <a:solidFill>
                  <a:srgbClr val="660033"/>
                </a:solidFill>
              </a:rPr>
              <a:t>Правильный ответ указан под номером 3.</a:t>
            </a:r>
            <a:endParaRPr lang="ru-RU" sz="2400" b="1" dirty="0">
              <a:solidFill>
                <a:srgbClr val="660033"/>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642918"/>
            <a:ext cx="8215370" cy="4401205"/>
          </a:xfrm>
          <a:prstGeom prst="rect">
            <a:avLst/>
          </a:prstGeom>
        </p:spPr>
        <p:txBody>
          <a:bodyPr wrap="square">
            <a:spAutoFit/>
          </a:bodyPr>
          <a:lstStyle/>
          <a:p>
            <a:r>
              <a:rPr lang="ru-RU" sz="2800" b="1" dirty="0" smtClean="0">
                <a:solidFill>
                  <a:srgbClr val="660033"/>
                </a:solidFill>
              </a:rPr>
              <a:t>Задание 17 № </a:t>
            </a:r>
            <a:r>
              <a:rPr lang="ru-RU" sz="2800" b="1" dirty="0" smtClean="0">
                <a:solidFill>
                  <a:srgbClr val="660033"/>
                </a:solidFill>
                <a:hlinkClick r:id="rId2"/>
              </a:rPr>
              <a:t>17</a:t>
            </a:r>
            <a:endParaRPr lang="ru-RU" sz="2800" b="1" dirty="0" smtClean="0">
              <a:solidFill>
                <a:srgbClr val="660033"/>
              </a:solidFill>
            </a:endParaRPr>
          </a:p>
          <a:p>
            <a:r>
              <a:rPr lang="ru-RU" sz="2800" b="1" dirty="0" smtClean="0">
                <a:solidFill>
                  <a:srgbClr val="660033"/>
                </a:solidFill>
              </a:rPr>
              <a:t>Нормативный правовой акт, в отличие от других источников (форм) права:</a:t>
            </a:r>
          </a:p>
          <a:p>
            <a:r>
              <a:rPr lang="ru-RU" sz="2800" b="1" dirty="0" smtClean="0">
                <a:solidFill>
                  <a:srgbClr val="660033"/>
                </a:solidFill>
              </a:rPr>
              <a:t> </a:t>
            </a:r>
          </a:p>
          <a:p>
            <a:r>
              <a:rPr lang="ru-RU" sz="2800" b="1" dirty="0" smtClean="0">
                <a:solidFill>
                  <a:srgbClr val="660033"/>
                </a:solidFill>
              </a:rPr>
              <a:t>1) принимается компетентным государственным органом (должностным лицом)</a:t>
            </a:r>
          </a:p>
          <a:p>
            <a:r>
              <a:rPr lang="ru-RU" sz="2800" b="1" dirty="0" smtClean="0">
                <a:solidFill>
                  <a:srgbClr val="660033"/>
                </a:solidFill>
              </a:rPr>
              <a:t>2) обеспечивается силой общественного мнения</a:t>
            </a:r>
          </a:p>
          <a:p>
            <a:r>
              <a:rPr lang="ru-RU" sz="2800" b="1" dirty="0" smtClean="0">
                <a:solidFill>
                  <a:srgbClr val="660033"/>
                </a:solidFill>
              </a:rPr>
              <a:t>3) фиксирует решение суда по конкретному делу</a:t>
            </a:r>
          </a:p>
          <a:p>
            <a:r>
              <a:rPr lang="ru-RU" sz="2800" b="1" dirty="0" smtClean="0">
                <a:solidFill>
                  <a:srgbClr val="660033"/>
                </a:solidFill>
              </a:rPr>
              <a:t>4) отражает представление общества о справедливости.</a:t>
            </a:r>
            <a:endParaRPr lang="ru-RU" sz="2800" b="1" dirty="0">
              <a:solidFill>
                <a:srgbClr val="660033"/>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285728"/>
            <a:ext cx="8286808" cy="4031873"/>
          </a:xfrm>
          <a:prstGeom prst="rect">
            <a:avLst/>
          </a:prstGeom>
        </p:spPr>
        <p:txBody>
          <a:bodyPr wrap="square">
            <a:spAutoFit/>
          </a:bodyPr>
          <a:lstStyle/>
          <a:p>
            <a:r>
              <a:rPr lang="ru-RU" sz="3200" b="1" dirty="0" smtClean="0">
                <a:solidFill>
                  <a:srgbClr val="660033"/>
                </a:solidFill>
              </a:rPr>
              <a:t>Задание 17 № </a:t>
            </a:r>
            <a:r>
              <a:rPr lang="ru-RU" sz="3200" b="1" dirty="0" smtClean="0">
                <a:solidFill>
                  <a:srgbClr val="660033"/>
                </a:solidFill>
                <a:hlinkClick r:id="rId2"/>
              </a:rPr>
              <a:t>327</a:t>
            </a:r>
            <a:endParaRPr lang="ru-RU" sz="3200" b="1" dirty="0" smtClean="0">
              <a:solidFill>
                <a:srgbClr val="660033"/>
              </a:solidFill>
            </a:endParaRPr>
          </a:p>
          <a:p>
            <a:r>
              <a:rPr lang="ru-RU" sz="3200" b="1" dirty="0" smtClean="0">
                <a:solidFill>
                  <a:srgbClr val="660033"/>
                </a:solidFill>
              </a:rPr>
              <a:t>Какая отрасль права регулирует вопросы родительских обязанностей?</a:t>
            </a:r>
          </a:p>
          <a:p>
            <a:r>
              <a:rPr lang="ru-RU" sz="3200" b="1" dirty="0" smtClean="0">
                <a:solidFill>
                  <a:srgbClr val="660033"/>
                </a:solidFill>
              </a:rPr>
              <a:t> </a:t>
            </a:r>
          </a:p>
          <a:p>
            <a:r>
              <a:rPr lang="ru-RU" sz="3200" b="1" dirty="0" smtClean="0">
                <a:solidFill>
                  <a:srgbClr val="660033"/>
                </a:solidFill>
              </a:rPr>
              <a:t>1) гражданское право</a:t>
            </a:r>
          </a:p>
          <a:p>
            <a:r>
              <a:rPr lang="ru-RU" sz="3200" b="1" dirty="0" smtClean="0">
                <a:solidFill>
                  <a:srgbClr val="660033"/>
                </a:solidFill>
              </a:rPr>
              <a:t>2) трудовое право</a:t>
            </a:r>
          </a:p>
          <a:p>
            <a:r>
              <a:rPr lang="ru-RU" sz="3200" b="1" dirty="0" smtClean="0">
                <a:solidFill>
                  <a:srgbClr val="660033"/>
                </a:solidFill>
              </a:rPr>
              <a:t>3) семейное право</a:t>
            </a:r>
          </a:p>
          <a:p>
            <a:r>
              <a:rPr lang="ru-RU" sz="3200" b="1" dirty="0" smtClean="0">
                <a:solidFill>
                  <a:srgbClr val="660033"/>
                </a:solidFill>
              </a:rPr>
              <a:t>4) административное право</a:t>
            </a:r>
            <a:endParaRPr lang="ru-RU" sz="3200" b="1" dirty="0">
              <a:solidFill>
                <a:srgbClr val="660033"/>
              </a:solidFill>
            </a:endParaRPr>
          </a:p>
        </p:txBody>
      </p:sp>
      <p:pic>
        <p:nvPicPr>
          <p:cNvPr id="3" name="Рисунок 2" descr="family-clipart-b26db6314601357bb3e105af754f7c72.jpg"/>
          <p:cNvPicPr>
            <a:picLocks noChangeAspect="1"/>
          </p:cNvPicPr>
          <p:nvPr/>
        </p:nvPicPr>
        <p:blipFill>
          <a:blip r:embed="rId3"/>
          <a:stretch>
            <a:fillRect/>
          </a:stretch>
        </p:blipFill>
        <p:spPr>
          <a:xfrm>
            <a:off x="3071802" y="4357694"/>
            <a:ext cx="2671413" cy="2010819"/>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214290"/>
            <a:ext cx="8501122" cy="6247864"/>
          </a:xfrm>
          <a:prstGeom prst="rect">
            <a:avLst/>
          </a:prstGeom>
        </p:spPr>
        <p:txBody>
          <a:bodyPr wrap="square">
            <a:spAutoFit/>
          </a:bodyPr>
          <a:lstStyle/>
          <a:p>
            <a:r>
              <a:rPr lang="ru-RU" sz="1600" b="1" dirty="0" smtClean="0">
                <a:solidFill>
                  <a:srgbClr val="660033"/>
                </a:solidFill>
              </a:rPr>
              <a:t>Пояснение.</a:t>
            </a:r>
          </a:p>
          <a:p>
            <a:r>
              <a:rPr lang="ru-RU" sz="1600" b="1" dirty="0" smtClean="0">
                <a:solidFill>
                  <a:srgbClr val="660033"/>
                </a:solidFill>
              </a:rPr>
              <a:t>Отрасль права — совокупность правовых норм и институтов, регулирующих определенную отрасль общественных отношений.</a:t>
            </a:r>
          </a:p>
          <a:p>
            <a:r>
              <a:rPr lang="ru-RU" sz="1600" b="1" dirty="0" smtClean="0">
                <a:solidFill>
                  <a:srgbClr val="660033"/>
                </a:solidFill>
              </a:rPr>
              <a:t>Семейное право — одна из отраслей права. Семейное право — система правовых норм, регулирующих семейные отношения, т. е. личные и связанные с ними имущественные отношения, возникающие между гражданами из брака, родства, усыновления, принятия детей в семью на воспитание. Семейное право регулирует определенный вид общественных отношений — семейные отношения, которые возникают из факта брака и принадлежности к семье. </a:t>
            </a:r>
          </a:p>
          <a:p>
            <a:r>
              <a:rPr lang="ru-RU" sz="1600" b="1" dirty="0" smtClean="0">
                <a:solidFill>
                  <a:srgbClr val="660033"/>
                </a:solidFill>
              </a:rPr>
              <a:t>Трудовое право — самостоятельная отрасль права, представляющая собой систему правовых норм, регулирующих трудовые отношения работников и работодателей, а также тесно связанные с ними иные отношения.</a:t>
            </a:r>
          </a:p>
          <a:p>
            <a:r>
              <a:rPr lang="ru-RU" sz="1600" b="1" dirty="0" smtClean="0">
                <a:solidFill>
                  <a:srgbClr val="660033"/>
                </a:solidFill>
              </a:rPr>
              <a:t>Гражданское право — отрасль права, объединяющая правовые ресурсы, регулирующие имущественные, а также связанные и несвязанные с ними личные неимущественные отношения, которые обоснованы на независимости оценки, имущественной самостоятельности и юридическом равенстве сторон в целях создания наиболее благоприятных условий для удовлетворения частных потребностей, а также нормального развития экономических отношений.</a:t>
            </a:r>
          </a:p>
          <a:p>
            <a:r>
              <a:rPr lang="ru-RU" sz="1600" b="1" dirty="0" smtClean="0">
                <a:solidFill>
                  <a:srgbClr val="660033"/>
                </a:solidFill>
              </a:rPr>
              <a:t>Административное право — это важная отрасль права (система правовых норм), которая в целях выполнения задач и осуществления функций государства регулирует общественные отношения управленческого характера, складывающиеся в процессе организации и функционирования исполнительной власти, а также в сфере внутриорганизационной и </a:t>
            </a:r>
            <a:r>
              <a:rPr lang="ru-RU" sz="1600" b="1" dirty="0" err="1" smtClean="0">
                <a:solidFill>
                  <a:srgbClr val="660033"/>
                </a:solidFill>
              </a:rPr>
              <a:t>административно-юрисдикционной</a:t>
            </a:r>
            <a:r>
              <a:rPr lang="ru-RU" sz="1600" b="1" dirty="0" smtClean="0">
                <a:solidFill>
                  <a:srgbClr val="660033"/>
                </a:solidFill>
              </a:rPr>
              <a:t> деятельности различных государственных органов.</a:t>
            </a:r>
          </a:p>
          <a:p>
            <a:r>
              <a:rPr lang="ru-RU" sz="1600" b="1" dirty="0" smtClean="0">
                <a:solidFill>
                  <a:srgbClr val="660033"/>
                </a:solidFill>
              </a:rPr>
              <a:t> </a:t>
            </a:r>
          </a:p>
          <a:p>
            <a:r>
              <a:rPr lang="ru-RU" sz="1600" b="1" dirty="0" smtClean="0">
                <a:solidFill>
                  <a:srgbClr val="660033"/>
                </a:solidFill>
              </a:rPr>
              <a:t>Правильный ответ указан под номером 3.</a:t>
            </a:r>
            <a:endParaRPr lang="ru-RU" sz="1600" b="1" dirty="0">
              <a:solidFill>
                <a:srgbClr val="660033"/>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428604"/>
            <a:ext cx="8001056" cy="4031873"/>
          </a:xfrm>
          <a:prstGeom prst="rect">
            <a:avLst/>
          </a:prstGeom>
        </p:spPr>
        <p:txBody>
          <a:bodyPr wrap="square">
            <a:spAutoFit/>
          </a:bodyPr>
          <a:lstStyle/>
          <a:p>
            <a:r>
              <a:rPr lang="ru-RU" sz="3200" b="1" dirty="0" smtClean="0">
                <a:solidFill>
                  <a:srgbClr val="660033"/>
                </a:solidFill>
              </a:rPr>
              <a:t>Задание 17 № </a:t>
            </a:r>
            <a:r>
              <a:rPr lang="ru-RU" sz="3200" b="1" dirty="0" smtClean="0">
                <a:solidFill>
                  <a:srgbClr val="660033"/>
                </a:solidFill>
                <a:hlinkClick r:id="rId2"/>
              </a:rPr>
              <a:t>358</a:t>
            </a:r>
            <a:endParaRPr lang="ru-RU" sz="3200" b="1" dirty="0" smtClean="0">
              <a:solidFill>
                <a:srgbClr val="660033"/>
              </a:solidFill>
            </a:endParaRPr>
          </a:p>
          <a:p>
            <a:r>
              <a:rPr lang="ru-RU" sz="3200" b="1" dirty="0" smtClean="0">
                <a:solidFill>
                  <a:srgbClr val="660033"/>
                </a:solidFill>
              </a:rPr>
              <a:t>К политическим правам (свободам) человека относится(</a:t>
            </a:r>
            <a:r>
              <a:rPr lang="ru-RU" sz="3200" b="1" dirty="0" err="1" smtClean="0">
                <a:solidFill>
                  <a:srgbClr val="660033"/>
                </a:solidFill>
              </a:rPr>
              <a:t>ятся</a:t>
            </a:r>
            <a:r>
              <a:rPr lang="ru-RU" sz="3200" b="1" dirty="0" smtClean="0">
                <a:solidFill>
                  <a:srgbClr val="660033"/>
                </a:solidFill>
              </a:rPr>
              <a:t>)</a:t>
            </a:r>
          </a:p>
          <a:p>
            <a:r>
              <a:rPr lang="ru-RU" sz="3200" b="1" dirty="0" smtClean="0">
                <a:solidFill>
                  <a:srgbClr val="660033"/>
                </a:solidFill>
              </a:rPr>
              <a:t> </a:t>
            </a:r>
          </a:p>
          <a:p>
            <a:r>
              <a:rPr lang="ru-RU" sz="3200" b="1" dirty="0" smtClean="0">
                <a:solidFill>
                  <a:srgbClr val="660033"/>
                </a:solidFill>
              </a:rPr>
              <a:t>1) право собственности</a:t>
            </a:r>
          </a:p>
          <a:p>
            <a:r>
              <a:rPr lang="ru-RU" sz="3200" b="1" dirty="0" smtClean="0">
                <a:solidFill>
                  <a:srgbClr val="660033"/>
                </a:solidFill>
              </a:rPr>
              <a:t>2) свобода вероисповедания</a:t>
            </a:r>
          </a:p>
          <a:p>
            <a:r>
              <a:rPr lang="ru-RU" sz="3200" b="1" dirty="0" smtClean="0">
                <a:solidFill>
                  <a:srgbClr val="660033"/>
                </a:solidFill>
              </a:rPr>
              <a:t>3) избирательные права</a:t>
            </a:r>
          </a:p>
          <a:p>
            <a:r>
              <a:rPr lang="ru-RU" sz="3200" b="1" dirty="0" smtClean="0">
                <a:solidFill>
                  <a:srgbClr val="660033"/>
                </a:solidFill>
              </a:rPr>
              <a:t>4) свобода передвижения</a:t>
            </a:r>
            <a:endParaRPr lang="ru-RU" sz="3200" b="1" dirty="0">
              <a:solidFill>
                <a:srgbClr val="660033"/>
              </a:solidFill>
            </a:endParaRPr>
          </a:p>
        </p:txBody>
      </p:sp>
      <p:pic>
        <p:nvPicPr>
          <p:cNvPr id="3" name="Рисунок 2" descr="politics.jpg"/>
          <p:cNvPicPr>
            <a:picLocks noChangeAspect="1"/>
          </p:cNvPicPr>
          <p:nvPr/>
        </p:nvPicPr>
        <p:blipFill>
          <a:blip r:embed="rId3" cstate="print"/>
          <a:stretch>
            <a:fillRect/>
          </a:stretch>
        </p:blipFill>
        <p:spPr>
          <a:xfrm>
            <a:off x="5524496" y="3714752"/>
            <a:ext cx="3619504" cy="2714628"/>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285728"/>
            <a:ext cx="8501122" cy="5909310"/>
          </a:xfrm>
          <a:prstGeom prst="rect">
            <a:avLst/>
          </a:prstGeom>
        </p:spPr>
        <p:txBody>
          <a:bodyPr wrap="square">
            <a:spAutoFit/>
          </a:bodyPr>
          <a:lstStyle/>
          <a:p>
            <a:r>
              <a:rPr lang="ru-RU" b="1" dirty="0" smtClean="0">
                <a:solidFill>
                  <a:srgbClr val="660033"/>
                </a:solidFill>
              </a:rPr>
              <a:t>Пояснение.</a:t>
            </a:r>
          </a:p>
          <a:p>
            <a:r>
              <a:rPr lang="ru-RU" b="1" dirty="0" smtClean="0">
                <a:solidFill>
                  <a:srgbClr val="660033"/>
                </a:solidFill>
              </a:rPr>
              <a:t>Личные права являются правами каждого, и хотя часто именуются гражданскими, не связаны напрямую с принадлежностью к гражданству государства, не вытекают из него. Считаются прирождёнными и неотъемлемыми для каждого человека независимо от его гражданства, пола, возраста, расы, этнической или религиозной принадлежности. Необходимы для охраны жизни, достоинства и свободы человека. </a:t>
            </a:r>
          </a:p>
          <a:p>
            <a:r>
              <a:rPr lang="ru-RU" b="1" dirty="0" smtClean="0">
                <a:solidFill>
                  <a:srgbClr val="660033"/>
                </a:solidFill>
              </a:rPr>
              <a:t>Политические права и свободы отличаются от личных, социальных, экономических и других прав, тем, что как правило, тесно связаны с принадлежностью к гражданству данного государства. Являются одной из групп основных конституционных прав и свобод граждан, так как определяют их участие в общественной и политической жизни страны.</a:t>
            </a:r>
          </a:p>
          <a:p>
            <a:r>
              <a:rPr lang="ru-RU" b="1" dirty="0" smtClean="0">
                <a:solidFill>
                  <a:srgbClr val="660033"/>
                </a:solidFill>
              </a:rPr>
              <a:t>Социальные права — это возможности личности в сфере производства и распределения материальных благ, призванные обеспечить удовлетворение экономических и тесно связанных с ними духовных потребностей и интересов человека. </a:t>
            </a:r>
          </a:p>
          <a:p>
            <a:r>
              <a:rPr lang="ru-RU" b="1" dirty="0" smtClean="0">
                <a:solidFill>
                  <a:srgbClr val="660033"/>
                </a:solidFill>
              </a:rPr>
              <a:t>Экономические — свобода труда, свобода промышленности и торговли, свобода приобретения собственности и распоряжения ею, право наследования, право на владение, пользование и распоряжение землёй.</a:t>
            </a:r>
          </a:p>
          <a:p>
            <a:r>
              <a:rPr lang="ru-RU" b="1" dirty="0" smtClean="0">
                <a:solidFill>
                  <a:srgbClr val="660033"/>
                </a:solidFill>
              </a:rPr>
              <a:t> </a:t>
            </a:r>
          </a:p>
          <a:p>
            <a:r>
              <a:rPr lang="ru-RU" b="1" dirty="0" smtClean="0">
                <a:solidFill>
                  <a:srgbClr val="660033"/>
                </a:solidFill>
              </a:rPr>
              <a:t>Правильный ответ указан под номером 3.</a:t>
            </a:r>
            <a:endParaRPr lang="ru-RU" b="1" dirty="0">
              <a:solidFill>
                <a:srgbClr val="660033"/>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285728"/>
            <a:ext cx="8358246" cy="4031873"/>
          </a:xfrm>
          <a:prstGeom prst="rect">
            <a:avLst/>
          </a:prstGeom>
        </p:spPr>
        <p:txBody>
          <a:bodyPr wrap="square">
            <a:spAutoFit/>
          </a:bodyPr>
          <a:lstStyle/>
          <a:p>
            <a:r>
              <a:rPr lang="ru-RU" sz="3200" b="1" dirty="0" smtClean="0">
                <a:solidFill>
                  <a:srgbClr val="660033"/>
                </a:solidFill>
              </a:rPr>
              <a:t>Задание 17 № </a:t>
            </a:r>
            <a:r>
              <a:rPr lang="ru-RU" sz="3200" b="1" dirty="0" smtClean="0">
                <a:solidFill>
                  <a:srgbClr val="660033"/>
                </a:solidFill>
                <a:hlinkClick r:id="rId2"/>
              </a:rPr>
              <a:t>389</a:t>
            </a:r>
            <a:endParaRPr lang="ru-RU" sz="3200" b="1" dirty="0" smtClean="0">
              <a:solidFill>
                <a:srgbClr val="660033"/>
              </a:solidFill>
            </a:endParaRPr>
          </a:p>
          <a:p>
            <a:r>
              <a:rPr lang="ru-RU" sz="3200" b="1" dirty="0" smtClean="0">
                <a:solidFill>
                  <a:srgbClr val="660033"/>
                </a:solidFill>
              </a:rPr>
              <a:t>Какое право человека относится к экономическим правам?</a:t>
            </a:r>
          </a:p>
          <a:p>
            <a:r>
              <a:rPr lang="ru-RU" sz="3200" b="1" dirty="0" smtClean="0">
                <a:solidFill>
                  <a:srgbClr val="660033"/>
                </a:solidFill>
              </a:rPr>
              <a:t> </a:t>
            </a:r>
          </a:p>
          <a:p>
            <a:r>
              <a:rPr lang="ru-RU" sz="3200" b="1" dirty="0" smtClean="0">
                <a:solidFill>
                  <a:srgbClr val="660033"/>
                </a:solidFill>
              </a:rPr>
              <a:t>1) право на отдых</a:t>
            </a:r>
          </a:p>
          <a:p>
            <a:r>
              <a:rPr lang="ru-RU" sz="3200" b="1" dirty="0" smtClean="0">
                <a:solidFill>
                  <a:srgbClr val="660033"/>
                </a:solidFill>
              </a:rPr>
              <a:t>2) право собственности</a:t>
            </a:r>
          </a:p>
          <a:p>
            <a:r>
              <a:rPr lang="ru-RU" sz="3200" b="1" dirty="0" smtClean="0">
                <a:solidFill>
                  <a:srgbClr val="660033"/>
                </a:solidFill>
              </a:rPr>
              <a:t>3) право на жилище</a:t>
            </a:r>
          </a:p>
          <a:p>
            <a:r>
              <a:rPr lang="ru-RU" sz="3200" b="1" dirty="0" smtClean="0">
                <a:solidFill>
                  <a:srgbClr val="660033"/>
                </a:solidFill>
              </a:rPr>
              <a:t>4) право на жизнь</a:t>
            </a:r>
            <a:endParaRPr lang="ru-RU" sz="3200" b="1" dirty="0">
              <a:solidFill>
                <a:srgbClr val="660033"/>
              </a:solidFill>
            </a:endParaRPr>
          </a:p>
        </p:txBody>
      </p:sp>
      <p:pic>
        <p:nvPicPr>
          <p:cNvPr id="3" name="Рисунок 2" descr="23156.jpg"/>
          <p:cNvPicPr>
            <a:picLocks noChangeAspect="1"/>
          </p:cNvPicPr>
          <p:nvPr/>
        </p:nvPicPr>
        <p:blipFill>
          <a:blip r:embed="rId3"/>
          <a:stretch>
            <a:fillRect/>
          </a:stretch>
        </p:blipFill>
        <p:spPr>
          <a:xfrm>
            <a:off x="4000496" y="3357562"/>
            <a:ext cx="4536285" cy="302419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214290"/>
            <a:ext cx="8643998" cy="5909310"/>
          </a:xfrm>
          <a:prstGeom prst="rect">
            <a:avLst/>
          </a:prstGeom>
        </p:spPr>
        <p:txBody>
          <a:bodyPr wrap="square">
            <a:spAutoFit/>
          </a:bodyPr>
          <a:lstStyle/>
          <a:p>
            <a:r>
              <a:rPr lang="ru-RU" b="1" dirty="0" smtClean="0">
                <a:solidFill>
                  <a:srgbClr val="660033"/>
                </a:solidFill>
              </a:rPr>
              <a:t>Пояснение.</a:t>
            </a:r>
          </a:p>
          <a:p>
            <a:r>
              <a:rPr lang="ru-RU" b="1" dirty="0" smtClean="0">
                <a:solidFill>
                  <a:srgbClr val="660033"/>
                </a:solidFill>
              </a:rPr>
              <a:t>Личные права являются правами каждого, и хотя часто именуются гражданскими, не связаны напрямую с принадлежностью к гражданству государства, не вытекают из него. Считаются прирождёнными и неотъемлемыми для каждого человека независимо от его гражданства, пола, возраста, расы, этнической или религиозной принадлежности. Необходимы для охраны жизни, достоинства и свободы человека.</a:t>
            </a:r>
          </a:p>
          <a:p>
            <a:r>
              <a:rPr lang="ru-RU" b="1" dirty="0" smtClean="0">
                <a:solidFill>
                  <a:srgbClr val="660033"/>
                </a:solidFill>
              </a:rPr>
              <a:t>Политические права и свободы отличаются от личных, социальных, экономических и других прав, тем, что как правило, тесно связаны с принадлежностью к гражданству данного государства. Являются одной из групп основных конституционных прав и свобод граждан, так как определяют их участие в общественной и политической жизни страны.</a:t>
            </a:r>
          </a:p>
          <a:p>
            <a:r>
              <a:rPr lang="ru-RU" b="1" dirty="0" smtClean="0">
                <a:solidFill>
                  <a:srgbClr val="660033"/>
                </a:solidFill>
              </a:rPr>
              <a:t>Социальные права — это возможности личности в сфере производства и распределения материальных благ, призванные обеспечить удовлетворение экономических и тесно связанных с ними духовных потребностей и интересов человека.</a:t>
            </a:r>
          </a:p>
          <a:p>
            <a:r>
              <a:rPr lang="ru-RU" b="1" dirty="0" smtClean="0">
                <a:solidFill>
                  <a:srgbClr val="660033"/>
                </a:solidFill>
              </a:rPr>
              <a:t>Экономические — свобода труда, свобода промышленности и торговли, свобода приобретения собственности и распоряжения ею, право наследования, право на владение, пользование и распоряжение землёй.</a:t>
            </a:r>
          </a:p>
          <a:p>
            <a:r>
              <a:rPr lang="ru-RU" b="1" dirty="0" smtClean="0">
                <a:solidFill>
                  <a:srgbClr val="660033"/>
                </a:solidFill>
              </a:rPr>
              <a:t> </a:t>
            </a:r>
          </a:p>
          <a:p>
            <a:r>
              <a:rPr lang="ru-RU" b="1" dirty="0" smtClean="0">
                <a:solidFill>
                  <a:srgbClr val="660033"/>
                </a:solidFill>
              </a:rPr>
              <a:t>Правильный ответ указан под номером 2.</a:t>
            </a:r>
            <a:endParaRPr lang="ru-RU" b="1" dirty="0">
              <a:solidFill>
                <a:srgbClr val="660033"/>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285728"/>
            <a:ext cx="8286808" cy="5016758"/>
          </a:xfrm>
          <a:prstGeom prst="rect">
            <a:avLst/>
          </a:prstGeom>
        </p:spPr>
        <p:txBody>
          <a:bodyPr wrap="square">
            <a:spAutoFit/>
          </a:bodyPr>
          <a:lstStyle/>
          <a:p>
            <a:r>
              <a:rPr lang="ru-RU" sz="3200" b="1" dirty="0" smtClean="0">
                <a:solidFill>
                  <a:srgbClr val="660033"/>
                </a:solidFill>
              </a:rPr>
              <a:t>Задание 17 № </a:t>
            </a:r>
            <a:r>
              <a:rPr lang="ru-RU" sz="3200" b="1" dirty="0" smtClean="0">
                <a:solidFill>
                  <a:srgbClr val="660033"/>
                </a:solidFill>
                <a:hlinkClick r:id="rId2"/>
              </a:rPr>
              <a:t>420</a:t>
            </a:r>
            <a:endParaRPr lang="ru-RU" sz="3200" b="1" dirty="0" smtClean="0">
              <a:solidFill>
                <a:srgbClr val="660033"/>
              </a:solidFill>
            </a:endParaRPr>
          </a:p>
          <a:p>
            <a:r>
              <a:rPr lang="ru-RU" sz="3200" b="1" dirty="0" smtClean="0">
                <a:solidFill>
                  <a:srgbClr val="660033"/>
                </a:solidFill>
              </a:rPr>
              <a:t>Что является отличительным признаком правового государства?</a:t>
            </a:r>
          </a:p>
          <a:p>
            <a:r>
              <a:rPr lang="ru-RU" sz="3200" b="1" dirty="0" smtClean="0">
                <a:solidFill>
                  <a:srgbClr val="660033"/>
                </a:solidFill>
              </a:rPr>
              <a:t> </a:t>
            </a:r>
          </a:p>
          <a:p>
            <a:r>
              <a:rPr lang="ru-RU" sz="3200" b="1" dirty="0" smtClean="0">
                <a:solidFill>
                  <a:srgbClr val="660033"/>
                </a:solidFill>
              </a:rPr>
              <a:t>1) наличие системы законодательства</a:t>
            </a:r>
          </a:p>
          <a:p>
            <a:r>
              <a:rPr lang="ru-RU" sz="3200" b="1" dirty="0" smtClean="0">
                <a:solidFill>
                  <a:srgbClr val="660033"/>
                </a:solidFill>
              </a:rPr>
              <a:t>2) равноправие и равенство граждан перед законом</a:t>
            </a:r>
          </a:p>
          <a:p>
            <a:r>
              <a:rPr lang="ru-RU" sz="3200" b="1" dirty="0" smtClean="0">
                <a:solidFill>
                  <a:srgbClr val="660033"/>
                </a:solidFill>
              </a:rPr>
              <a:t>3) функционирование правоохранительных органов</a:t>
            </a:r>
          </a:p>
          <a:p>
            <a:r>
              <a:rPr lang="ru-RU" sz="3200" b="1" dirty="0" smtClean="0">
                <a:solidFill>
                  <a:srgbClr val="660033"/>
                </a:solidFill>
              </a:rPr>
              <a:t>4) наличие суверенитета</a:t>
            </a:r>
            <a:endParaRPr lang="ru-RU" sz="3200" b="1" dirty="0">
              <a:solidFill>
                <a:srgbClr val="660033"/>
              </a:solidFill>
            </a:endParaRPr>
          </a:p>
        </p:txBody>
      </p:sp>
      <p:pic>
        <p:nvPicPr>
          <p:cNvPr id="3" name="Рисунок 2" descr="223140.jpg"/>
          <p:cNvPicPr>
            <a:picLocks noChangeAspect="1"/>
          </p:cNvPicPr>
          <p:nvPr/>
        </p:nvPicPr>
        <p:blipFill>
          <a:blip r:embed="rId3"/>
          <a:stretch>
            <a:fillRect/>
          </a:stretch>
        </p:blipFill>
        <p:spPr>
          <a:xfrm>
            <a:off x="5499265" y="4429132"/>
            <a:ext cx="2163597" cy="2333618"/>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214291"/>
            <a:ext cx="8643998" cy="5632311"/>
          </a:xfrm>
          <a:prstGeom prst="rect">
            <a:avLst/>
          </a:prstGeom>
        </p:spPr>
        <p:txBody>
          <a:bodyPr wrap="square">
            <a:spAutoFit/>
          </a:bodyPr>
          <a:lstStyle/>
          <a:p>
            <a:r>
              <a:rPr lang="ru-RU" sz="2400" b="1" dirty="0" smtClean="0">
                <a:solidFill>
                  <a:srgbClr val="660033"/>
                </a:solidFill>
              </a:rPr>
              <a:t>Пояснение.</a:t>
            </a:r>
          </a:p>
          <a:p>
            <a:r>
              <a:rPr lang="ru-RU" sz="2400" b="1" dirty="0" smtClean="0">
                <a:solidFill>
                  <a:srgbClr val="660033"/>
                </a:solidFill>
              </a:rPr>
              <a:t>Правовое государство — </a:t>
            </a:r>
            <a:r>
              <a:rPr lang="ru-RU" sz="2400" b="1" dirty="0" err="1" smtClean="0">
                <a:solidFill>
                  <a:srgbClr val="660033"/>
                </a:solidFill>
              </a:rPr>
              <a:t>государство</a:t>
            </a:r>
            <a:r>
              <a:rPr lang="ru-RU" sz="2400" b="1" dirty="0" smtClean="0">
                <a:solidFill>
                  <a:srgbClr val="660033"/>
                </a:solidFill>
              </a:rPr>
              <a:t>, ограниченное в своих действиях правом, подчиненное воле суверенного народа, выражаемой в конституции, и призванное обеспечить основные права и свободы личности. Признаки правового государства: политический суверенитет народа; принцип разделения властей; верховенство права (равенство всех перед законом); соблюдение прав и свобод человека; взаимная ответственность государства и личности; высокая сознательность масс; не карательные, а правоохранительные органы; предсказуемость принимаемых государством решений; подчинение национальной правовой системы международному праву; плюрализм.</a:t>
            </a:r>
          </a:p>
          <a:p>
            <a:r>
              <a:rPr lang="ru-RU" sz="2400" b="1" dirty="0" smtClean="0">
                <a:solidFill>
                  <a:srgbClr val="660033"/>
                </a:solidFill>
              </a:rPr>
              <a:t> </a:t>
            </a:r>
          </a:p>
          <a:p>
            <a:r>
              <a:rPr lang="ru-RU" sz="2400" b="1" dirty="0" smtClean="0">
                <a:solidFill>
                  <a:srgbClr val="660033"/>
                </a:solidFill>
              </a:rPr>
              <a:t>Правильный ответ указан под номером 2.</a:t>
            </a:r>
            <a:endParaRPr lang="ru-RU" sz="2400" b="1" dirty="0">
              <a:solidFill>
                <a:srgbClr val="660033"/>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214290"/>
            <a:ext cx="8501122" cy="4031873"/>
          </a:xfrm>
          <a:prstGeom prst="rect">
            <a:avLst/>
          </a:prstGeom>
        </p:spPr>
        <p:txBody>
          <a:bodyPr wrap="square">
            <a:spAutoFit/>
          </a:bodyPr>
          <a:lstStyle/>
          <a:p>
            <a:r>
              <a:rPr lang="ru-RU" sz="3200" b="1" dirty="0" smtClean="0">
                <a:solidFill>
                  <a:srgbClr val="660033"/>
                </a:solidFill>
              </a:rPr>
              <a:t>Задание 17 № </a:t>
            </a:r>
            <a:r>
              <a:rPr lang="ru-RU" sz="3200" b="1" dirty="0" smtClean="0">
                <a:solidFill>
                  <a:srgbClr val="660033"/>
                </a:solidFill>
                <a:hlinkClick r:id="rId2"/>
              </a:rPr>
              <a:t>451</a:t>
            </a:r>
            <a:endParaRPr lang="ru-RU" sz="3200" b="1" dirty="0" smtClean="0">
              <a:solidFill>
                <a:srgbClr val="660033"/>
              </a:solidFill>
            </a:endParaRPr>
          </a:p>
          <a:p>
            <a:r>
              <a:rPr lang="ru-RU" sz="3200" b="1" dirty="0" smtClean="0">
                <a:solidFill>
                  <a:srgbClr val="660033"/>
                </a:solidFill>
              </a:rPr>
              <a:t>К специфическим правам ребенка относится</a:t>
            </a:r>
          </a:p>
          <a:p>
            <a:r>
              <a:rPr lang="ru-RU" sz="3200" b="1" dirty="0" smtClean="0">
                <a:solidFill>
                  <a:srgbClr val="660033"/>
                </a:solidFill>
              </a:rPr>
              <a:t>(-</a:t>
            </a:r>
            <a:r>
              <a:rPr lang="ru-RU" sz="3200" b="1" dirty="0" err="1" smtClean="0">
                <a:solidFill>
                  <a:srgbClr val="660033"/>
                </a:solidFill>
              </a:rPr>
              <a:t>ятся</a:t>
            </a:r>
            <a:r>
              <a:rPr lang="ru-RU" sz="3200" b="1" dirty="0" smtClean="0">
                <a:solidFill>
                  <a:srgbClr val="660033"/>
                </a:solidFill>
              </a:rPr>
              <a:t>)</a:t>
            </a:r>
          </a:p>
          <a:p>
            <a:r>
              <a:rPr lang="ru-RU" sz="3200" b="1" dirty="0" smtClean="0">
                <a:solidFill>
                  <a:srgbClr val="660033"/>
                </a:solidFill>
              </a:rPr>
              <a:t> </a:t>
            </a:r>
          </a:p>
          <a:p>
            <a:r>
              <a:rPr lang="ru-RU" sz="3200" b="1" dirty="0" smtClean="0">
                <a:solidFill>
                  <a:srgbClr val="660033"/>
                </a:solidFill>
              </a:rPr>
              <a:t>1) право на жизнь</a:t>
            </a:r>
          </a:p>
          <a:p>
            <a:r>
              <a:rPr lang="ru-RU" sz="3200" b="1" dirty="0" smtClean="0">
                <a:solidFill>
                  <a:srgbClr val="660033"/>
                </a:solidFill>
              </a:rPr>
              <a:t>2) право жить в семье</a:t>
            </a:r>
          </a:p>
          <a:p>
            <a:r>
              <a:rPr lang="ru-RU" sz="3200" b="1" dirty="0" smtClean="0">
                <a:solidFill>
                  <a:srgbClr val="660033"/>
                </a:solidFill>
              </a:rPr>
              <a:t>3) право собственности</a:t>
            </a:r>
          </a:p>
          <a:p>
            <a:r>
              <a:rPr lang="ru-RU" sz="3200" b="1" dirty="0" smtClean="0">
                <a:solidFill>
                  <a:srgbClr val="660033"/>
                </a:solidFill>
              </a:rPr>
              <a:t>4) избирательные права</a:t>
            </a:r>
            <a:endParaRPr lang="ru-RU" sz="3200" b="1" dirty="0">
              <a:solidFill>
                <a:srgbClr val="660033"/>
              </a:solidFill>
            </a:endParaRPr>
          </a:p>
        </p:txBody>
      </p:sp>
      <p:pic>
        <p:nvPicPr>
          <p:cNvPr id="3" name="Рисунок 2" descr="vqd7t7dws4u.jpg"/>
          <p:cNvPicPr>
            <a:picLocks noChangeAspect="1"/>
          </p:cNvPicPr>
          <p:nvPr/>
        </p:nvPicPr>
        <p:blipFill>
          <a:blip r:embed="rId3"/>
          <a:stretch>
            <a:fillRect/>
          </a:stretch>
        </p:blipFill>
        <p:spPr>
          <a:xfrm rot="980369">
            <a:off x="4777743" y="3671116"/>
            <a:ext cx="4104465" cy="2450366"/>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357166"/>
            <a:ext cx="8572560" cy="6124754"/>
          </a:xfrm>
          <a:prstGeom prst="rect">
            <a:avLst/>
          </a:prstGeom>
        </p:spPr>
        <p:txBody>
          <a:bodyPr wrap="square">
            <a:spAutoFit/>
          </a:bodyPr>
          <a:lstStyle/>
          <a:p>
            <a:r>
              <a:rPr lang="ru-RU" sz="2800" b="1" dirty="0" smtClean="0">
                <a:solidFill>
                  <a:srgbClr val="660033"/>
                </a:solidFill>
              </a:rPr>
              <a:t>Пояснение.</a:t>
            </a:r>
          </a:p>
          <a:p>
            <a:r>
              <a:rPr lang="ru-RU" sz="2800" b="1" dirty="0" smtClean="0">
                <a:solidFill>
                  <a:srgbClr val="660033"/>
                </a:solidFill>
              </a:rPr>
              <a:t>Пункт 2 Статьи 54 Конституции РФ предусматривает следующие виды личных неимущественных прав ребёнка: право жить в семье; право воспитываться в семье; право знать своих родителей (насколько это возможно); право на их заботу; право на совместное с ними проживание, за исключением случаев, когда это противоречит его интересам; право на воспитание своими родителями; право на обеспечение его интересов; право на всестороннее развитие; право на уважение его человеческого достоинства.</a:t>
            </a:r>
          </a:p>
          <a:p>
            <a:r>
              <a:rPr lang="ru-RU" sz="2800" b="1" dirty="0" smtClean="0">
                <a:solidFill>
                  <a:srgbClr val="660033"/>
                </a:solidFill>
              </a:rPr>
              <a:t> </a:t>
            </a:r>
          </a:p>
          <a:p>
            <a:r>
              <a:rPr lang="ru-RU" sz="2800" b="1" dirty="0" smtClean="0">
                <a:solidFill>
                  <a:srgbClr val="660033"/>
                </a:solidFill>
              </a:rPr>
              <a:t>Правильный ответ указан под номером 2.</a:t>
            </a:r>
            <a:endParaRPr lang="ru-RU" sz="2800" b="1" dirty="0">
              <a:solidFill>
                <a:srgbClr val="660033"/>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85786" y="428604"/>
            <a:ext cx="7715304" cy="3416320"/>
          </a:xfrm>
          <a:prstGeom prst="rect">
            <a:avLst/>
          </a:prstGeom>
        </p:spPr>
        <p:txBody>
          <a:bodyPr wrap="square">
            <a:spAutoFit/>
          </a:bodyPr>
          <a:lstStyle/>
          <a:p>
            <a:r>
              <a:rPr lang="ru-RU" sz="2400" b="1" dirty="0" smtClean="0">
                <a:solidFill>
                  <a:srgbClr val="660033"/>
                </a:solidFill>
              </a:rPr>
              <a:t>Пояснение. </a:t>
            </a:r>
          </a:p>
          <a:p>
            <a:endParaRPr lang="ru-RU" sz="2400" b="1" dirty="0" smtClean="0">
              <a:solidFill>
                <a:srgbClr val="660033"/>
              </a:solidFill>
            </a:endParaRPr>
          </a:p>
          <a:p>
            <a:r>
              <a:rPr lang="ru-RU" sz="2400" b="1" dirty="0" smtClean="0">
                <a:solidFill>
                  <a:srgbClr val="660033"/>
                </a:solidFill>
              </a:rPr>
              <a:t>Нормативные правовые акты (в отличие от других источников права) принимаются только уполномоченными государственными органами в пределах их компетенции, имеют определённый вид и облекаются в документальную форму.</a:t>
            </a:r>
          </a:p>
          <a:p>
            <a:r>
              <a:rPr lang="ru-RU" sz="2400" b="1" dirty="0" smtClean="0">
                <a:solidFill>
                  <a:srgbClr val="660033"/>
                </a:solidFill>
              </a:rPr>
              <a:t> </a:t>
            </a:r>
          </a:p>
          <a:p>
            <a:r>
              <a:rPr lang="ru-RU" sz="2400" b="1" dirty="0" smtClean="0">
                <a:solidFill>
                  <a:srgbClr val="660033"/>
                </a:solidFill>
              </a:rPr>
              <a:t>Правильный ответ указан под номером 1.</a:t>
            </a:r>
            <a:endParaRPr lang="ru-RU" sz="2400" b="1" dirty="0">
              <a:solidFill>
                <a:srgbClr val="660033"/>
              </a:solidFill>
            </a:endParaRPr>
          </a:p>
        </p:txBody>
      </p:sp>
      <p:pic>
        <p:nvPicPr>
          <p:cNvPr id="3" name="Рисунок 2" descr="npa_0.jpg"/>
          <p:cNvPicPr>
            <a:picLocks noChangeAspect="1"/>
          </p:cNvPicPr>
          <p:nvPr/>
        </p:nvPicPr>
        <p:blipFill>
          <a:blip r:embed="rId2"/>
          <a:stretch>
            <a:fillRect/>
          </a:stretch>
        </p:blipFill>
        <p:spPr>
          <a:xfrm>
            <a:off x="3214678" y="3929066"/>
            <a:ext cx="2738440" cy="257961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357166"/>
            <a:ext cx="8215370" cy="4031873"/>
          </a:xfrm>
          <a:prstGeom prst="rect">
            <a:avLst/>
          </a:prstGeom>
        </p:spPr>
        <p:txBody>
          <a:bodyPr wrap="square">
            <a:spAutoFit/>
          </a:bodyPr>
          <a:lstStyle/>
          <a:p>
            <a:r>
              <a:rPr lang="ru-RU" sz="3200" b="1" dirty="0" smtClean="0">
                <a:solidFill>
                  <a:srgbClr val="660033"/>
                </a:solidFill>
              </a:rPr>
              <a:t>Задание 17 № </a:t>
            </a:r>
            <a:r>
              <a:rPr lang="ru-RU" sz="3200" b="1" dirty="0" smtClean="0">
                <a:solidFill>
                  <a:srgbClr val="660033"/>
                </a:solidFill>
                <a:hlinkClick r:id="rId2"/>
              </a:rPr>
              <a:t>482</a:t>
            </a:r>
            <a:endParaRPr lang="ru-RU" sz="3200" b="1" dirty="0" smtClean="0">
              <a:solidFill>
                <a:srgbClr val="660033"/>
              </a:solidFill>
            </a:endParaRPr>
          </a:p>
          <a:p>
            <a:r>
              <a:rPr lang="ru-RU" sz="3200" b="1" dirty="0" smtClean="0">
                <a:solidFill>
                  <a:srgbClr val="660033"/>
                </a:solidFill>
              </a:rPr>
              <a:t>Какая отрасль права закрепляет основы государственного строя?</a:t>
            </a:r>
          </a:p>
          <a:p>
            <a:r>
              <a:rPr lang="ru-RU" sz="3200" b="1" dirty="0" smtClean="0">
                <a:solidFill>
                  <a:srgbClr val="660033"/>
                </a:solidFill>
              </a:rPr>
              <a:t> </a:t>
            </a:r>
          </a:p>
          <a:p>
            <a:r>
              <a:rPr lang="ru-RU" sz="3200" b="1" dirty="0" smtClean="0">
                <a:solidFill>
                  <a:srgbClr val="660033"/>
                </a:solidFill>
              </a:rPr>
              <a:t>1) административное</a:t>
            </a:r>
          </a:p>
          <a:p>
            <a:r>
              <a:rPr lang="ru-RU" sz="3200" b="1" dirty="0" smtClean="0">
                <a:solidFill>
                  <a:srgbClr val="660033"/>
                </a:solidFill>
              </a:rPr>
              <a:t>2) конституционное</a:t>
            </a:r>
          </a:p>
          <a:p>
            <a:r>
              <a:rPr lang="ru-RU" sz="3200" b="1" dirty="0" smtClean="0">
                <a:solidFill>
                  <a:srgbClr val="660033"/>
                </a:solidFill>
              </a:rPr>
              <a:t>3) гражданское</a:t>
            </a:r>
          </a:p>
          <a:p>
            <a:r>
              <a:rPr lang="ru-RU" sz="3200" b="1" dirty="0" smtClean="0">
                <a:solidFill>
                  <a:srgbClr val="660033"/>
                </a:solidFill>
              </a:rPr>
              <a:t>4) уголовное</a:t>
            </a:r>
            <a:endParaRPr lang="ru-RU" sz="3200" b="1" dirty="0">
              <a:solidFill>
                <a:srgbClr val="660033"/>
              </a:solidFill>
            </a:endParaRPr>
          </a:p>
        </p:txBody>
      </p:sp>
      <p:pic>
        <p:nvPicPr>
          <p:cNvPr id="3" name="Рисунок 2" descr="15777-large_default.jpg"/>
          <p:cNvPicPr>
            <a:picLocks noChangeAspect="1"/>
          </p:cNvPicPr>
          <p:nvPr/>
        </p:nvPicPr>
        <p:blipFill>
          <a:blip r:embed="rId3" cstate="print"/>
          <a:stretch>
            <a:fillRect/>
          </a:stretch>
        </p:blipFill>
        <p:spPr>
          <a:xfrm>
            <a:off x="4071934" y="3429000"/>
            <a:ext cx="4464843" cy="2976562"/>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357166"/>
            <a:ext cx="8358246" cy="6032421"/>
          </a:xfrm>
          <a:prstGeom prst="rect">
            <a:avLst/>
          </a:prstGeom>
        </p:spPr>
        <p:txBody>
          <a:bodyPr wrap="square">
            <a:spAutoFit/>
          </a:bodyPr>
          <a:lstStyle/>
          <a:p>
            <a:r>
              <a:rPr lang="ru-RU" sz="1600" b="1" dirty="0" smtClean="0">
                <a:solidFill>
                  <a:srgbClr val="660033"/>
                </a:solidFill>
              </a:rPr>
              <a:t>Пояснение.</a:t>
            </a:r>
          </a:p>
          <a:p>
            <a:r>
              <a:rPr lang="ru-RU" sz="1600" b="1" dirty="0" smtClean="0">
                <a:solidFill>
                  <a:srgbClr val="660033"/>
                </a:solidFill>
              </a:rPr>
              <a:t>Отрасль права — совокупность правовых норм и институтов, регулирующих определенную отрасль общественных отношений.</a:t>
            </a:r>
          </a:p>
          <a:p>
            <a:r>
              <a:rPr lang="ru-RU" sz="1600" b="1" dirty="0" smtClean="0">
                <a:solidFill>
                  <a:srgbClr val="660033"/>
                </a:solidFill>
              </a:rPr>
              <a:t>Гражданское право — отрасль права, объединяющая правовые ресурсы, регулирующие имущественные, а также связанные и несвязанные с ними личные неимущественные отношения, которые обоснованы на независимости оценки, имущественной самостоятельности и юридическом равенстве сторон в целях создания наиболее благоприятных условий для удовлетворения частных потребностей, а также нормального развития экономических отношений.</a:t>
            </a:r>
          </a:p>
          <a:p>
            <a:r>
              <a:rPr lang="ru-RU" sz="1600" b="1" dirty="0" smtClean="0">
                <a:solidFill>
                  <a:srgbClr val="660033"/>
                </a:solidFill>
              </a:rPr>
              <a:t>Административное право — это важная отрасль права (система правовых норм), которая в целях выполнения задач и осуществления функций государства регулирует общественные отношения управленческого характера, складывающиеся в процессе организации и функционирования исполнительной власти, а также в сфере внутриорганизационной и </a:t>
            </a:r>
            <a:r>
              <a:rPr lang="ru-RU" sz="1600" b="1" dirty="0" err="1" smtClean="0">
                <a:solidFill>
                  <a:srgbClr val="660033"/>
                </a:solidFill>
              </a:rPr>
              <a:t>административно-юрисдикционной</a:t>
            </a:r>
            <a:r>
              <a:rPr lang="ru-RU" sz="1600" b="1" dirty="0" smtClean="0">
                <a:solidFill>
                  <a:srgbClr val="660033"/>
                </a:solidFill>
              </a:rPr>
              <a:t> деятельности различных государственных органов.</a:t>
            </a:r>
          </a:p>
          <a:p>
            <a:r>
              <a:rPr lang="ru-RU" sz="1600" b="1" dirty="0" smtClean="0">
                <a:solidFill>
                  <a:srgbClr val="660033"/>
                </a:solidFill>
              </a:rPr>
              <a:t>Конституционное право как отрасль это совокупность правовых норм, регулирующих основы организации, основы взаимоотношения человека с обществом или государством. Это фундаментальная отрасль Российского права.</a:t>
            </a:r>
          </a:p>
          <a:p>
            <a:r>
              <a:rPr lang="ru-RU" sz="1600" b="1" dirty="0" smtClean="0">
                <a:solidFill>
                  <a:srgbClr val="660033"/>
                </a:solidFill>
              </a:rPr>
              <a:t>Уголовное право — это отрасль права, регулирующая общественные отношения, связанные с совершением преступных деяний, назначением наказания и применением иных мер уголовно-правового характера, устанавливающая основания привлечения к уголовной ответственности, либо освобождения от уголовной ответственности и наказания.</a:t>
            </a:r>
          </a:p>
          <a:p>
            <a:r>
              <a:rPr lang="ru-RU" sz="1600" b="1" dirty="0" smtClean="0">
                <a:solidFill>
                  <a:srgbClr val="660033"/>
                </a:solidFill>
              </a:rPr>
              <a:t> </a:t>
            </a:r>
          </a:p>
          <a:p>
            <a:r>
              <a:rPr lang="ru-RU" b="1" dirty="0" smtClean="0">
                <a:solidFill>
                  <a:srgbClr val="660033"/>
                </a:solidFill>
              </a:rPr>
              <a:t>Правильный ответ указан под номером 2.</a:t>
            </a:r>
            <a:endParaRPr lang="ru-RU" b="1" dirty="0">
              <a:solidFill>
                <a:srgbClr val="660033"/>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285728"/>
            <a:ext cx="8429684" cy="4031873"/>
          </a:xfrm>
          <a:prstGeom prst="rect">
            <a:avLst/>
          </a:prstGeom>
        </p:spPr>
        <p:txBody>
          <a:bodyPr wrap="square">
            <a:spAutoFit/>
          </a:bodyPr>
          <a:lstStyle/>
          <a:p>
            <a:r>
              <a:rPr lang="ru-RU" sz="3200" b="1" dirty="0" smtClean="0">
                <a:solidFill>
                  <a:srgbClr val="660033"/>
                </a:solidFill>
              </a:rPr>
              <a:t>Задание 17 № </a:t>
            </a:r>
            <a:r>
              <a:rPr lang="ru-RU" sz="3200" b="1" dirty="0" smtClean="0">
                <a:solidFill>
                  <a:srgbClr val="660033"/>
                </a:solidFill>
                <a:hlinkClick r:id="rId2"/>
              </a:rPr>
              <a:t>513</a:t>
            </a:r>
            <a:endParaRPr lang="ru-RU" sz="3200" b="1" dirty="0" smtClean="0">
              <a:solidFill>
                <a:srgbClr val="660033"/>
              </a:solidFill>
            </a:endParaRPr>
          </a:p>
          <a:p>
            <a:r>
              <a:rPr lang="ru-RU" sz="3200" b="1" dirty="0" smtClean="0">
                <a:solidFill>
                  <a:srgbClr val="660033"/>
                </a:solidFill>
              </a:rPr>
              <a:t>Что является административным проступком?</a:t>
            </a:r>
          </a:p>
          <a:p>
            <a:r>
              <a:rPr lang="ru-RU" sz="3200" b="1" dirty="0" smtClean="0">
                <a:solidFill>
                  <a:srgbClr val="660033"/>
                </a:solidFill>
              </a:rPr>
              <a:t> </a:t>
            </a:r>
          </a:p>
          <a:p>
            <a:r>
              <a:rPr lang="ru-RU" sz="3200" b="1" dirty="0" smtClean="0">
                <a:solidFill>
                  <a:srgbClr val="660033"/>
                </a:solidFill>
              </a:rPr>
              <a:t>1) безбилетный проезд в метро</a:t>
            </a:r>
          </a:p>
          <a:p>
            <a:r>
              <a:rPr lang="ru-RU" sz="3200" b="1" dirty="0" smtClean="0">
                <a:solidFill>
                  <a:srgbClr val="660033"/>
                </a:solidFill>
              </a:rPr>
              <a:t>2) порча чужого имущества</a:t>
            </a:r>
          </a:p>
          <a:p>
            <a:r>
              <a:rPr lang="ru-RU" sz="3200" b="1" dirty="0" smtClean="0">
                <a:solidFill>
                  <a:srgbClr val="660033"/>
                </a:solidFill>
              </a:rPr>
              <a:t>3) кража продуктов из магазина</a:t>
            </a:r>
          </a:p>
          <a:p>
            <a:r>
              <a:rPr lang="ru-RU" sz="3200" b="1" dirty="0" smtClean="0">
                <a:solidFill>
                  <a:srgbClr val="660033"/>
                </a:solidFill>
              </a:rPr>
              <a:t>4) нарушение трудового договора</a:t>
            </a:r>
            <a:endParaRPr lang="ru-RU" sz="3200" b="1" dirty="0">
              <a:solidFill>
                <a:srgbClr val="660033"/>
              </a:solidFill>
            </a:endParaRPr>
          </a:p>
        </p:txBody>
      </p:sp>
      <p:pic>
        <p:nvPicPr>
          <p:cNvPr id="3" name="Рисунок 2" descr="b82bbb6e8f627dec62d2e7e194c167d1.png"/>
          <p:cNvPicPr>
            <a:picLocks noChangeAspect="1"/>
          </p:cNvPicPr>
          <p:nvPr/>
        </p:nvPicPr>
        <p:blipFill>
          <a:blip r:embed="rId3"/>
          <a:stretch>
            <a:fillRect/>
          </a:stretch>
        </p:blipFill>
        <p:spPr>
          <a:xfrm>
            <a:off x="6143636" y="1214422"/>
            <a:ext cx="2469934" cy="2317351"/>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285728"/>
            <a:ext cx="7929618" cy="5693866"/>
          </a:xfrm>
          <a:prstGeom prst="rect">
            <a:avLst/>
          </a:prstGeom>
        </p:spPr>
        <p:txBody>
          <a:bodyPr wrap="square">
            <a:spAutoFit/>
          </a:bodyPr>
          <a:lstStyle/>
          <a:p>
            <a:r>
              <a:rPr lang="ru-RU" sz="2800" b="1" dirty="0" smtClean="0">
                <a:solidFill>
                  <a:srgbClr val="660033"/>
                </a:solidFill>
              </a:rPr>
              <a:t>Пояснение.</a:t>
            </a:r>
          </a:p>
          <a:p>
            <a:r>
              <a:rPr lang="ru-RU" sz="2800" b="1" dirty="0" smtClean="0">
                <a:solidFill>
                  <a:srgbClr val="660033"/>
                </a:solidFill>
              </a:rPr>
              <a:t>Административное проступок — противоправное, виновное действие или бездействие физического или юридического лица, за которое законодательством об административных правонарушениях установлена административная ответственность. Преступление (уголовное преступление) — правонарушение (общественно опасное деяние), совершение которого влечёт применение к лицу мер уголовной ответственности.</a:t>
            </a:r>
          </a:p>
          <a:p>
            <a:r>
              <a:rPr lang="ru-RU" sz="2800" b="1" dirty="0" smtClean="0">
                <a:solidFill>
                  <a:srgbClr val="660033"/>
                </a:solidFill>
              </a:rPr>
              <a:t> </a:t>
            </a:r>
          </a:p>
          <a:p>
            <a:r>
              <a:rPr lang="ru-RU" sz="2800" b="1" dirty="0" smtClean="0">
                <a:solidFill>
                  <a:srgbClr val="660033"/>
                </a:solidFill>
              </a:rPr>
              <a:t>Правильный ответ указан под номером 1.</a:t>
            </a:r>
            <a:endParaRPr lang="ru-RU" sz="2800" b="1" dirty="0">
              <a:solidFill>
                <a:srgbClr val="660033"/>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285728"/>
            <a:ext cx="8286808" cy="3539430"/>
          </a:xfrm>
          <a:prstGeom prst="rect">
            <a:avLst/>
          </a:prstGeom>
        </p:spPr>
        <p:txBody>
          <a:bodyPr wrap="square">
            <a:spAutoFit/>
          </a:bodyPr>
          <a:lstStyle/>
          <a:p>
            <a:r>
              <a:rPr lang="ru-RU" sz="3200" b="1" dirty="0" smtClean="0">
                <a:solidFill>
                  <a:srgbClr val="660033"/>
                </a:solidFill>
              </a:rPr>
              <a:t>Задание 17 № </a:t>
            </a:r>
            <a:r>
              <a:rPr lang="ru-RU" sz="3200" b="1" dirty="0" smtClean="0">
                <a:solidFill>
                  <a:srgbClr val="660033"/>
                </a:solidFill>
                <a:hlinkClick r:id="rId2"/>
              </a:rPr>
              <a:t>544</a:t>
            </a:r>
            <a:endParaRPr lang="ru-RU" sz="3200" b="1" dirty="0" smtClean="0">
              <a:solidFill>
                <a:srgbClr val="660033"/>
              </a:solidFill>
            </a:endParaRPr>
          </a:p>
          <a:p>
            <a:r>
              <a:rPr lang="ru-RU" sz="3200" b="1" dirty="0" smtClean="0">
                <a:solidFill>
                  <a:srgbClr val="660033"/>
                </a:solidFill>
              </a:rPr>
              <a:t>Право в отличие от морали</a:t>
            </a:r>
          </a:p>
          <a:p>
            <a:r>
              <a:rPr lang="ru-RU" sz="3200" b="1" dirty="0" smtClean="0">
                <a:solidFill>
                  <a:srgbClr val="660033"/>
                </a:solidFill>
              </a:rPr>
              <a:t> </a:t>
            </a:r>
          </a:p>
          <a:p>
            <a:r>
              <a:rPr lang="ru-RU" sz="3200" b="1" dirty="0" smtClean="0">
                <a:solidFill>
                  <a:srgbClr val="660033"/>
                </a:solidFill>
              </a:rPr>
              <a:t>1) является видом социальных норм</a:t>
            </a:r>
          </a:p>
          <a:p>
            <a:r>
              <a:rPr lang="ru-RU" sz="3200" b="1" dirty="0" smtClean="0">
                <a:solidFill>
                  <a:srgbClr val="660033"/>
                </a:solidFill>
              </a:rPr>
              <a:t>2) регулирует поведение людей</a:t>
            </a:r>
          </a:p>
          <a:p>
            <a:r>
              <a:rPr lang="ru-RU" sz="3200" b="1" dirty="0" smtClean="0">
                <a:solidFill>
                  <a:srgbClr val="660033"/>
                </a:solidFill>
              </a:rPr>
              <a:t>3) поддерживается силой государства</a:t>
            </a:r>
          </a:p>
          <a:p>
            <a:r>
              <a:rPr lang="ru-RU" sz="3200" b="1" dirty="0" smtClean="0">
                <a:solidFill>
                  <a:srgbClr val="660033"/>
                </a:solidFill>
              </a:rPr>
              <a:t>4) обращено ко всему обществу</a:t>
            </a:r>
            <a:endParaRPr lang="ru-RU" sz="3200" b="1" dirty="0">
              <a:solidFill>
                <a:srgbClr val="660033"/>
              </a:solidFill>
            </a:endParaRPr>
          </a:p>
        </p:txBody>
      </p:sp>
      <p:pic>
        <p:nvPicPr>
          <p:cNvPr id="3" name="Рисунок 2" descr="what-you-should-expect-from-your-personal-injury-lawyer-the-articles-603551.jpg"/>
          <p:cNvPicPr>
            <a:picLocks noChangeAspect="1"/>
          </p:cNvPicPr>
          <p:nvPr/>
        </p:nvPicPr>
        <p:blipFill>
          <a:blip r:embed="rId3" cstate="print"/>
          <a:stretch>
            <a:fillRect/>
          </a:stretch>
        </p:blipFill>
        <p:spPr>
          <a:xfrm>
            <a:off x="2928926" y="3900619"/>
            <a:ext cx="3286148" cy="2957381"/>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357166"/>
            <a:ext cx="8215370" cy="4031873"/>
          </a:xfrm>
          <a:prstGeom prst="rect">
            <a:avLst/>
          </a:prstGeom>
        </p:spPr>
        <p:txBody>
          <a:bodyPr wrap="square">
            <a:spAutoFit/>
          </a:bodyPr>
          <a:lstStyle/>
          <a:p>
            <a:r>
              <a:rPr lang="ru-RU" sz="3200" b="1" dirty="0" smtClean="0">
                <a:solidFill>
                  <a:srgbClr val="660033"/>
                </a:solidFill>
              </a:rPr>
              <a:t>Пояснение.</a:t>
            </a:r>
          </a:p>
          <a:p>
            <a:r>
              <a:rPr lang="ru-RU" sz="3200" b="1" dirty="0" smtClean="0">
                <a:solidFill>
                  <a:srgbClr val="660033"/>
                </a:solidFill>
              </a:rPr>
              <a:t>Отличаются по происхождению — нормы права устанавливаются и санкционируются государством, нормы морали формируются обществом, исходя из представлений о добре и зле.</a:t>
            </a:r>
          </a:p>
          <a:p>
            <a:r>
              <a:rPr lang="ru-RU" sz="3200" b="1" dirty="0" smtClean="0">
                <a:solidFill>
                  <a:srgbClr val="660033"/>
                </a:solidFill>
              </a:rPr>
              <a:t> </a:t>
            </a:r>
          </a:p>
          <a:p>
            <a:r>
              <a:rPr lang="ru-RU" sz="3200" b="1" dirty="0" smtClean="0">
                <a:solidFill>
                  <a:srgbClr val="660033"/>
                </a:solidFill>
              </a:rPr>
              <a:t>Правильный ответ указан под номером 3.</a:t>
            </a:r>
            <a:endParaRPr lang="ru-RU" sz="3200" b="1" dirty="0">
              <a:solidFill>
                <a:srgbClr val="660033"/>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214291"/>
            <a:ext cx="8286808" cy="4524315"/>
          </a:xfrm>
          <a:prstGeom prst="rect">
            <a:avLst/>
          </a:prstGeom>
        </p:spPr>
        <p:txBody>
          <a:bodyPr wrap="square">
            <a:spAutoFit/>
          </a:bodyPr>
          <a:lstStyle/>
          <a:p>
            <a:r>
              <a:rPr lang="ru-RU" sz="3200" b="1" dirty="0" smtClean="0">
                <a:solidFill>
                  <a:srgbClr val="660033"/>
                </a:solidFill>
              </a:rPr>
              <a:t>Задание 17 № </a:t>
            </a:r>
            <a:r>
              <a:rPr lang="ru-RU" sz="3200" b="1" dirty="0" smtClean="0">
                <a:solidFill>
                  <a:srgbClr val="660033"/>
                </a:solidFill>
                <a:hlinkClick r:id="rId2"/>
              </a:rPr>
              <a:t>575</a:t>
            </a:r>
            <a:endParaRPr lang="ru-RU" sz="3200" b="1" dirty="0" smtClean="0">
              <a:solidFill>
                <a:srgbClr val="660033"/>
              </a:solidFill>
            </a:endParaRPr>
          </a:p>
          <a:p>
            <a:r>
              <a:rPr lang="ru-RU" sz="3200" b="1" dirty="0" smtClean="0">
                <a:solidFill>
                  <a:srgbClr val="660033"/>
                </a:solidFill>
              </a:rPr>
              <a:t>Что относится к отличительным признакам правового государства?</a:t>
            </a:r>
          </a:p>
          <a:p>
            <a:r>
              <a:rPr lang="ru-RU" sz="3200" b="1" dirty="0" smtClean="0">
                <a:solidFill>
                  <a:srgbClr val="660033"/>
                </a:solidFill>
              </a:rPr>
              <a:t> </a:t>
            </a:r>
          </a:p>
          <a:p>
            <a:r>
              <a:rPr lang="ru-RU" sz="3200" b="1" dirty="0" smtClean="0">
                <a:solidFill>
                  <a:srgbClr val="660033"/>
                </a:solidFill>
              </a:rPr>
              <a:t>1) наличие суверенитета</a:t>
            </a:r>
          </a:p>
          <a:p>
            <a:r>
              <a:rPr lang="ru-RU" sz="3200" b="1" dirty="0" smtClean="0">
                <a:solidFill>
                  <a:srgbClr val="660033"/>
                </a:solidFill>
              </a:rPr>
              <a:t>2) деятельность правоохранительных органов</a:t>
            </a:r>
          </a:p>
          <a:p>
            <a:r>
              <a:rPr lang="ru-RU" sz="3200" b="1" dirty="0" smtClean="0">
                <a:solidFill>
                  <a:srgbClr val="660033"/>
                </a:solidFill>
              </a:rPr>
              <a:t>3) налогообложение граждан</a:t>
            </a:r>
          </a:p>
          <a:p>
            <a:r>
              <a:rPr lang="ru-RU" sz="3200" b="1" dirty="0" smtClean="0">
                <a:solidFill>
                  <a:srgbClr val="660033"/>
                </a:solidFill>
              </a:rPr>
              <a:t>4) верховенство закона</a:t>
            </a:r>
            <a:endParaRPr lang="ru-RU" sz="3200" b="1" dirty="0">
              <a:solidFill>
                <a:srgbClr val="660033"/>
              </a:solidFill>
            </a:endParaRPr>
          </a:p>
        </p:txBody>
      </p:sp>
      <p:pic>
        <p:nvPicPr>
          <p:cNvPr id="3" name="Рисунок 2" descr="53617af77a5f703650a31aeefb4c5768.jpg"/>
          <p:cNvPicPr>
            <a:picLocks noChangeAspect="1"/>
          </p:cNvPicPr>
          <p:nvPr/>
        </p:nvPicPr>
        <p:blipFill>
          <a:blip r:embed="rId3"/>
          <a:stretch>
            <a:fillRect/>
          </a:stretch>
        </p:blipFill>
        <p:spPr>
          <a:xfrm>
            <a:off x="5214942" y="4357694"/>
            <a:ext cx="3357554" cy="2239462"/>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285729"/>
            <a:ext cx="8429684" cy="5632311"/>
          </a:xfrm>
          <a:prstGeom prst="rect">
            <a:avLst/>
          </a:prstGeom>
        </p:spPr>
        <p:txBody>
          <a:bodyPr wrap="square">
            <a:spAutoFit/>
          </a:bodyPr>
          <a:lstStyle/>
          <a:p>
            <a:r>
              <a:rPr lang="ru-RU" sz="2400" b="1" dirty="0" smtClean="0">
                <a:solidFill>
                  <a:srgbClr val="660033"/>
                </a:solidFill>
              </a:rPr>
              <a:t>Пояснение.</a:t>
            </a:r>
          </a:p>
          <a:p>
            <a:r>
              <a:rPr lang="ru-RU" sz="2400" b="1" dirty="0" smtClean="0">
                <a:solidFill>
                  <a:srgbClr val="660033"/>
                </a:solidFill>
              </a:rPr>
              <a:t>Правовое государство — </a:t>
            </a:r>
            <a:r>
              <a:rPr lang="ru-RU" sz="2400" b="1" dirty="0" err="1" smtClean="0">
                <a:solidFill>
                  <a:srgbClr val="660033"/>
                </a:solidFill>
              </a:rPr>
              <a:t>государство</a:t>
            </a:r>
            <a:r>
              <a:rPr lang="ru-RU" sz="2400" b="1" dirty="0" smtClean="0">
                <a:solidFill>
                  <a:srgbClr val="660033"/>
                </a:solidFill>
              </a:rPr>
              <a:t>, ограниченное в своих действиях правом, подчиненное воле суверенного народа, выражаемой в конституции, и призванное обеспечить основные права и свободы личности. Признаки правового государства: политический суверенитет народа; принцип разделения властей; верховенство права (равенство всех перед законом); соблюдение прав и свобод человека; взаимная ответственность государства и личности; высокая сознательность масс; не карательные, а правоохранительные органы; предсказуемость принимаемых государством решений; подчинение национальной правовой системы международному праву; плюрализм.</a:t>
            </a:r>
          </a:p>
          <a:p>
            <a:r>
              <a:rPr lang="ru-RU" sz="2400" b="1" dirty="0" smtClean="0">
                <a:solidFill>
                  <a:srgbClr val="660033"/>
                </a:solidFill>
              </a:rPr>
              <a:t> </a:t>
            </a:r>
          </a:p>
          <a:p>
            <a:r>
              <a:rPr lang="ru-RU" sz="2400" b="1" dirty="0" smtClean="0">
                <a:solidFill>
                  <a:srgbClr val="660033"/>
                </a:solidFill>
              </a:rPr>
              <a:t>Правильный ответ указан под номером 4.</a:t>
            </a:r>
            <a:endParaRPr lang="ru-RU" sz="2400" b="1" dirty="0">
              <a:solidFill>
                <a:srgbClr val="660033"/>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285728"/>
            <a:ext cx="8429684" cy="4031873"/>
          </a:xfrm>
          <a:prstGeom prst="rect">
            <a:avLst/>
          </a:prstGeom>
        </p:spPr>
        <p:txBody>
          <a:bodyPr wrap="square">
            <a:spAutoFit/>
          </a:bodyPr>
          <a:lstStyle/>
          <a:p>
            <a:r>
              <a:rPr lang="ru-RU" sz="3200" b="1" dirty="0" smtClean="0">
                <a:solidFill>
                  <a:srgbClr val="660033"/>
                </a:solidFill>
              </a:rPr>
              <a:t>Задание 17 № </a:t>
            </a:r>
            <a:r>
              <a:rPr lang="ru-RU" sz="3200" b="1" dirty="0" smtClean="0">
                <a:solidFill>
                  <a:srgbClr val="660033"/>
                </a:solidFill>
                <a:hlinkClick r:id="rId2"/>
              </a:rPr>
              <a:t>606</a:t>
            </a:r>
            <a:endParaRPr lang="ru-RU" sz="3200" b="1" dirty="0" smtClean="0">
              <a:solidFill>
                <a:srgbClr val="660033"/>
              </a:solidFill>
            </a:endParaRPr>
          </a:p>
          <a:p>
            <a:r>
              <a:rPr lang="ru-RU" sz="3200" b="1" dirty="0" smtClean="0">
                <a:solidFill>
                  <a:srgbClr val="660033"/>
                </a:solidFill>
              </a:rPr>
              <a:t>Что относится к социальным правам человека?</a:t>
            </a:r>
          </a:p>
          <a:p>
            <a:r>
              <a:rPr lang="ru-RU" sz="3200" b="1" dirty="0" smtClean="0">
                <a:solidFill>
                  <a:srgbClr val="660033"/>
                </a:solidFill>
              </a:rPr>
              <a:t> </a:t>
            </a:r>
          </a:p>
          <a:p>
            <a:r>
              <a:rPr lang="ru-RU" sz="3200" b="1" dirty="0" smtClean="0">
                <a:solidFill>
                  <a:srgbClr val="660033"/>
                </a:solidFill>
              </a:rPr>
              <a:t>1) право на труд</a:t>
            </a:r>
          </a:p>
          <a:p>
            <a:r>
              <a:rPr lang="ru-RU" sz="3200" b="1" dirty="0" smtClean="0">
                <a:solidFill>
                  <a:srgbClr val="660033"/>
                </a:solidFill>
              </a:rPr>
              <a:t>2) право на жизнь</a:t>
            </a:r>
          </a:p>
          <a:p>
            <a:r>
              <a:rPr lang="ru-RU" sz="3200" b="1" dirty="0" smtClean="0">
                <a:solidFill>
                  <a:srgbClr val="660033"/>
                </a:solidFill>
              </a:rPr>
              <a:t>3) избирательные права</a:t>
            </a:r>
          </a:p>
          <a:p>
            <a:r>
              <a:rPr lang="ru-RU" sz="3200" b="1" dirty="0" smtClean="0">
                <a:solidFill>
                  <a:srgbClr val="660033"/>
                </a:solidFill>
              </a:rPr>
              <a:t>4) право собственности</a:t>
            </a:r>
            <a:endParaRPr lang="ru-RU" sz="3200" b="1" dirty="0">
              <a:solidFill>
                <a:srgbClr val="660033"/>
              </a:solidFill>
            </a:endParaRPr>
          </a:p>
        </p:txBody>
      </p:sp>
      <p:pic>
        <p:nvPicPr>
          <p:cNvPr id="3" name="Рисунок 2" descr="1365150.jpg"/>
          <p:cNvPicPr>
            <a:picLocks noChangeAspect="1"/>
          </p:cNvPicPr>
          <p:nvPr/>
        </p:nvPicPr>
        <p:blipFill>
          <a:blip r:embed="rId3"/>
          <a:stretch>
            <a:fillRect/>
          </a:stretch>
        </p:blipFill>
        <p:spPr>
          <a:xfrm>
            <a:off x="2714612" y="4341225"/>
            <a:ext cx="6095996" cy="2516775"/>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428604"/>
            <a:ext cx="8286808" cy="5909310"/>
          </a:xfrm>
          <a:prstGeom prst="rect">
            <a:avLst/>
          </a:prstGeom>
        </p:spPr>
        <p:txBody>
          <a:bodyPr wrap="square">
            <a:spAutoFit/>
          </a:bodyPr>
          <a:lstStyle/>
          <a:p>
            <a:r>
              <a:rPr lang="ru-RU" b="1" dirty="0" smtClean="0">
                <a:solidFill>
                  <a:srgbClr val="660033"/>
                </a:solidFill>
              </a:rPr>
              <a:t>Пояснение.</a:t>
            </a:r>
          </a:p>
          <a:p>
            <a:r>
              <a:rPr lang="ru-RU" b="1" dirty="0" smtClean="0">
                <a:solidFill>
                  <a:srgbClr val="660033"/>
                </a:solidFill>
              </a:rPr>
              <a:t>Личные права являются правами каждого, и хотя часто именуются гражданскими, не связаны напрямую с принадлежностью к гражданству государства, не вытекают из него. Считаются прирождёнными и неотъемлемыми для каждого человека независимо от его гражданства, пола, возраста, расы, этнической или религиозной принадлежности. Необходимы для охраны жизни, достоинства и свободы человека. </a:t>
            </a:r>
          </a:p>
          <a:p>
            <a:r>
              <a:rPr lang="ru-RU" b="1" dirty="0" smtClean="0">
                <a:solidFill>
                  <a:srgbClr val="660033"/>
                </a:solidFill>
              </a:rPr>
              <a:t>Политические права и свободы отличаются от личных, социальных, экономических и других прав, тем, что как правило, тесно связаны с принадлежностью к гражданству данного государства. Являются одной из групп основных конституционных прав и свобод граждан, так как определяют их участие в общественной и политической жизни страны.</a:t>
            </a:r>
          </a:p>
          <a:p>
            <a:r>
              <a:rPr lang="ru-RU" b="1" dirty="0" smtClean="0">
                <a:solidFill>
                  <a:srgbClr val="660033"/>
                </a:solidFill>
              </a:rPr>
              <a:t>Социальные права — это возможности личности в сфере производства и распределения материальных благ, призванные обеспечить удовлетворение экономических и тесно связанных с ними духовных потребностей и интересов человека. </a:t>
            </a:r>
          </a:p>
          <a:p>
            <a:r>
              <a:rPr lang="ru-RU" b="1" dirty="0" smtClean="0">
                <a:solidFill>
                  <a:srgbClr val="660033"/>
                </a:solidFill>
              </a:rPr>
              <a:t>Экономические — свобода труда, свобода промышленности и торговли, свобода приобретения собственности и распоряжения ею, право наследования, право на владение, пользование и распоряжение землёй.</a:t>
            </a:r>
          </a:p>
          <a:p>
            <a:r>
              <a:rPr lang="ru-RU" b="1" dirty="0" smtClean="0">
                <a:solidFill>
                  <a:srgbClr val="660033"/>
                </a:solidFill>
              </a:rPr>
              <a:t> </a:t>
            </a:r>
          </a:p>
          <a:p>
            <a:r>
              <a:rPr lang="ru-RU" b="1" dirty="0" smtClean="0">
                <a:solidFill>
                  <a:srgbClr val="660033"/>
                </a:solidFill>
              </a:rPr>
              <a:t>Правильный ответ указан под номером 1.</a:t>
            </a:r>
            <a:endParaRPr lang="ru-RU" b="1" dirty="0">
              <a:solidFill>
                <a:srgbClr val="660033"/>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844" y="357167"/>
            <a:ext cx="8858312" cy="4524315"/>
          </a:xfrm>
          <a:prstGeom prst="rect">
            <a:avLst/>
          </a:prstGeom>
        </p:spPr>
        <p:txBody>
          <a:bodyPr wrap="square">
            <a:spAutoFit/>
          </a:bodyPr>
          <a:lstStyle/>
          <a:p>
            <a:r>
              <a:rPr lang="ru-RU" sz="3200" b="1" dirty="0" smtClean="0">
                <a:solidFill>
                  <a:srgbClr val="660033"/>
                </a:solidFill>
              </a:rPr>
              <a:t>Задание 17 № </a:t>
            </a:r>
            <a:r>
              <a:rPr lang="ru-RU" sz="3200" b="1" dirty="0" smtClean="0">
                <a:solidFill>
                  <a:srgbClr val="660033"/>
                </a:solidFill>
                <a:hlinkClick r:id="rId2"/>
              </a:rPr>
              <a:t>48</a:t>
            </a:r>
            <a:endParaRPr lang="ru-RU" sz="3200" b="1" dirty="0" smtClean="0">
              <a:solidFill>
                <a:srgbClr val="660033"/>
              </a:solidFill>
            </a:endParaRPr>
          </a:p>
          <a:p>
            <a:r>
              <a:rPr lang="ru-RU" sz="3200" b="1" dirty="0" smtClean="0">
                <a:solidFill>
                  <a:srgbClr val="660033"/>
                </a:solidFill>
              </a:rPr>
              <a:t>Механизм государственного принуждения, действующий в отношении правонарушителей, — это</a:t>
            </a:r>
          </a:p>
          <a:p>
            <a:r>
              <a:rPr lang="ru-RU" sz="3200" b="1" dirty="0" smtClean="0">
                <a:solidFill>
                  <a:srgbClr val="660033"/>
                </a:solidFill>
              </a:rPr>
              <a:t> </a:t>
            </a:r>
          </a:p>
          <a:p>
            <a:r>
              <a:rPr lang="ru-RU" sz="3200" b="1" dirty="0" smtClean="0">
                <a:solidFill>
                  <a:srgbClr val="660033"/>
                </a:solidFill>
              </a:rPr>
              <a:t>1) дееспособность</a:t>
            </a:r>
          </a:p>
          <a:p>
            <a:r>
              <a:rPr lang="ru-RU" sz="3200" b="1" dirty="0" smtClean="0">
                <a:solidFill>
                  <a:srgbClr val="660033"/>
                </a:solidFill>
              </a:rPr>
              <a:t>2) правоотношение</a:t>
            </a:r>
          </a:p>
          <a:p>
            <a:r>
              <a:rPr lang="ru-RU" sz="3200" b="1" dirty="0" smtClean="0">
                <a:solidFill>
                  <a:srgbClr val="660033"/>
                </a:solidFill>
              </a:rPr>
              <a:t>3) правовое сознание</a:t>
            </a:r>
          </a:p>
          <a:p>
            <a:r>
              <a:rPr lang="ru-RU" sz="3200" b="1" dirty="0" smtClean="0">
                <a:solidFill>
                  <a:srgbClr val="660033"/>
                </a:solidFill>
              </a:rPr>
              <a:t>4) юридическая ответственность.</a:t>
            </a:r>
            <a:endParaRPr lang="ru-RU" sz="3200" b="1" dirty="0">
              <a:solidFill>
                <a:srgbClr val="660033"/>
              </a:solidFill>
            </a:endParaRPr>
          </a:p>
        </p:txBody>
      </p:sp>
      <p:pic>
        <p:nvPicPr>
          <p:cNvPr id="3" name="Рисунок 2" descr="Image_Big.jpg"/>
          <p:cNvPicPr>
            <a:picLocks noChangeAspect="1"/>
          </p:cNvPicPr>
          <p:nvPr/>
        </p:nvPicPr>
        <p:blipFill>
          <a:blip r:embed="rId3"/>
          <a:stretch>
            <a:fillRect/>
          </a:stretch>
        </p:blipFill>
        <p:spPr>
          <a:xfrm>
            <a:off x="5429255" y="2357430"/>
            <a:ext cx="3492455" cy="2000264"/>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285728"/>
            <a:ext cx="8429684" cy="4524315"/>
          </a:xfrm>
          <a:prstGeom prst="rect">
            <a:avLst/>
          </a:prstGeom>
        </p:spPr>
        <p:txBody>
          <a:bodyPr wrap="square">
            <a:spAutoFit/>
          </a:bodyPr>
          <a:lstStyle/>
          <a:p>
            <a:r>
              <a:rPr lang="ru-RU" sz="3200" b="1" dirty="0" smtClean="0">
                <a:solidFill>
                  <a:srgbClr val="660033"/>
                </a:solidFill>
              </a:rPr>
              <a:t>Задание 17 № </a:t>
            </a:r>
            <a:r>
              <a:rPr lang="ru-RU" sz="3200" b="1" dirty="0" smtClean="0">
                <a:solidFill>
                  <a:srgbClr val="660033"/>
                </a:solidFill>
                <a:hlinkClick r:id="rId2"/>
              </a:rPr>
              <a:t>637</a:t>
            </a:r>
            <a:endParaRPr lang="ru-RU" sz="3200" b="1" dirty="0" smtClean="0">
              <a:solidFill>
                <a:srgbClr val="660033"/>
              </a:solidFill>
            </a:endParaRPr>
          </a:p>
          <a:p>
            <a:r>
              <a:rPr lang="ru-RU" sz="3200" b="1" dirty="0" smtClean="0">
                <a:solidFill>
                  <a:srgbClr val="660033"/>
                </a:solidFill>
              </a:rPr>
              <a:t>Отрасль права, регулирующая имущественные и личные неимущественные отношения граждан и фирм</a:t>
            </a:r>
          </a:p>
          <a:p>
            <a:r>
              <a:rPr lang="ru-RU" sz="3200" b="1" dirty="0" smtClean="0">
                <a:solidFill>
                  <a:srgbClr val="660033"/>
                </a:solidFill>
              </a:rPr>
              <a:t> </a:t>
            </a:r>
          </a:p>
          <a:p>
            <a:r>
              <a:rPr lang="ru-RU" sz="3200" b="1" dirty="0" smtClean="0">
                <a:solidFill>
                  <a:srgbClr val="660033"/>
                </a:solidFill>
              </a:rPr>
              <a:t>1) семейное право</a:t>
            </a:r>
          </a:p>
          <a:p>
            <a:r>
              <a:rPr lang="ru-RU" sz="3200" b="1" dirty="0" smtClean="0">
                <a:solidFill>
                  <a:srgbClr val="660033"/>
                </a:solidFill>
              </a:rPr>
              <a:t>2) административное право</a:t>
            </a:r>
          </a:p>
          <a:p>
            <a:r>
              <a:rPr lang="ru-RU" sz="3200" b="1" dirty="0" smtClean="0">
                <a:solidFill>
                  <a:srgbClr val="660033"/>
                </a:solidFill>
              </a:rPr>
              <a:t>3) трудовое право</a:t>
            </a:r>
          </a:p>
          <a:p>
            <a:r>
              <a:rPr lang="ru-RU" sz="3200" b="1" dirty="0" smtClean="0">
                <a:solidFill>
                  <a:srgbClr val="660033"/>
                </a:solidFill>
              </a:rPr>
              <a:t>4) гражданское право</a:t>
            </a:r>
            <a:endParaRPr lang="ru-RU" sz="3200" b="1" dirty="0">
              <a:solidFill>
                <a:srgbClr val="660033"/>
              </a:solidFill>
            </a:endParaRPr>
          </a:p>
        </p:txBody>
      </p:sp>
      <p:pic>
        <p:nvPicPr>
          <p:cNvPr id="3" name="Рисунок 2" descr="image.jpg"/>
          <p:cNvPicPr>
            <a:picLocks noChangeAspect="1"/>
          </p:cNvPicPr>
          <p:nvPr/>
        </p:nvPicPr>
        <p:blipFill>
          <a:blip r:embed="rId3"/>
          <a:stretch>
            <a:fillRect/>
          </a:stretch>
        </p:blipFill>
        <p:spPr>
          <a:xfrm>
            <a:off x="4214810" y="4572008"/>
            <a:ext cx="4267276" cy="1964765"/>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214290"/>
            <a:ext cx="8429684" cy="6247864"/>
          </a:xfrm>
          <a:prstGeom prst="rect">
            <a:avLst/>
          </a:prstGeom>
        </p:spPr>
        <p:txBody>
          <a:bodyPr wrap="square">
            <a:spAutoFit/>
          </a:bodyPr>
          <a:lstStyle/>
          <a:p>
            <a:r>
              <a:rPr lang="ru-RU" sz="1600" b="1" dirty="0" smtClean="0">
                <a:solidFill>
                  <a:srgbClr val="660033"/>
                </a:solidFill>
              </a:rPr>
              <a:t>Пояснение.</a:t>
            </a:r>
          </a:p>
          <a:p>
            <a:r>
              <a:rPr lang="ru-RU" sz="1600" b="1" dirty="0" smtClean="0">
                <a:solidFill>
                  <a:srgbClr val="660033"/>
                </a:solidFill>
              </a:rPr>
              <a:t>Отрасль права — совокупность правовых норм и институтов, регулирующих определенную отрасль общественных отношений.</a:t>
            </a:r>
          </a:p>
          <a:p>
            <a:r>
              <a:rPr lang="ru-RU" sz="1600" b="1" dirty="0" smtClean="0">
                <a:solidFill>
                  <a:srgbClr val="660033"/>
                </a:solidFill>
              </a:rPr>
              <a:t>Семейное право — одна из отраслей права. Семейное право — система правовых норм, регулирующих семейные отношения, т. е. личные и связанные с ними имущественные отношения, возникающие между гражданами из брака, родства, усыновления, принятия детей в семью на воспитание. Семейное право регулирует определенный вид общественных отношений — семейные отношения, которые возникают из факта брака и принадлежности к семье. </a:t>
            </a:r>
          </a:p>
          <a:p>
            <a:r>
              <a:rPr lang="ru-RU" sz="1600" b="1" dirty="0" smtClean="0">
                <a:solidFill>
                  <a:srgbClr val="660033"/>
                </a:solidFill>
              </a:rPr>
              <a:t>Трудовое право — самостоятельная отрасль права, представляющая собой систему правовых норм, регулирующих трудовые отношения работников и работодателей, а также тесно связанные с ними иные отношения.</a:t>
            </a:r>
          </a:p>
          <a:p>
            <a:r>
              <a:rPr lang="ru-RU" sz="1600" b="1" dirty="0" smtClean="0">
                <a:solidFill>
                  <a:srgbClr val="660033"/>
                </a:solidFill>
              </a:rPr>
              <a:t>Гражданское право — отрасль права, объединяющая правовые ресурсы, регулирующие имущественные, а также связанные и несвязанные с ними личные неимущественные отношения, которые обоснованы на независимости оценки, имущественной самостоятельности и юридическом равенстве сторон в целях создания наиболее благоприятных условий для удовлетворения частных потребностей, а также нормального развития экономических отношений.</a:t>
            </a:r>
          </a:p>
          <a:p>
            <a:r>
              <a:rPr lang="ru-RU" sz="1600" b="1" dirty="0" smtClean="0">
                <a:solidFill>
                  <a:srgbClr val="660033"/>
                </a:solidFill>
              </a:rPr>
              <a:t>Административное право — это важная отрасль права (система правовых норм), которая в целях выполнения задач и осуществления функций государства регулирует общественные отношения управленческого характера, складывающиеся в процессе организации и функционирования исполнительной власти, а также в сфере внутриорганизационной и </a:t>
            </a:r>
            <a:r>
              <a:rPr lang="ru-RU" sz="1600" b="1" dirty="0" err="1" smtClean="0">
                <a:solidFill>
                  <a:srgbClr val="660033"/>
                </a:solidFill>
              </a:rPr>
              <a:t>административно-юрисдикционной</a:t>
            </a:r>
            <a:r>
              <a:rPr lang="ru-RU" sz="1600" b="1" dirty="0" smtClean="0">
                <a:solidFill>
                  <a:srgbClr val="660033"/>
                </a:solidFill>
              </a:rPr>
              <a:t> деятельности различных государственных органов.</a:t>
            </a:r>
          </a:p>
          <a:p>
            <a:r>
              <a:rPr lang="ru-RU" sz="1600" b="1" dirty="0" smtClean="0">
                <a:solidFill>
                  <a:srgbClr val="660033"/>
                </a:solidFill>
              </a:rPr>
              <a:t> </a:t>
            </a:r>
          </a:p>
          <a:p>
            <a:r>
              <a:rPr lang="ru-RU" sz="1600" b="1" dirty="0" smtClean="0">
                <a:solidFill>
                  <a:srgbClr val="660033"/>
                </a:solidFill>
              </a:rPr>
              <a:t>Правильный ответ указан под номером 4.</a:t>
            </a:r>
            <a:endParaRPr lang="ru-RU" sz="1600" b="1" dirty="0">
              <a:solidFill>
                <a:srgbClr val="660033"/>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285729"/>
            <a:ext cx="8429684" cy="4524315"/>
          </a:xfrm>
          <a:prstGeom prst="rect">
            <a:avLst/>
          </a:prstGeom>
        </p:spPr>
        <p:txBody>
          <a:bodyPr wrap="square">
            <a:spAutoFit/>
          </a:bodyPr>
          <a:lstStyle/>
          <a:p>
            <a:r>
              <a:rPr lang="ru-RU" sz="3200" b="1" dirty="0" smtClean="0">
                <a:solidFill>
                  <a:srgbClr val="660033"/>
                </a:solidFill>
              </a:rPr>
              <a:t>Задание 17 № </a:t>
            </a:r>
            <a:r>
              <a:rPr lang="ru-RU" sz="3200" b="1" dirty="0" smtClean="0">
                <a:solidFill>
                  <a:srgbClr val="660033"/>
                </a:solidFill>
                <a:hlinkClick r:id="rId2"/>
              </a:rPr>
              <a:t>668</a:t>
            </a:r>
            <a:endParaRPr lang="ru-RU" sz="3200" b="1" dirty="0" smtClean="0">
              <a:solidFill>
                <a:srgbClr val="660033"/>
              </a:solidFill>
            </a:endParaRPr>
          </a:p>
          <a:p>
            <a:r>
              <a:rPr lang="ru-RU" sz="3200" b="1" dirty="0" smtClean="0">
                <a:solidFill>
                  <a:srgbClr val="660033"/>
                </a:solidFill>
              </a:rPr>
              <a:t>Какая отрасль права регулирует имущественные и личные неимущественные права граждан?</a:t>
            </a:r>
          </a:p>
          <a:p>
            <a:r>
              <a:rPr lang="ru-RU" sz="3200" b="1" dirty="0" smtClean="0">
                <a:solidFill>
                  <a:srgbClr val="660033"/>
                </a:solidFill>
              </a:rPr>
              <a:t> </a:t>
            </a:r>
          </a:p>
          <a:p>
            <a:r>
              <a:rPr lang="ru-RU" sz="3200" b="1" dirty="0" smtClean="0">
                <a:solidFill>
                  <a:srgbClr val="660033"/>
                </a:solidFill>
              </a:rPr>
              <a:t>1) трудовое право</a:t>
            </a:r>
          </a:p>
          <a:p>
            <a:r>
              <a:rPr lang="ru-RU" sz="3200" b="1" dirty="0" smtClean="0">
                <a:solidFill>
                  <a:srgbClr val="660033"/>
                </a:solidFill>
              </a:rPr>
              <a:t>2) административное право</a:t>
            </a:r>
          </a:p>
          <a:p>
            <a:r>
              <a:rPr lang="ru-RU" sz="3200" b="1" dirty="0" smtClean="0">
                <a:solidFill>
                  <a:srgbClr val="660033"/>
                </a:solidFill>
              </a:rPr>
              <a:t>3) уголовное право</a:t>
            </a:r>
          </a:p>
          <a:p>
            <a:r>
              <a:rPr lang="ru-RU" sz="3200" b="1" dirty="0" smtClean="0">
                <a:solidFill>
                  <a:srgbClr val="660033"/>
                </a:solidFill>
              </a:rPr>
              <a:t>4) гражданское право</a:t>
            </a:r>
            <a:endParaRPr lang="ru-RU" sz="3200" b="1" dirty="0">
              <a:solidFill>
                <a:srgbClr val="660033"/>
              </a:solidFill>
            </a:endParaRPr>
          </a:p>
        </p:txBody>
      </p:sp>
      <p:pic>
        <p:nvPicPr>
          <p:cNvPr id="4" name="Рисунок 3" descr="img_54_blog_servitutis_ru.jpg"/>
          <p:cNvPicPr>
            <a:picLocks noChangeAspect="1"/>
          </p:cNvPicPr>
          <p:nvPr/>
        </p:nvPicPr>
        <p:blipFill>
          <a:blip r:embed="rId3"/>
          <a:stretch>
            <a:fillRect/>
          </a:stretch>
        </p:blipFill>
        <p:spPr>
          <a:xfrm>
            <a:off x="5643570" y="2928934"/>
            <a:ext cx="3189841" cy="3195641"/>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844" y="0"/>
            <a:ext cx="8715436" cy="6740307"/>
          </a:xfrm>
          <a:prstGeom prst="rect">
            <a:avLst/>
          </a:prstGeom>
        </p:spPr>
        <p:txBody>
          <a:bodyPr wrap="square">
            <a:spAutoFit/>
          </a:bodyPr>
          <a:lstStyle/>
          <a:p>
            <a:r>
              <a:rPr lang="ru-RU" b="1" dirty="0" smtClean="0">
                <a:solidFill>
                  <a:srgbClr val="660033"/>
                </a:solidFill>
              </a:rPr>
              <a:t>Пояснение.</a:t>
            </a:r>
          </a:p>
          <a:p>
            <a:r>
              <a:rPr lang="ru-RU" b="1" dirty="0" smtClean="0">
                <a:solidFill>
                  <a:srgbClr val="660033"/>
                </a:solidFill>
              </a:rPr>
              <a:t>Отрасль права — совокупность правовых норм и институтов, регулирующих определенную отрасль общественных отношений.</a:t>
            </a:r>
          </a:p>
          <a:p>
            <a:r>
              <a:rPr lang="ru-RU" b="1" dirty="0" smtClean="0">
                <a:solidFill>
                  <a:srgbClr val="660033"/>
                </a:solidFill>
              </a:rPr>
              <a:t>Трудовое право — самостоятельная отрасль права, представляющая собой систему правовых норм, регулирующих трудовые отношения работников и работодателей, а также тесно связанные с ними иные отношения.</a:t>
            </a:r>
          </a:p>
          <a:p>
            <a:r>
              <a:rPr lang="ru-RU" b="1" dirty="0" smtClean="0">
                <a:solidFill>
                  <a:srgbClr val="660033"/>
                </a:solidFill>
              </a:rPr>
              <a:t>Гражданское право — отрасль права, объединяющая правовые ресурсы, регулирующие имущественные, а также связанные и несвязанные с ними личные неимущественные отношения, которые обоснованы на независимости оценки, имущественной самостоятельности и юридическом равенстве сторон в целях создания наиболее благоприятных условий для удовлетворения частных потребностей, а также нормального развития экономических отношений.</a:t>
            </a:r>
          </a:p>
          <a:p>
            <a:r>
              <a:rPr lang="ru-RU" b="1" dirty="0" smtClean="0">
                <a:solidFill>
                  <a:srgbClr val="660033"/>
                </a:solidFill>
              </a:rPr>
              <a:t>Административное право — это важная отрасль права (система правовых норм), которая в целях выполнения задач и осуществления функций государства регулирует общественные отношения управленческого характера, складывающиеся в процессе организации и функционирования исполнительной власти, а также в сфере внутриорганизационной и </a:t>
            </a:r>
            <a:r>
              <a:rPr lang="ru-RU" b="1" dirty="0" err="1" smtClean="0">
                <a:solidFill>
                  <a:srgbClr val="660033"/>
                </a:solidFill>
              </a:rPr>
              <a:t>административно-юрисдикционной</a:t>
            </a:r>
            <a:r>
              <a:rPr lang="ru-RU" b="1" dirty="0" smtClean="0">
                <a:solidFill>
                  <a:srgbClr val="660033"/>
                </a:solidFill>
              </a:rPr>
              <a:t> деятельности различных государственных органов.</a:t>
            </a:r>
          </a:p>
          <a:p>
            <a:r>
              <a:rPr lang="ru-RU" b="1" dirty="0" smtClean="0">
                <a:solidFill>
                  <a:srgbClr val="660033"/>
                </a:solidFill>
              </a:rPr>
              <a:t>Уголовное право — это отрасль права, регулирующая общественные отношения, связанные с совершением преступных деяний, назначением наказания и применением иных мер уголовно-правового характера, устанавливающая основания привлечения к уголовной ответственности, либо освобождения от уголовной ответственности и наказания.</a:t>
            </a:r>
          </a:p>
          <a:p>
            <a:r>
              <a:rPr lang="ru-RU" b="1" dirty="0" smtClean="0">
                <a:solidFill>
                  <a:srgbClr val="660033"/>
                </a:solidFill>
              </a:rPr>
              <a:t> Правильный ответ указан под номером 4.</a:t>
            </a:r>
            <a:endParaRPr lang="ru-RU" b="1" dirty="0">
              <a:solidFill>
                <a:srgbClr val="660033"/>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285728"/>
            <a:ext cx="8572560" cy="6001643"/>
          </a:xfrm>
          <a:prstGeom prst="rect">
            <a:avLst/>
          </a:prstGeom>
        </p:spPr>
        <p:txBody>
          <a:bodyPr wrap="square">
            <a:spAutoFit/>
          </a:bodyPr>
          <a:lstStyle/>
          <a:p>
            <a:r>
              <a:rPr lang="ru-RU" sz="3200" b="1" dirty="0" smtClean="0">
                <a:solidFill>
                  <a:srgbClr val="660033"/>
                </a:solidFill>
              </a:rPr>
              <a:t>Задание 17 № </a:t>
            </a:r>
            <a:r>
              <a:rPr lang="ru-RU" sz="3200" b="1" dirty="0" smtClean="0">
                <a:solidFill>
                  <a:srgbClr val="660033"/>
                </a:solidFill>
                <a:hlinkClick r:id="rId2"/>
              </a:rPr>
              <a:t>699</a:t>
            </a:r>
            <a:endParaRPr lang="ru-RU" sz="3200" b="1" dirty="0" smtClean="0">
              <a:solidFill>
                <a:srgbClr val="660033"/>
              </a:solidFill>
            </a:endParaRPr>
          </a:p>
          <a:p>
            <a:r>
              <a:rPr lang="ru-RU" sz="3200" b="1" dirty="0" smtClean="0">
                <a:solidFill>
                  <a:srgbClr val="660033"/>
                </a:solidFill>
              </a:rPr>
              <a:t>К сфере правовых отношений можно отнести контакты между</a:t>
            </a:r>
          </a:p>
          <a:p>
            <a:r>
              <a:rPr lang="ru-RU" sz="3200" b="1" dirty="0" smtClean="0">
                <a:solidFill>
                  <a:srgbClr val="660033"/>
                </a:solidFill>
              </a:rPr>
              <a:t> </a:t>
            </a:r>
          </a:p>
          <a:p>
            <a:r>
              <a:rPr lang="ru-RU" sz="3200" b="1" dirty="0" smtClean="0">
                <a:solidFill>
                  <a:srgbClr val="660033"/>
                </a:solidFill>
              </a:rPr>
              <a:t>1) полицейским, едущим в автобусе, и пассажирами автобуса</a:t>
            </a:r>
          </a:p>
          <a:p>
            <a:r>
              <a:rPr lang="ru-RU" sz="3200" b="1" dirty="0" smtClean="0">
                <a:solidFill>
                  <a:srgbClr val="660033"/>
                </a:solidFill>
              </a:rPr>
              <a:t>2) избирателями на избирательном участке и кандидатом в депутаты</a:t>
            </a:r>
          </a:p>
          <a:p>
            <a:r>
              <a:rPr lang="ru-RU" sz="3200" b="1" dirty="0" smtClean="0">
                <a:solidFill>
                  <a:srgbClr val="660033"/>
                </a:solidFill>
              </a:rPr>
              <a:t>3) молодым человеком, не уступившим место в метро инвалиду, и инвалидом</a:t>
            </a:r>
          </a:p>
          <a:p>
            <a:r>
              <a:rPr lang="ru-RU" sz="3200" b="1" dirty="0" smtClean="0">
                <a:solidFill>
                  <a:srgbClr val="660033"/>
                </a:solidFill>
              </a:rPr>
              <a:t>4) владельцем угнанного автомобиля и участковым инспектором полиции</a:t>
            </a:r>
            <a:endParaRPr lang="ru-RU" sz="3200" b="1" dirty="0">
              <a:solidFill>
                <a:srgbClr val="660033"/>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285728"/>
            <a:ext cx="8286808" cy="5632311"/>
          </a:xfrm>
          <a:prstGeom prst="rect">
            <a:avLst/>
          </a:prstGeom>
        </p:spPr>
        <p:txBody>
          <a:bodyPr wrap="square">
            <a:spAutoFit/>
          </a:bodyPr>
          <a:lstStyle/>
          <a:p>
            <a:r>
              <a:rPr lang="ru-RU" sz="2400" b="1" dirty="0" smtClean="0">
                <a:solidFill>
                  <a:srgbClr val="660033"/>
                </a:solidFill>
              </a:rPr>
              <a:t>Пояснение.</a:t>
            </a:r>
          </a:p>
          <a:p>
            <a:r>
              <a:rPr lang="ru-RU" sz="2400" b="1" dirty="0" smtClean="0">
                <a:solidFill>
                  <a:srgbClr val="660033"/>
                </a:solidFill>
              </a:rPr>
              <a:t>Правоотношение представляет собой вид или форму, в которую облекается урегулированное правом общественное отношение. Правовое регулирование не приводит к созданию каких-либо новых общественных отношений, а лишь придает определённую форму (правовую) уже существующим. Правоотношение — это взаимоотношение между субъектами права, то есть участниками по поводу объекта, при котором возникают взаимные права и обязанности. Правовые отношения — это возникающие на основе норм права волевые общественные отношения, участники которых имеют субъективные права и юридические обязанности.</a:t>
            </a:r>
          </a:p>
          <a:p>
            <a:r>
              <a:rPr lang="ru-RU" sz="2400" b="1" dirty="0" smtClean="0">
                <a:solidFill>
                  <a:srgbClr val="660033"/>
                </a:solidFill>
              </a:rPr>
              <a:t> </a:t>
            </a:r>
          </a:p>
          <a:p>
            <a:r>
              <a:rPr lang="ru-RU" sz="2400" b="1" dirty="0" smtClean="0">
                <a:solidFill>
                  <a:srgbClr val="660033"/>
                </a:solidFill>
              </a:rPr>
              <a:t>Правильный ответ указан под номером 4.</a:t>
            </a:r>
            <a:endParaRPr lang="ru-RU" sz="2400" b="1" dirty="0">
              <a:solidFill>
                <a:srgbClr val="660033"/>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285729"/>
            <a:ext cx="8572560" cy="4524315"/>
          </a:xfrm>
          <a:prstGeom prst="rect">
            <a:avLst/>
          </a:prstGeom>
        </p:spPr>
        <p:txBody>
          <a:bodyPr wrap="square">
            <a:spAutoFit/>
          </a:bodyPr>
          <a:lstStyle/>
          <a:p>
            <a:r>
              <a:rPr lang="ru-RU" sz="3200" b="1" dirty="0" smtClean="0">
                <a:solidFill>
                  <a:srgbClr val="660033"/>
                </a:solidFill>
              </a:rPr>
              <a:t>Задание 17 № </a:t>
            </a:r>
            <a:r>
              <a:rPr lang="ru-RU" sz="3200" b="1" dirty="0" smtClean="0">
                <a:solidFill>
                  <a:srgbClr val="660033"/>
                </a:solidFill>
                <a:hlinkClick r:id="rId2"/>
              </a:rPr>
              <a:t>730</a:t>
            </a:r>
            <a:endParaRPr lang="ru-RU" sz="3200" b="1" dirty="0" smtClean="0">
              <a:solidFill>
                <a:srgbClr val="660033"/>
              </a:solidFill>
            </a:endParaRPr>
          </a:p>
          <a:p>
            <a:r>
              <a:rPr lang="ru-RU" sz="3200" b="1" dirty="0" smtClean="0">
                <a:solidFill>
                  <a:srgbClr val="660033"/>
                </a:solidFill>
              </a:rPr>
              <a:t>Правило поведения человека в правовой ситуации, которое должно обязательно выполняться</a:t>
            </a:r>
          </a:p>
          <a:p>
            <a:r>
              <a:rPr lang="ru-RU" sz="3200" b="1" dirty="0" smtClean="0">
                <a:solidFill>
                  <a:srgbClr val="660033"/>
                </a:solidFill>
              </a:rPr>
              <a:t> </a:t>
            </a:r>
          </a:p>
          <a:p>
            <a:r>
              <a:rPr lang="ru-RU" sz="3200" b="1" dirty="0" smtClean="0">
                <a:solidFill>
                  <a:srgbClr val="660033"/>
                </a:solidFill>
              </a:rPr>
              <a:t>1) норма морали</a:t>
            </a:r>
          </a:p>
          <a:p>
            <a:r>
              <a:rPr lang="ru-RU" sz="3200" b="1" dirty="0" smtClean="0">
                <a:solidFill>
                  <a:srgbClr val="660033"/>
                </a:solidFill>
              </a:rPr>
              <a:t>2) социальная норма</a:t>
            </a:r>
          </a:p>
          <a:p>
            <a:r>
              <a:rPr lang="ru-RU" sz="3200" b="1" dirty="0" smtClean="0">
                <a:solidFill>
                  <a:srgbClr val="660033"/>
                </a:solidFill>
              </a:rPr>
              <a:t>3) норма права</a:t>
            </a:r>
          </a:p>
          <a:p>
            <a:r>
              <a:rPr lang="ru-RU" sz="3200" b="1" dirty="0" smtClean="0">
                <a:solidFill>
                  <a:srgbClr val="660033"/>
                </a:solidFill>
              </a:rPr>
              <a:t>4) политическая норма</a:t>
            </a:r>
            <a:endParaRPr lang="ru-RU" sz="3200" b="1" dirty="0">
              <a:solidFill>
                <a:srgbClr val="660033"/>
              </a:solidFill>
            </a:endParaRPr>
          </a:p>
        </p:txBody>
      </p:sp>
      <p:pic>
        <p:nvPicPr>
          <p:cNvPr id="3" name="Рисунок 2" descr="559732.jpg"/>
          <p:cNvPicPr>
            <a:picLocks noChangeAspect="1"/>
          </p:cNvPicPr>
          <p:nvPr/>
        </p:nvPicPr>
        <p:blipFill>
          <a:blip r:embed="rId3"/>
          <a:stretch>
            <a:fillRect/>
          </a:stretch>
        </p:blipFill>
        <p:spPr>
          <a:xfrm>
            <a:off x="4929190" y="2857496"/>
            <a:ext cx="4011929" cy="3586173"/>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285728"/>
            <a:ext cx="8429684" cy="3539430"/>
          </a:xfrm>
          <a:prstGeom prst="rect">
            <a:avLst/>
          </a:prstGeom>
        </p:spPr>
        <p:txBody>
          <a:bodyPr wrap="square">
            <a:spAutoFit/>
          </a:bodyPr>
          <a:lstStyle/>
          <a:p>
            <a:r>
              <a:rPr lang="ru-RU" sz="2800" b="1" dirty="0" smtClean="0">
                <a:solidFill>
                  <a:srgbClr val="660033"/>
                </a:solidFill>
              </a:rPr>
              <a:t>Пояснение.</a:t>
            </a:r>
          </a:p>
          <a:p>
            <a:r>
              <a:rPr lang="ru-RU" sz="2800" b="1" dirty="0" smtClean="0">
                <a:solidFill>
                  <a:srgbClr val="660033"/>
                </a:solidFill>
              </a:rPr>
              <a:t>Норма права — это признаваемое и обеспечиваемое государством общеобязательное правило, из которого вытекают права, обязанности и ответственность участников общественных отношений.</a:t>
            </a:r>
          </a:p>
          <a:p>
            <a:r>
              <a:rPr lang="ru-RU" sz="2800" b="1" dirty="0" smtClean="0">
                <a:solidFill>
                  <a:srgbClr val="660033"/>
                </a:solidFill>
              </a:rPr>
              <a:t> </a:t>
            </a:r>
          </a:p>
          <a:p>
            <a:r>
              <a:rPr lang="ru-RU" sz="2800" b="1" dirty="0" smtClean="0">
                <a:solidFill>
                  <a:srgbClr val="660033"/>
                </a:solidFill>
              </a:rPr>
              <a:t>Правильный ответ указан под номером 3.</a:t>
            </a:r>
            <a:endParaRPr lang="ru-RU" sz="2800" b="1" dirty="0">
              <a:solidFill>
                <a:srgbClr val="660033"/>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285728"/>
            <a:ext cx="8286808" cy="5016758"/>
          </a:xfrm>
          <a:prstGeom prst="rect">
            <a:avLst/>
          </a:prstGeom>
        </p:spPr>
        <p:txBody>
          <a:bodyPr wrap="square">
            <a:spAutoFit/>
          </a:bodyPr>
          <a:lstStyle/>
          <a:p>
            <a:r>
              <a:rPr lang="ru-RU" sz="3200" b="1" dirty="0" smtClean="0">
                <a:solidFill>
                  <a:srgbClr val="660033"/>
                </a:solidFill>
              </a:rPr>
              <a:t>Задание 17 № </a:t>
            </a:r>
            <a:r>
              <a:rPr lang="ru-RU" sz="3200" b="1" dirty="0" smtClean="0">
                <a:solidFill>
                  <a:srgbClr val="660033"/>
                </a:solidFill>
                <a:hlinkClick r:id="rId2"/>
              </a:rPr>
              <a:t>761</a:t>
            </a:r>
            <a:endParaRPr lang="ru-RU" sz="3200" b="1" dirty="0" smtClean="0">
              <a:solidFill>
                <a:srgbClr val="660033"/>
              </a:solidFill>
            </a:endParaRPr>
          </a:p>
          <a:p>
            <a:r>
              <a:rPr lang="ru-RU" sz="3200" b="1" dirty="0" smtClean="0">
                <a:solidFill>
                  <a:srgbClr val="660033"/>
                </a:solidFill>
              </a:rPr>
              <a:t>Нарушением трудового права является</a:t>
            </a:r>
          </a:p>
          <a:p>
            <a:r>
              <a:rPr lang="ru-RU" sz="3200" b="1" dirty="0" smtClean="0">
                <a:solidFill>
                  <a:srgbClr val="660033"/>
                </a:solidFill>
              </a:rPr>
              <a:t> </a:t>
            </a:r>
          </a:p>
          <a:p>
            <a:r>
              <a:rPr lang="ru-RU" sz="3200" b="1" dirty="0" smtClean="0">
                <a:solidFill>
                  <a:srgbClr val="660033"/>
                </a:solidFill>
              </a:rPr>
              <a:t>1) производство и распространение наркотиков</a:t>
            </a:r>
          </a:p>
          <a:p>
            <a:r>
              <a:rPr lang="ru-RU" sz="3200" b="1" dirty="0" smtClean="0">
                <a:solidFill>
                  <a:srgbClr val="660033"/>
                </a:solidFill>
              </a:rPr>
              <a:t>2) увольнение за неявку на работу при наличии больничного листа</a:t>
            </a:r>
          </a:p>
          <a:p>
            <a:r>
              <a:rPr lang="ru-RU" sz="3200" b="1" dirty="0" smtClean="0">
                <a:solidFill>
                  <a:srgbClr val="660033"/>
                </a:solidFill>
              </a:rPr>
              <a:t>3) неявка избирателя на избирательный участок для голосования</a:t>
            </a:r>
          </a:p>
          <a:p>
            <a:r>
              <a:rPr lang="ru-RU" sz="3200" b="1" dirty="0" smtClean="0">
                <a:solidFill>
                  <a:srgbClr val="660033"/>
                </a:solidFill>
              </a:rPr>
              <a:t>4) подделка денежных знаков</a:t>
            </a:r>
            <a:endParaRPr lang="ru-RU" sz="3200" b="1" dirty="0">
              <a:solidFill>
                <a:srgbClr val="660033"/>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285728"/>
            <a:ext cx="8429684" cy="4524315"/>
          </a:xfrm>
          <a:prstGeom prst="rect">
            <a:avLst/>
          </a:prstGeom>
        </p:spPr>
        <p:txBody>
          <a:bodyPr wrap="square">
            <a:spAutoFit/>
          </a:bodyPr>
          <a:lstStyle/>
          <a:p>
            <a:r>
              <a:rPr lang="ru-RU" sz="3200" b="1" dirty="0" smtClean="0">
                <a:solidFill>
                  <a:srgbClr val="660033"/>
                </a:solidFill>
              </a:rPr>
              <a:t>Пояснение.</a:t>
            </a:r>
          </a:p>
          <a:p>
            <a:r>
              <a:rPr lang="ru-RU" sz="3200" b="1" dirty="0" smtClean="0">
                <a:solidFill>
                  <a:srgbClr val="660033"/>
                </a:solidFill>
              </a:rPr>
              <a:t>Трудовое право — самостоятельная отрасль права, представляющая собой систему правовых норм, регулирующих трудовые отношения работников и работодателей, а также тесно связанные с ними иные отношения.</a:t>
            </a:r>
          </a:p>
          <a:p>
            <a:r>
              <a:rPr lang="ru-RU" sz="3200" b="1" dirty="0" smtClean="0">
                <a:solidFill>
                  <a:srgbClr val="660033"/>
                </a:solidFill>
              </a:rPr>
              <a:t> </a:t>
            </a:r>
          </a:p>
          <a:p>
            <a:r>
              <a:rPr lang="ru-RU" sz="3200" b="1" dirty="0" smtClean="0">
                <a:solidFill>
                  <a:srgbClr val="660033"/>
                </a:solidFill>
              </a:rPr>
              <a:t>Правильный ответ указан под номером 2.</a:t>
            </a:r>
            <a:endParaRPr lang="ru-RU" sz="3200" b="1" dirty="0">
              <a:solidFill>
                <a:srgbClr val="660033"/>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214291"/>
            <a:ext cx="8358246" cy="6001643"/>
          </a:xfrm>
          <a:prstGeom prst="rect">
            <a:avLst/>
          </a:prstGeom>
        </p:spPr>
        <p:txBody>
          <a:bodyPr wrap="square">
            <a:spAutoFit/>
          </a:bodyPr>
          <a:lstStyle/>
          <a:p>
            <a:r>
              <a:rPr lang="ru-RU" sz="3200" b="1" dirty="0" smtClean="0">
                <a:solidFill>
                  <a:srgbClr val="660033"/>
                </a:solidFill>
              </a:rPr>
              <a:t>Пояснение.</a:t>
            </a:r>
          </a:p>
          <a:p>
            <a:r>
              <a:rPr lang="ru-RU" sz="3200" b="1" dirty="0" smtClean="0">
                <a:solidFill>
                  <a:srgbClr val="660033"/>
                </a:solidFill>
              </a:rPr>
              <a:t>Юридическая ответственность — это применение мер государственного принуждения к виновному лицу за совершенное правонарушение. </a:t>
            </a:r>
          </a:p>
          <a:p>
            <a:endParaRPr lang="ru-RU" sz="3200" b="1" dirty="0" smtClean="0">
              <a:solidFill>
                <a:srgbClr val="660033"/>
              </a:solidFill>
            </a:endParaRPr>
          </a:p>
          <a:p>
            <a:r>
              <a:rPr lang="ru-RU" sz="3200" b="1" dirty="0" smtClean="0">
                <a:solidFill>
                  <a:srgbClr val="660033"/>
                </a:solidFill>
              </a:rPr>
              <a:t>Юридическая ответственность — правоотношение, в которое вступает государство, в лице его компетентных органов.</a:t>
            </a:r>
          </a:p>
          <a:p>
            <a:r>
              <a:rPr lang="ru-RU" sz="3200" b="1" dirty="0" smtClean="0">
                <a:solidFill>
                  <a:srgbClr val="660033"/>
                </a:solidFill>
              </a:rPr>
              <a:t> </a:t>
            </a:r>
          </a:p>
          <a:p>
            <a:r>
              <a:rPr lang="ru-RU" sz="3200" b="1" dirty="0" smtClean="0">
                <a:solidFill>
                  <a:srgbClr val="660033"/>
                </a:solidFill>
              </a:rPr>
              <a:t>Правильный ответ указан под номером 4.</a:t>
            </a:r>
            <a:endParaRPr lang="ru-RU" sz="3200" b="1" dirty="0">
              <a:solidFill>
                <a:srgbClr val="660033"/>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285728"/>
            <a:ext cx="8358246" cy="4031873"/>
          </a:xfrm>
          <a:prstGeom prst="rect">
            <a:avLst/>
          </a:prstGeom>
        </p:spPr>
        <p:txBody>
          <a:bodyPr wrap="square">
            <a:spAutoFit/>
          </a:bodyPr>
          <a:lstStyle/>
          <a:p>
            <a:r>
              <a:rPr lang="ru-RU" sz="3200" b="1" dirty="0" smtClean="0">
                <a:solidFill>
                  <a:srgbClr val="660033"/>
                </a:solidFill>
              </a:rPr>
              <a:t>Задание 17 № </a:t>
            </a:r>
            <a:r>
              <a:rPr lang="ru-RU" sz="3200" b="1" dirty="0" smtClean="0">
                <a:solidFill>
                  <a:srgbClr val="660033"/>
                </a:solidFill>
                <a:hlinkClick r:id="rId2"/>
              </a:rPr>
              <a:t>792</a:t>
            </a:r>
            <a:endParaRPr lang="ru-RU" sz="3200" b="1" dirty="0" smtClean="0">
              <a:solidFill>
                <a:srgbClr val="660033"/>
              </a:solidFill>
            </a:endParaRPr>
          </a:p>
          <a:p>
            <a:r>
              <a:rPr lang="ru-RU" sz="3200" b="1" dirty="0" smtClean="0">
                <a:solidFill>
                  <a:srgbClr val="660033"/>
                </a:solidFill>
              </a:rPr>
              <a:t>Что является административным проступком?</a:t>
            </a:r>
          </a:p>
          <a:p>
            <a:r>
              <a:rPr lang="ru-RU" sz="3200" b="1" dirty="0" smtClean="0">
                <a:solidFill>
                  <a:srgbClr val="660033"/>
                </a:solidFill>
              </a:rPr>
              <a:t> </a:t>
            </a:r>
          </a:p>
          <a:p>
            <a:r>
              <a:rPr lang="ru-RU" sz="3200" b="1" dirty="0" smtClean="0">
                <a:solidFill>
                  <a:srgbClr val="660033"/>
                </a:solidFill>
              </a:rPr>
              <a:t>1) безбилетный проезд в метро</a:t>
            </a:r>
          </a:p>
          <a:p>
            <a:r>
              <a:rPr lang="ru-RU" sz="3200" b="1" dirty="0" smtClean="0">
                <a:solidFill>
                  <a:srgbClr val="660033"/>
                </a:solidFill>
              </a:rPr>
              <a:t>2) порча чужого имущества</a:t>
            </a:r>
          </a:p>
          <a:p>
            <a:r>
              <a:rPr lang="ru-RU" sz="3200" b="1" dirty="0" smtClean="0">
                <a:solidFill>
                  <a:srgbClr val="660033"/>
                </a:solidFill>
              </a:rPr>
              <a:t>3) кража продуктов из магазина</a:t>
            </a:r>
          </a:p>
          <a:p>
            <a:r>
              <a:rPr lang="ru-RU" sz="3200" b="1" dirty="0" smtClean="0">
                <a:solidFill>
                  <a:srgbClr val="660033"/>
                </a:solidFill>
              </a:rPr>
              <a:t>4) нарушение трудового договора</a:t>
            </a:r>
            <a:endParaRPr lang="ru-RU" sz="3200" b="1" dirty="0">
              <a:solidFill>
                <a:srgbClr val="660033"/>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285728"/>
            <a:ext cx="8501122" cy="5262979"/>
          </a:xfrm>
          <a:prstGeom prst="rect">
            <a:avLst/>
          </a:prstGeom>
        </p:spPr>
        <p:txBody>
          <a:bodyPr wrap="square">
            <a:spAutoFit/>
          </a:bodyPr>
          <a:lstStyle/>
          <a:p>
            <a:r>
              <a:rPr lang="ru-RU" sz="2800" b="1" dirty="0" smtClean="0">
                <a:solidFill>
                  <a:srgbClr val="660033"/>
                </a:solidFill>
              </a:rPr>
              <a:t>Пояснение.</a:t>
            </a:r>
          </a:p>
          <a:p>
            <a:r>
              <a:rPr lang="ru-RU" sz="2800" b="1" dirty="0" smtClean="0">
                <a:solidFill>
                  <a:srgbClr val="660033"/>
                </a:solidFill>
              </a:rPr>
              <a:t>Административное проступок — противоправное, виновное действие или бездействие физического или юридического лица, за которое законодательством об административных правонарушениях установлена административная ответственность. Преступление (уголовное преступление) — правонарушение (общественно опасное деяние), совершение которого влечёт применение к лицу мер уголовной ответственности.</a:t>
            </a:r>
          </a:p>
          <a:p>
            <a:r>
              <a:rPr lang="ru-RU" sz="2800" b="1" dirty="0" smtClean="0">
                <a:solidFill>
                  <a:srgbClr val="660033"/>
                </a:solidFill>
              </a:rPr>
              <a:t> </a:t>
            </a:r>
          </a:p>
          <a:p>
            <a:r>
              <a:rPr lang="ru-RU" sz="2800" b="1" dirty="0" smtClean="0">
                <a:solidFill>
                  <a:srgbClr val="660033"/>
                </a:solidFill>
              </a:rPr>
              <a:t>Правильный ответ указан под номером 1.</a:t>
            </a:r>
            <a:endParaRPr lang="ru-RU" sz="2800" b="1" dirty="0">
              <a:solidFill>
                <a:srgbClr val="660033"/>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285728"/>
            <a:ext cx="8358246" cy="5262979"/>
          </a:xfrm>
          <a:prstGeom prst="rect">
            <a:avLst/>
          </a:prstGeom>
        </p:spPr>
        <p:txBody>
          <a:bodyPr wrap="square">
            <a:spAutoFit/>
          </a:bodyPr>
          <a:lstStyle/>
          <a:p>
            <a:r>
              <a:rPr lang="ru-RU" sz="2800" b="1" dirty="0" smtClean="0">
                <a:solidFill>
                  <a:srgbClr val="660033"/>
                </a:solidFill>
              </a:rPr>
              <a:t>Задание 17 № </a:t>
            </a:r>
            <a:r>
              <a:rPr lang="ru-RU" sz="2800" b="1" dirty="0" smtClean="0">
                <a:solidFill>
                  <a:srgbClr val="660033"/>
                </a:solidFill>
                <a:hlinkClick r:id="rId2"/>
              </a:rPr>
              <a:t>823</a:t>
            </a:r>
            <a:endParaRPr lang="ru-RU" sz="2800" b="1" dirty="0" smtClean="0">
              <a:solidFill>
                <a:srgbClr val="660033"/>
              </a:solidFill>
            </a:endParaRPr>
          </a:p>
          <a:p>
            <a:r>
              <a:rPr lang="ru-RU" sz="2800" b="1" dirty="0" smtClean="0">
                <a:solidFill>
                  <a:srgbClr val="660033"/>
                </a:solidFill>
              </a:rPr>
              <a:t>К сфере правовых отношений можно отнести контакты между</a:t>
            </a:r>
          </a:p>
          <a:p>
            <a:r>
              <a:rPr lang="ru-RU" sz="2800" b="1" dirty="0" smtClean="0">
                <a:solidFill>
                  <a:srgbClr val="660033"/>
                </a:solidFill>
              </a:rPr>
              <a:t> </a:t>
            </a:r>
          </a:p>
          <a:p>
            <a:r>
              <a:rPr lang="ru-RU" sz="2800" b="1" dirty="0" smtClean="0">
                <a:solidFill>
                  <a:srgbClr val="660033"/>
                </a:solidFill>
              </a:rPr>
              <a:t>1) полицейским, едущим в автобусе, и пассажирами автобуса</a:t>
            </a:r>
          </a:p>
          <a:p>
            <a:r>
              <a:rPr lang="ru-RU" sz="2800" b="1" dirty="0" smtClean="0">
                <a:solidFill>
                  <a:srgbClr val="660033"/>
                </a:solidFill>
              </a:rPr>
              <a:t>2) избирателями на избирательном участке и кандидатом в депутаты</a:t>
            </a:r>
          </a:p>
          <a:p>
            <a:r>
              <a:rPr lang="ru-RU" sz="2800" b="1" dirty="0" smtClean="0">
                <a:solidFill>
                  <a:srgbClr val="660033"/>
                </a:solidFill>
              </a:rPr>
              <a:t>3) молодым человеком, не уступившим место в метро инвалиду, и инвалидом</a:t>
            </a:r>
          </a:p>
          <a:p>
            <a:r>
              <a:rPr lang="ru-RU" sz="2800" b="1" dirty="0" smtClean="0">
                <a:solidFill>
                  <a:srgbClr val="660033"/>
                </a:solidFill>
              </a:rPr>
              <a:t>4) владельцем угнанного автомобиля и участковым инспектором полиции</a:t>
            </a:r>
            <a:endParaRPr lang="ru-RU" sz="2800" b="1" dirty="0">
              <a:solidFill>
                <a:srgbClr val="660033"/>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357166"/>
            <a:ext cx="8215370" cy="5632311"/>
          </a:xfrm>
          <a:prstGeom prst="rect">
            <a:avLst/>
          </a:prstGeom>
        </p:spPr>
        <p:txBody>
          <a:bodyPr wrap="square">
            <a:spAutoFit/>
          </a:bodyPr>
          <a:lstStyle/>
          <a:p>
            <a:r>
              <a:rPr lang="ru-RU" sz="2400" b="1" dirty="0" smtClean="0">
                <a:solidFill>
                  <a:srgbClr val="660033"/>
                </a:solidFill>
              </a:rPr>
              <a:t>Пояснение.</a:t>
            </a:r>
          </a:p>
          <a:p>
            <a:r>
              <a:rPr lang="ru-RU" sz="2400" b="1" dirty="0" smtClean="0">
                <a:solidFill>
                  <a:srgbClr val="660033"/>
                </a:solidFill>
              </a:rPr>
              <a:t>Правоотношение представляет собой вид или форму, в которую облекается урегулированное правом общественное отношение. Правовое регулирование не приводит к созданию каких-либо новых общественных отношений, а лишь придает определённую форму (правовую) уже существующим. Правоотношение — это взаимоотношение между субъектами права, то есть участниками по поводу объекта, при котором возникают взаимные права и обязанности. Правовые отношения — это возникающие на основе норм права волевые общественные отношения, участники которых имеют субъективные права и юридические обязанности.</a:t>
            </a:r>
          </a:p>
          <a:p>
            <a:r>
              <a:rPr lang="ru-RU" sz="2400" b="1" dirty="0" smtClean="0">
                <a:solidFill>
                  <a:srgbClr val="660033"/>
                </a:solidFill>
              </a:rPr>
              <a:t> </a:t>
            </a:r>
          </a:p>
          <a:p>
            <a:r>
              <a:rPr lang="ru-RU" sz="2400" b="1" dirty="0" smtClean="0">
                <a:solidFill>
                  <a:srgbClr val="660033"/>
                </a:solidFill>
              </a:rPr>
              <a:t>Правильный ответ указан под номером 4.</a:t>
            </a:r>
            <a:endParaRPr lang="ru-RU" sz="2400" b="1" dirty="0">
              <a:solidFill>
                <a:srgbClr val="660033"/>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214290"/>
            <a:ext cx="8572560" cy="4524315"/>
          </a:xfrm>
          <a:prstGeom prst="rect">
            <a:avLst/>
          </a:prstGeom>
        </p:spPr>
        <p:txBody>
          <a:bodyPr wrap="square">
            <a:spAutoFit/>
          </a:bodyPr>
          <a:lstStyle/>
          <a:p>
            <a:r>
              <a:rPr lang="ru-RU" sz="3200" b="1" dirty="0" smtClean="0">
                <a:solidFill>
                  <a:srgbClr val="660033"/>
                </a:solidFill>
              </a:rPr>
              <a:t>Задание 17 № </a:t>
            </a:r>
            <a:r>
              <a:rPr lang="ru-RU" sz="3200" b="1" dirty="0" smtClean="0">
                <a:solidFill>
                  <a:srgbClr val="660033"/>
                </a:solidFill>
                <a:hlinkClick r:id="rId2"/>
              </a:rPr>
              <a:t>854</a:t>
            </a:r>
            <a:endParaRPr lang="ru-RU" sz="3200" b="1" dirty="0" smtClean="0">
              <a:solidFill>
                <a:srgbClr val="660033"/>
              </a:solidFill>
            </a:endParaRPr>
          </a:p>
          <a:p>
            <a:r>
              <a:rPr lang="ru-RU" sz="3200" b="1" dirty="0" smtClean="0">
                <a:solidFill>
                  <a:srgbClr val="660033"/>
                </a:solidFill>
              </a:rPr>
              <a:t>Отрасль права, регулирующая имущественные и личные неимущественные отношения граждан и фирм</a:t>
            </a:r>
          </a:p>
          <a:p>
            <a:r>
              <a:rPr lang="ru-RU" sz="3200" b="1" dirty="0" smtClean="0">
                <a:solidFill>
                  <a:srgbClr val="660033"/>
                </a:solidFill>
              </a:rPr>
              <a:t> </a:t>
            </a:r>
          </a:p>
          <a:p>
            <a:r>
              <a:rPr lang="ru-RU" sz="3200" b="1" dirty="0" smtClean="0">
                <a:solidFill>
                  <a:srgbClr val="660033"/>
                </a:solidFill>
              </a:rPr>
              <a:t>1) семейное право</a:t>
            </a:r>
          </a:p>
          <a:p>
            <a:r>
              <a:rPr lang="ru-RU" sz="3200" b="1" dirty="0" smtClean="0">
                <a:solidFill>
                  <a:srgbClr val="660033"/>
                </a:solidFill>
              </a:rPr>
              <a:t>2) административное право</a:t>
            </a:r>
          </a:p>
          <a:p>
            <a:r>
              <a:rPr lang="ru-RU" sz="3200" b="1" dirty="0" smtClean="0">
                <a:solidFill>
                  <a:srgbClr val="660033"/>
                </a:solidFill>
              </a:rPr>
              <a:t>3) трудовое право</a:t>
            </a:r>
          </a:p>
          <a:p>
            <a:r>
              <a:rPr lang="ru-RU" sz="3200" b="1" dirty="0" smtClean="0">
                <a:solidFill>
                  <a:srgbClr val="660033"/>
                </a:solidFill>
              </a:rPr>
              <a:t>4) гражданское право</a:t>
            </a:r>
            <a:endParaRPr lang="ru-RU" sz="3200" b="1" dirty="0">
              <a:solidFill>
                <a:srgbClr val="660033"/>
              </a:solidFill>
            </a:endParaRPr>
          </a:p>
        </p:txBody>
      </p:sp>
      <p:pic>
        <p:nvPicPr>
          <p:cNvPr id="3" name="Рисунок 2" descr="1009577268.jpg"/>
          <p:cNvPicPr>
            <a:picLocks noChangeAspect="1"/>
          </p:cNvPicPr>
          <p:nvPr/>
        </p:nvPicPr>
        <p:blipFill>
          <a:blip r:embed="rId3" cstate="print"/>
          <a:stretch>
            <a:fillRect/>
          </a:stretch>
        </p:blipFill>
        <p:spPr>
          <a:xfrm>
            <a:off x="5572132" y="3000372"/>
            <a:ext cx="3357562" cy="3357562"/>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214290"/>
            <a:ext cx="8429684" cy="6319302"/>
          </a:xfrm>
          <a:prstGeom prst="rect">
            <a:avLst/>
          </a:prstGeom>
        </p:spPr>
        <p:txBody>
          <a:bodyPr wrap="square">
            <a:spAutoFit/>
          </a:bodyPr>
          <a:lstStyle/>
          <a:p>
            <a:r>
              <a:rPr lang="ru-RU" sz="1600" b="1" dirty="0" smtClean="0">
                <a:solidFill>
                  <a:srgbClr val="660033"/>
                </a:solidFill>
              </a:rPr>
              <a:t>Пояснение.</a:t>
            </a:r>
          </a:p>
          <a:p>
            <a:r>
              <a:rPr lang="ru-RU" sz="1600" b="1" dirty="0" smtClean="0">
                <a:solidFill>
                  <a:srgbClr val="660033"/>
                </a:solidFill>
              </a:rPr>
              <a:t>Отрасль права — совокупность правовых норм и институтов, регулирующих определенную отрасль общественных отношений.</a:t>
            </a:r>
          </a:p>
          <a:p>
            <a:r>
              <a:rPr lang="ru-RU" sz="1600" b="1" dirty="0" smtClean="0">
                <a:solidFill>
                  <a:srgbClr val="660033"/>
                </a:solidFill>
              </a:rPr>
              <a:t>Семейное право — одна из отраслей права. Семейное право – система правовых норм, регулирующих семейные отношения, т. е. личные и связанные с ними имущественные отношения, возникающие между гражданами из брака, родства, усыновления, принятия детей в семью на воспитание. Семейное право регулирует определенный вид общественных отношений – семейные отношения, которые возникают из факта брака и принадлежности к семье. </a:t>
            </a:r>
          </a:p>
          <a:p>
            <a:r>
              <a:rPr lang="ru-RU" sz="1600" b="1" dirty="0" smtClean="0">
                <a:solidFill>
                  <a:srgbClr val="660033"/>
                </a:solidFill>
              </a:rPr>
              <a:t>Трудовое право — самостоятельная отрасль права, представляющая собой систему правовых норм, регулирующих трудовые отношения работников и работодателей, а также тесно связанные с ними иные отношения.</a:t>
            </a:r>
          </a:p>
          <a:p>
            <a:r>
              <a:rPr lang="ru-RU" sz="1600" b="1" dirty="0" smtClean="0">
                <a:solidFill>
                  <a:srgbClr val="660033"/>
                </a:solidFill>
              </a:rPr>
              <a:t>Гражданское право — отрасль права, объединяющая правовые ресурсы, регулирующие имущественные, а также связанные и несвязанные с ними личные неимущественные отношения, которые обоснованы на независимости оценки, имущественной самостоятельности и юридическом равенстве сторон в целях создания наиболее благоприятных условий для удовлетворения частных потребностей, а также нормального развития экономических отношений.</a:t>
            </a:r>
          </a:p>
          <a:p>
            <a:r>
              <a:rPr lang="ru-RU" sz="1600" b="1" dirty="0" smtClean="0">
                <a:solidFill>
                  <a:srgbClr val="660033"/>
                </a:solidFill>
              </a:rPr>
              <a:t>Административное право — это важная отрасль права (система правовых норм), которая в целях выполнения задач и осуществления функций государства регулирует общественные отношения управленческого характера, складывающиеся в процессе организации и функционирования исполнительной власти, а также в сфере внутриорганизационной и </a:t>
            </a:r>
            <a:r>
              <a:rPr lang="ru-RU" sz="1600" b="1" dirty="0" err="1" smtClean="0">
                <a:solidFill>
                  <a:srgbClr val="660033"/>
                </a:solidFill>
              </a:rPr>
              <a:t>административно-юрисдикционной</a:t>
            </a:r>
            <a:r>
              <a:rPr lang="ru-RU" sz="1600" b="1" dirty="0" smtClean="0">
                <a:solidFill>
                  <a:srgbClr val="660033"/>
                </a:solidFill>
              </a:rPr>
              <a:t> деятельности различных государственных органов.</a:t>
            </a:r>
          </a:p>
          <a:p>
            <a:r>
              <a:rPr lang="ru-RU" sz="1600" b="1" dirty="0" smtClean="0">
                <a:solidFill>
                  <a:srgbClr val="660033"/>
                </a:solidFill>
              </a:rPr>
              <a:t> </a:t>
            </a:r>
          </a:p>
          <a:p>
            <a:r>
              <a:rPr lang="ru-RU" sz="1600" b="1" dirty="0" smtClean="0">
                <a:solidFill>
                  <a:srgbClr val="660033"/>
                </a:solidFill>
              </a:rPr>
              <a:t>Правильный ответ указан под номером 4.</a:t>
            </a:r>
            <a:endParaRPr lang="ru-RU" sz="1600" b="1" dirty="0">
              <a:solidFill>
                <a:srgbClr val="660033"/>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214290"/>
            <a:ext cx="8572560" cy="4524315"/>
          </a:xfrm>
          <a:prstGeom prst="rect">
            <a:avLst/>
          </a:prstGeom>
        </p:spPr>
        <p:txBody>
          <a:bodyPr wrap="square">
            <a:spAutoFit/>
          </a:bodyPr>
          <a:lstStyle/>
          <a:p>
            <a:r>
              <a:rPr lang="ru-RU" sz="3200" b="1" dirty="0" smtClean="0">
                <a:solidFill>
                  <a:srgbClr val="660033"/>
                </a:solidFill>
              </a:rPr>
              <a:t>Задание 17 № </a:t>
            </a:r>
            <a:r>
              <a:rPr lang="ru-RU" sz="3200" b="1" dirty="0" smtClean="0">
                <a:solidFill>
                  <a:srgbClr val="660033"/>
                </a:solidFill>
                <a:hlinkClick r:id="rId2"/>
              </a:rPr>
              <a:t>885</a:t>
            </a:r>
            <a:endParaRPr lang="ru-RU" sz="3200" b="1" dirty="0" smtClean="0">
              <a:solidFill>
                <a:srgbClr val="660033"/>
              </a:solidFill>
            </a:endParaRPr>
          </a:p>
          <a:p>
            <a:r>
              <a:rPr lang="ru-RU" sz="3200" b="1" dirty="0" smtClean="0">
                <a:solidFill>
                  <a:srgbClr val="660033"/>
                </a:solidFill>
              </a:rPr>
              <a:t>Какая отрасль права регулирует имущественные и личные неимущественные права граждан?</a:t>
            </a:r>
          </a:p>
          <a:p>
            <a:r>
              <a:rPr lang="ru-RU" sz="3200" b="1" dirty="0" smtClean="0">
                <a:solidFill>
                  <a:srgbClr val="660033"/>
                </a:solidFill>
              </a:rPr>
              <a:t> </a:t>
            </a:r>
          </a:p>
          <a:p>
            <a:r>
              <a:rPr lang="ru-RU" sz="3200" b="1" dirty="0" smtClean="0">
                <a:solidFill>
                  <a:srgbClr val="660033"/>
                </a:solidFill>
              </a:rPr>
              <a:t>1) трудовое право</a:t>
            </a:r>
          </a:p>
          <a:p>
            <a:r>
              <a:rPr lang="ru-RU" sz="3200" b="1" dirty="0" smtClean="0">
                <a:solidFill>
                  <a:srgbClr val="660033"/>
                </a:solidFill>
              </a:rPr>
              <a:t>2) административное право</a:t>
            </a:r>
          </a:p>
          <a:p>
            <a:r>
              <a:rPr lang="ru-RU" sz="3200" b="1" dirty="0" smtClean="0">
                <a:solidFill>
                  <a:srgbClr val="660033"/>
                </a:solidFill>
              </a:rPr>
              <a:t>3) уголовное право</a:t>
            </a:r>
          </a:p>
          <a:p>
            <a:r>
              <a:rPr lang="ru-RU" sz="3200" b="1" dirty="0" smtClean="0">
                <a:solidFill>
                  <a:srgbClr val="660033"/>
                </a:solidFill>
              </a:rPr>
              <a:t>4) гражданское право</a:t>
            </a:r>
            <a:endParaRPr lang="ru-RU" sz="3200" b="1" dirty="0">
              <a:solidFill>
                <a:srgbClr val="660033"/>
              </a:solidFill>
            </a:endParaRPr>
          </a:p>
        </p:txBody>
      </p:sp>
      <p:pic>
        <p:nvPicPr>
          <p:cNvPr id="3" name="Рисунок 2" descr="large_1.jpg"/>
          <p:cNvPicPr>
            <a:picLocks noChangeAspect="1"/>
          </p:cNvPicPr>
          <p:nvPr/>
        </p:nvPicPr>
        <p:blipFill>
          <a:blip r:embed="rId3"/>
          <a:stretch>
            <a:fillRect/>
          </a:stretch>
        </p:blipFill>
        <p:spPr>
          <a:xfrm>
            <a:off x="5286381" y="2357430"/>
            <a:ext cx="3857620" cy="3429008"/>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214290"/>
            <a:ext cx="8429684" cy="5755422"/>
          </a:xfrm>
          <a:prstGeom prst="rect">
            <a:avLst/>
          </a:prstGeom>
        </p:spPr>
        <p:txBody>
          <a:bodyPr wrap="square">
            <a:spAutoFit/>
          </a:bodyPr>
          <a:lstStyle/>
          <a:p>
            <a:r>
              <a:rPr lang="ru-RU" sz="1600" b="1" dirty="0" smtClean="0">
                <a:solidFill>
                  <a:srgbClr val="660033"/>
                </a:solidFill>
              </a:rPr>
              <a:t>Пояснение.</a:t>
            </a:r>
          </a:p>
          <a:p>
            <a:r>
              <a:rPr lang="ru-RU" sz="1600" b="1" dirty="0" smtClean="0">
                <a:solidFill>
                  <a:srgbClr val="660033"/>
                </a:solidFill>
              </a:rPr>
              <a:t>Отрасль права — совокупность правовых норм и институтов, регулирующих определенную отрасль общественных отношений.</a:t>
            </a:r>
          </a:p>
          <a:p>
            <a:r>
              <a:rPr lang="ru-RU" sz="1600" b="1" dirty="0" smtClean="0">
                <a:solidFill>
                  <a:srgbClr val="660033"/>
                </a:solidFill>
              </a:rPr>
              <a:t>Трудовое право — самостоятельная отрасль права, представляющая собой систему правовых норм, регулирующих трудовые отношения работников и работодателей, а также тесно связанные с ними иные отношения.</a:t>
            </a:r>
          </a:p>
          <a:p>
            <a:r>
              <a:rPr lang="ru-RU" sz="1600" b="1" dirty="0" smtClean="0">
                <a:solidFill>
                  <a:srgbClr val="660033"/>
                </a:solidFill>
              </a:rPr>
              <a:t>Гражданское право — отрасль права, объединяющая правовые ресурсы, регулирующие имущественные, а также связанные и несвязанные с ними личные неимущественные отношения, которые обоснованы на независимости оценки, имущественной самостоятельности и юридическом равенстве сторон в целях создания наиболее благоприятных условий для удовлетворения частных потребностей, а также нормального развития экономических отношений.</a:t>
            </a:r>
          </a:p>
          <a:p>
            <a:r>
              <a:rPr lang="ru-RU" sz="1600" b="1" dirty="0" smtClean="0">
                <a:solidFill>
                  <a:srgbClr val="660033"/>
                </a:solidFill>
              </a:rPr>
              <a:t>Административное право — это важная отрасль права (система правовых норм), которая в целях выполнения задач и осуществления функций государства регулирует общественные отношения управленческого характера, складывающиеся в процессе организации и функционирования исполнительной власти, а также в сфере внутриорганизационной и </a:t>
            </a:r>
            <a:r>
              <a:rPr lang="ru-RU" sz="1600" b="1" dirty="0" err="1" smtClean="0">
                <a:solidFill>
                  <a:srgbClr val="660033"/>
                </a:solidFill>
              </a:rPr>
              <a:t>административно-юрисдикционной</a:t>
            </a:r>
            <a:r>
              <a:rPr lang="ru-RU" sz="1600" b="1" dirty="0" smtClean="0">
                <a:solidFill>
                  <a:srgbClr val="660033"/>
                </a:solidFill>
              </a:rPr>
              <a:t> деятельности различных государственных органов.</a:t>
            </a:r>
          </a:p>
          <a:p>
            <a:r>
              <a:rPr lang="ru-RU" sz="1600" b="1" dirty="0" smtClean="0">
                <a:solidFill>
                  <a:srgbClr val="660033"/>
                </a:solidFill>
              </a:rPr>
              <a:t>Уголовное право — это отрасль права, регулирующая общественные отношения, связанные с совершением преступных деяний, назначением наказания и применением иных мер уголовно-правового характера, устанавливающая основания привлечения к уголовной ответственности, либо освобождения от уголовной ответственности и наказания.</a:t>
            </a:r>
          </a:p>
          <a:p>
            <a:r>
              <a:rPr lang="ru-RU" sz="1600" b="1" dirty="0" smtClean="0">
                <a:solidFill>
                  <a:srgbClr val="660033"/>
                </a:solidFill>
              </a:rPr>
              <a:t> </a:t>
            </a:r>
          </a:p>
          <a:p>
            <a:r>
              <a:rPr lang="ru-RU" sz="1600" b="1" dirty="0" smtClean="0">
                <a:solidFill>
                  <a:srgbClr val="660033"/>
                </a:solidFill>
              </a:rPr>
              <a:t>Правильный ответ указан под номером 4.</a:t>
            </a:r>
            <a:endParaRPr lang="ru-RU" sz="1600" b="1" dirty="0">
              <a:solidFill>
                <a:srgbClr val="660033"/>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285729"/>
            <a:ext cx="8501122" cy="4524315"/>
          </a:xfrm>
          <a:prstGeom prst="rect">
            <a:avLst/>
          </a:prstGeom>
        </p:spPr>
        <p:txBody>
          <a:bodyPr wrap="square">
            <a:spAutoFit/>
          </a:bodyPr>
          <a:lstStyle/>
          <a:p>
            <a:r>
              <a:rPr lang="ru-RU" sz="3200" b="1" dirty="0" smtClean="0">
                <a:solidFill>
                  <a:srgbClr val="660033"/>
                </a:solidFill>
              </a:rPr>
              <a:t>Задание 17 № </a:t>
            </a:r>
            <a:r>
              <a:rPr lang="ru-RU" sz="3200" b="1" dirty="0" smtClean="0">
                <a:solidFill>
                  <a:srgbClr val="660033"/>
                </a:solidFill>
                <a:hlinkClick r:id="rId2"/>
              </a:rPr>
              <a:t>916</a:t>
            </a:r>
            <a:endParaRPr lang="ru-RU" sz="3200" b="1" dirty="0" smtClean="0">
              <a:solidFill>
                <a:srgbClr val="660033"/>
              </a:solidFill>
            </a:endParaRPr>
          </a:p>
          <a:p>
            <a:r>
              <a:rPr lang="ru-RU" sz="3200" b="1" dirty="0" smtClean="0">
                <a:solidFill>
                  <a:srgbClr val="660033"/>
                </a:solidFill>
              </a:rPr>
              <a:t>Правило поведения человека в правовой ситуации, которое должно обязательно выполняться</a:t>
            </a:r>
          </a:p>
          <a:p>
            <a:r>
              <a:rPr lang="ru-RU" sz="3200" b="1" dirty="0" smtClean="0">
                <a:solidFill>
                  <a:srgbClr val="660033"/>
                </a:solidFill>
              </a:rPr>
              <a:t> </a:t>
            </a:r>
          </a:p>
          <a:p>
            <a:r>
              <a:rPr lang="ru-RU" sz="3200" b="1" dirty="0" smtClean="0">
                <a:solidFill>
                  <a:srgbClr val="660033"/>
                </a:solidFill>
              </a:rPr>
              <a:t>1) норма морали</a:t>
            </a:r>
          </a:p>
          <a:p>
            <a:r>
              <a:rPr lang="ru-RU" sz="3200" b="1" dirty="0" smtClean="0">
                <a:solidFill>
                  <a:srgbClr val="660033"/>
                </a:solidFill>
              </a:rPr>
              <a:t>2) социальная норма</a:t>
            </a:r>
          </a:p>
          <a:p>
            <a:r>
              <a:rPr lang="ru-RU" sz="3200" b="1" dirty="0" smtClean="0">
                <a:solidFill>
                  <a:srgbClr val="660033"/>
                </a:solidFill>
              </a:rPr>
              <a:t>3) норма права</a:t>
            </a:r>
          </a:p>
          <a:p>
            <a:r>
              <a:rPr lang="ru-RU" sz="3200" b="1" dirty="0" smtClean="0">
                <a:solidFill>
                  <a:srgbClr val="660033"/>
                </a:solidFill>
              </a:rPr>
              <a:t>4) политическая норма</a:t>
            </a:r>
            <a:endParaRPr lang="ru-RU" sz="3200" b="1" dirty="0">
              <a:solidFill>
                <a:srgbClr val="660033"/>
              </a:solidFill>
            </a:endParaRPr>
          </a:p>
        </p:txBody>
      </p:sp>
      <p:pic>
        <p:nvPicPr>
          <p:cNvPr id="3" name="Рисунок 2" descr="trete.jpg"/>
          <p:cNvPicPr>
            <a:picLocks noChangeAspect="1"/>
          </p:cNvPicPr>
          <p:nvPr/>
        </p:nvPicPr>
        <p:blipFill>
          <a:blip r:embed="rId3"/>
          <a:stretch>
            <a:fillRect/>
          </a:stretch>
        </p:blipFill>
        <p:spPr>
          <a:xfrm>
            <a:off x="4643438" y="2285992"/>
            <a:ext cx="4059300" cy="2371726"/>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214290"/>
            <a:ext cx="8501122" cy="4524315"/>
          </a:xfrm>
          <a:prstGeom prst="rect">
            <a:avLst/>
          </a:prstGeom>
        </p:spPr>
        <p:txBody>
          <a:bodyPr wrap="square">
            <a:spAutoFit/>
          </a:bodyPr>
          <a:lstStyle/>
          <a:p>
            <a:r>
              <a:rPr lang="ru-RU" sz="3200" b="1" dirty="0" smtClean="0">
                <a:solidFill>
                  <a:srgbClr val="660033"/>
                </a:solidFill>
              </a:rPr>
              <a:t>Пояснение.</a:t>
            </a:r>
          </a:p>
          <a:p>
            <a:r>
              <a:rPr lang="ru-RU" sz="3200" b="1" dirty="0" smtClean="0">
                <a:solidFill>
                  <a:srgbClr val="660033"/>
                </a:solidFill>
              </a:rPr>
              <a:t>Норма права — это признаваемое и обеспечиваемое государством общеобязательное правило, из которого вытекают права, обязанности и ответственность участников общественных отношений.</a:t>
            </a:r>
          </a:p>
          <a:p>
            <a:r>
              <a:rPr lang="ru-RU" sz="3200" b="1" dirty="0" smtClean="0">
                <a:solidFill>
                  <a:srgbClr val="660033"/>
                </a:solidFill>
              </a:rPr>
              <a:t> </a:t>
            </a:r>
          </a:p>
          <a:p>
            <a:r>
              <a:rPr lang="ru-RU" sz="3200" b="1" dirty="0" smtClean="0">
                <a:solidFill>
                  <a:srgbClr val="660033"/>
                </a:solidFill>
              </a:rPr>
              <a:t>Правильный ответ указан под номером 3.</a:t>
            </a:r>
            <a:endParaRPr lang="ru-RU" sz="3200" b="1" dirty="0">
              <a:solidFill>
                <a:srgbClr val="660033"/>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285728"/>
            <a:ext cx="8358246" cy="4524315"/>
          </a:xfrm>
          <a:prstGeom prst="rect">
            <a:avLst/>
          </a:prstGeom>
        </p:spPr>
        <p:txBody>
          <a:bodyPr wrap="square">
            <a:spAutoFit/>
          </a:bodyPr>
          <a:lstStyle/>
          <a:p>
            <a:r>
              <a:rPr lang="ru-RU" sz="3600" b="1" dirty="0" smtClean="0">
                <a:solidFill>
                  <a:srgbClr val="660033"/>
                </a:solidFill>
              </a:rPr>
              <a:t>Задание 17 № </a:t>
            </a:r>
            <a:r>
              <a:rPr lang="ru-RU" sz="3600" b="1" dirty="0" smtClean="0">
                <a:solidFill>
                  <a:srgbClr val="660033"/>
                </a:solidFill>
                <a:hlinkClick r:id="rId2"/>
              </a:rPr>
              <a:t>110</a:t>
            </a:r>
            <a:endParaRPr lang="ru-RU" sz="3600" b="1" dirty="0" smtClean="0">
              <a:solidFill>
                <a:srgbClr val="660033"/>
              </a:solidFill>
            </a:endParaRPr>
          </a:p>
          <a:p>
            <a:r>
              <a:rPr lang="ru-RU" sz="3600" b="1" dirty="0" smtClean="0">
                <a:solidFill>
                  <a:srgbClr val="660033"/>
                </a:solidFill>
              </a:rPr>
              <a:t>Право, в отличие от морали,</a:t>
            </a:r>
          </a:p>
          <a:p>
            <a:r>
              <a:rPr lang="ru-RU" sz="3600" b="1" dirty="0" smtClean="0">
                <a:solidFill>
                  <a:srgbClr val="660033"/>
                </a:solidFill>
              </a:rPr>
              <a:t> </a:t>
            </a:r>
          </a:p>
          <a:p>
            <a:r>
              <a:rPr lang="ru-RU" sz="3600" b="1" dirty="0" smtClean="0">
                <a:solidFill>
                  <a:srgbClr val="660033"/>
                </a:solidFill>
              </a:rPr>
              <a:t>1) охраняется силой государства</a:t>
            </a:r>
          </a:p>
          <a:p>
            <a:r>
              <a:rPr lang="ru-RU" sz="3600" b="1" dirty="0" smtClean="0">
                <a:solidFill>
                  <a:srgbClr val="660033"/>
                </a:solidFill>
              </a:rPr>
              <a:t>2) опирается на представления о добре и зле</a:t>
            </a:r>
          </a:p>
          <a:p>
            <a:r>
              <a:rPr lang="ru-RU" sz="3600" b="1" dirty="0" smtClean="0">
                <a:solidFill>
                  <a:srgbClr val="660033"/>
                </a:solidFill>
              </a:rPr>
              <a:t>3) регулирует общественные отношения</a:t>
            </a:r>
          </a:p>
          <a:p>
            <a:r>
              <a:rPr lang="ru-RU" sz="3600" b="1" dirty="0" smtClean="0">
                <a:solidFill>
                  <a:srgbClr val="660033"/>
                </a:solidFill>
              </a:rPr>
              <a:t>4) опирается на общественное мнение</a:t>
            </a:r>
            <a:endParaRPr lang="ru-RU" sz="3600" b="1" dirty="0">
              <a:solidFill>
                <a:srgbClr val="660033"/>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285729"/>
            <a:ext cx="8358246" cy="4031873"/>
          </a:xfrm>
          <a:prstGeom prst="rect">
            <a:avLst/>
          </a:prstGeom>
        </p:spPr>
        <p:txBody>
          <a:bodyPr wrap="square">
            <a:spAutoFit/>
          </a:bodyPr>
          <a:lstStyle/>
          <a:p>
            <a:r>
              <a:rPr lang="ru-RU" sz="3200" b="1" dirty="0" smtClean="0">
                <a:solidFill>
                  <a:srgbClr val="660033"/>
                </a:solidFill>
              </a:rPr>
              <a:t>Задание 17 № </a:t>
            </a:r>
            <a:r>
              <a:rPr lang="ru-RU" sz="3200" b="1" dirty="0" smtClean="0">
                <a:solidFill>
                  <a:srgbClr val="660033"/>
                </a:solidFill>
                <a:hlinkClick r:id="rId2"/>
              </a:rPr>
              <a:t>959</a:t>
            </a:r>
            <a:endParaRPr lang="ru-RU" sz="3200" b="1" dirty="0" smtClean="0">
              <a:solidFill>
                <a:srgbClr val="660033"/>
              </a:solidFill>
            </a:endParaRPr>
          </a:p>
          <a:p>
            <a:r>
              <a:rPr lang="ru-RU" sz="3200" b="1" dirty="0" smtClean="0">
                <a:solidFill>
                  <a:srgbClr val="660033"/>
                </a:solidFill>
              </a:rPr>
              <a:t>Правовые нормы, в отличие от других социальных норм,</a:t>
            </a:r>
          </a:p>
          <a:p>
            <a:r>
              <a:rPr lang="ru-RU" sz="3200" b="1" dirty="0" smtClean="0">
                <a:solidFill>
                  <a:srgbClr val="660033"/>
                </a:solidFill>
              </a:rPr>
              <a:t> </a:t>
            </a:r>
          </a:p>
          <a:p>
            <a:r>
              <a:rPr lang="ru-RU" sz="3200" b="1" dirty="0" smtClean="0">
                <a:solidFill>
                  <a:srgbClr val="660033"/>
                </a:solidFill>
              </a:rPr>
              <a:t>1) поддерживаются силой государства</a:t>
            </a:r>
          </a:p>
          <a:p>
            <a:r>
              <a:rPr lang="ru-RU" sz="3200" b="1" dirty="0" smtClean="0">
                <a:solidFill>
                  <a:srgbClr val="660033"/>
                </a:solidFill>
              </a:rPr>
              <a:t>2) регулируют поведение людей</a:t>
            </a:r>
          </a:p>
          <a:p>
            <a:r>
              <a:rPr lang="ru-RU" sz="3200" b="1" dirty="0" smtClean="0">
                <a:solidFill>
                  <a:srgbClr val="660033"/>
                </a:solidFill>
              </a:rPr>
              <a:t>3) опираются на силу общественного мнения</a:t>
            </a:r>
          </a:p>
          <a:p>
            <a:r>
              <a:rPr lang="ru-RU" sz="3200" b="1" dirty="0" smtClean="0">
                <a:solidFill>
                  <a:srgbClr val="660033"/>
                </a:solidFill>
              </a:rPr>
              <a:t>4) содержат образцы поведения</a:t>
            </a:r>
            <a:endParaRPr lang="ru-RU" sz="3200" b="1" dirty="0">
              <a:solidFill>
                <a:srgbClr val="660033"/>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214291"/>
            <a:ext cx="8572560" cy="3539430"/>
          </a:xfrm>
          <a:prstGeom prst="rect">
            <a:avLst/>
          </a:prstGeom>
        </p:spPr>
        <p:txBody>
          <a:bodyPr wrap="square">
            <a:spAutoFit/>
          </a:bodyPr>
          <a:lstStyle/>
          <a:p>
            <a:r>
              <a:rPr lang="ru-RU" sz="3200" b="1" dirty="0" smtClean="0">
                <a:solidFill>
                  <a:srgbClr val="660033"/>
                </a:solidFill>
              </a:rPr>
              <a:t>Пояснение.</a:t>
            </a:r>
          </a:p>
          <a:p>
            <a:r>
              <a:rPr lang="ru-RU" sz="3200" b="1" dirty="0" smtClean="0">
                <a:solidFill>
                  <a:srgbClr val="660033"/>
                </a:solidFill>
              </a:rPr>
              <a:t>Правовые нормы, в отличие от других социальных норм, поддерживаются силой государства. Все остальные суждения касаются морали.</a:t>
            </a:r>
          </a:p>
          <a:p>
            <a:r>
              <a:rPr lang="ru-RU" sz="3200" b="1" dirty="0" smtClean="0">
                <a:solidFill>
                  <a:srgbClr val="660033"/>
                </a:solidFill>
              </a:rPr>
              <a:t> </a:t>
            </a:r>
          </a:p>
          <a:p>
            <a:r>
              <a:rPr lang="ru-RU" sz="3200" b="1" dirty="0" smtClean="0">
                <a:solidFill>
                  <a:srgbClr val="660033"/>
                </a:solidFill>
              </a:rPr>
              <a:t>Правильный ответ указан под номером 1.</a:t>
            </a:r>
            <a:endParaRPr lang="ru-RU" sz="3200" b="1" dirty="0">
              <a:solidFill>
                <a:srgbClr val="660033"/>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214291"/>
            <a:ext cx="8429684" cy="5509200"/>
          </a:xfrm>
          <a:prstGeom prst="rect">
            <a:avLst/>
          </a:prstGeom>
        </p:spPr>
        <p:txBody>
          <a:bodyPr wrap="square">
            <a:spAutoFit/>
          </a:bodyPr>
          <a:lstStyle/>
          <a:p>
            <a:r>
              <a:rPr lang="ru-RU" sz="3200" b="1" dirty="0" smtClean="0">
                <a:solidFill>
                  <a:srgbClr val="660033"/>
                </a:solidFill>
              </a:rPr>
              <a:t>Задание 17 № </a:t>
            </a:r>
            <a:r>
              <a:rPr lang="ru-RU" sz="3200" b="1" dirty="0" smtClean="0">
                <a:solidFill>
                  <a:srgbClr val="660033"/>
                </a:solidFill>
                <a:hlinkClick r:id="rId2"/>
              </a:rPr>
              <a:t>1253</a:t>
            </a:r>
            <a:endParaRPr lang="ru-RU" sz="3200" b="1" dirty="0" smtClean="0">
              <a:solidFill>
                <a:srgbClr val="660033"/>
              </a:solidFill>
            </a:endParaRPr>
          </a:p>
          <a:p>
            <a:r>
              <a:rPr lang="ru-RU" sz="3200" b="1" dirty="0" smtClean="0">
                <a:solidFill>
                  <a:srgbClr val="660033"/>
                </a:solidFill>
              </a:rPr>
              <a:t>Правовой документ, изданный компетентным органом государственной власти, устанавливающий, изменяющий или отменяющий правила регулирования общественных отношений, называется</a:t>
            </a:r>
          </a:p>
          <a:p>
            <a:r>
              <a:rPr lang="ru-RU" sz="3200" b="1" dirty="0" smtClean="0">
                <a:solidFill>
                  <a:srgbClr val="660033"/>
                </a:solidFill>
              </a:rPr>
              <a:t> </a:t>
            </a:r>
          </a:p>
          <a:p>
            <a:r>
              <a:rPr lang="ru-RU" sz="3200" b="1" dirty="0" smtClean="0">
                <a:solidFill>
                  <a:srgbClr val="660033"/>
                </a:solidFill>
              </a:rPr>
              <a:t>1) правовым обычаем</a:t>
            </a:r>
          </a:p>
          <a:p>
            <a:r>
              <a:rPr lang="ru-RU" sz="3200" b="1" dirty="0" smtClean="0">
                <a:solidFill>
                  <a:srgbClr val="660033"/>
                </a:solidFill>
              </a:rPr>
              <a:t>2) нормативно-правовым актом</a:t>
            </a:r>
          </a:p>
          <a:p>
            <a:r>
              <a:rPr lang="ru-RU" sz="3200" b="1" dirty="0" smtClean="0">
                <a:solidFill>
                  <a:srgbClr val="660033"/>
                </a:solidFill>
              </a:rPr>
              <a:t>3) правовым прецедентом</a:t>
            </a:r>
          </a:p>
          <a:p>
            <a:r>
              <a:rPr lang="ru-RU" sz="3200" b="1" dirty="0" smtClean="0">
                <a:solidFill>
                  <a:srgbClr val="660033"/>
                </a:solidFill>
              </a:rPr>
              <a:t>4) естественным правом</a:t>
            </a:r>
            <a:endParaRPr lang="ru-RU" sz="3200" b="1" dirty="0">
              <a:solidFill>
                <a:srgbClr val="660033"/>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214290"/>
            <a:ext cx="8072494" cy="4524315"/>
          </a:xfrm>
          <a:prstGeom prst="rect">
            <a:avLst/>
          </a:prstGeom>
        </p:spPr>
        <p:txBody>
          <a:bodyPr wrap="square">
            <a:spAutoFit/>
          </a:bodyPr>
          <a:lstStyle/>
          <a:p>
            <a:r>
              <a:rPr lang="ru-RU" sz="3200" b="1" dirty="0" smtClean="0">
                <a:solidFill>
                  <a:srgbClr val="660033"/>
                </a:solidFill>
              </a:rPr>
              <a:t>Пояснение.</a:t>
            </a:r>
          </a:p>
          <a:p>
            <a:r>
              <a:rPr lang="ru-RU" sz="3200" b="1" dirty="0" smtClean="0">
                <a:solidFill>
                  <a:srgbClr val="660033"/>
                </a:solidFill>
              </a:rPr>
              <a:t>Правовой документ, изданный компетентным органом государственной власти, устанавливающий, изменяющий или отменяющий правила регулирования общественных отношений, называется нормативно-правовым актом.</a:t>
            </a:r>
          </a:p>
          <a:p>
            <a:r>
              <a:rPr lang="ru-RU" sz="3200" b="1" dirty="0" smtClean="0">
                <a:solidFill>
                  <a:srgbClr val="660033"/>
                </a:solidFill>
              </a:rPr>
              <a:t> </a:t>
            </a:r>
          </a:p>
          <a:p>
            <a:r>
              <a:rPr lang="ru-RU" sz="3200" b="1" dirty="0" smtClean="0">
                <a:solidFill>
                  <a:srgbClr val="660033"/>
                </a:solidFill>
              </a:rPr>
              <a:t>Правильный ответ указан под номером 2.</a:t>
            </a:r>
            <a:endParaRPr lang="ru-RU" sz="3200" b="1" dirty="0">
              <a:solidFill>
                <a:srgbClr val="660033"/>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214290"/>
            <a:ext cx="8572560" cy="5509200"/>
          </a:xfrm>
          <a:prstGeom prst="rect">
            <a:avLst/>
          </a:prstGeom>
        </p:spPr>
        <p:txBody>
          <a:bodyPr wrap="square">
            <a:spAutoFit/>
          </a:bodyPr>
          <a:lstStyle/>
          <a:p>
            <a:r>
              <a:rPr lang="ru-RU" sz="3200" b="1" dirty="0" smtClean="0">
                <a:solidFill>
                  <a:srgbClr val="660033"/>
                </a:solidFill>
              </a:rPr>
              <a:t>Задание 17 № </a:t>
            </a:r>
            <a:r>
              <a:rPr lang="ru-RU" sz="3200" b="1" dirty="0" smtClean="0">
                <a:solidFill>
                  <a:srgbClr val="660033"/>
                </a:solidFill>
                <a:hlinkClick r:id="rId2"/>
              </a:rPr>
              <a:t>1284</a:t>
            </a:r>
            <a:endParaRPr lang="ru-RU" sz="3200" b="1" dirty="0" smtClean="0">
              <a:solidFill>
                <a:srgbClr val="660033"/>
              </a:solidFill>
            </a:endParaRPr>
          </a:p>
          <a:p>
            <a:r>
              <a:rPr lang="ru-RU" sz="3200" b="1" dirty="0" smtClean="0">
                <a:solidFill>
                  <a:srgbClr val="660033"/>
                </a:solidFill>
              </a:rPr>
              <a:t>Правовой акт, представляющий собой решение по конкретному делу, которое впоследствии принимается за общее обязательное правило при решении всех аналогичных дел, называется</a:t>
            </a:r>
          </a:p>
          <a:p>
            <a:r>
              <a:rPr lang="ru-RU" sz="3200" b="1" dirty="0" smtClean="0">
                <a:solidFill>
                  <a:srgbClr val="660033"/>
                </a:solidFill>
              </a:rPr>
              <a:t> </a:t>
            </a:r>
          </a:p>
          <a:p>
            <a:r>
              <a:rPr lang="ru-RU" sz="3200" b="1" dirty="0" smtClean="0">
                <a:solidFill>
                  <a:srgbClr val="660033"/>
                </a:solidFill>
              </a:rPr>
              <a:t>1) правовым обычаем</a:t>
            </a:r>
          </a:p>
          <a:p>
            <a:r>
              <a:rPr lang="ru-RU" sz="3200" b="1" dirty="0" smtClean="0">
                <a:solidFill>
                  <a:srgbClr val="660033"/>
                </a:solidFill>
              </a:rPr>
              <a:t>2) нормативно-правовым актом</a:t>
            </a:r>
          </a:p>
          <a:p>
            <a:r>
              <a:rPr lang="ru-RU" sz="3200" b="1" dirty="0" smtClean="0">
                <a:solidFill>
                  <a:srgbClr val="660033"/>
                </a:solidFill>
              </a:rPr>
              <a:t>3) правовым прецедентом</a:t>
            </a:r>
          </a:p>
          <a:p>
            <a:r>
              <a:rPr lang="ru-RU" sz="3200" b="1" dirty="0" smtClean="0">
                <a:solidFill>
                  <a:srgbClr val="660033"/>
                </a:solidFill>
              </a:rPr>
              <a:t>4) естественным правом</a:t>
            </a:r>
            <a:endParaRPr lang="ru-RU" sz="3200" b="1" dirty="0">
              <a:solidFill>
                <a:srgbClr val="660033"/>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285729"/>
            <a:ext cx="8429684" cy="4524315"/>
          </a:xfrm>
          <a:prstGeom prst="rect">
            <a:avLst/>
          </a:prstGeom>
        </p:spPr>
        <p:txBody>
          <a:bodyPr wrap="square">
            <a:spAutoFit/>
          </a:bodyPr>
          <a:lstStyle/>
          <a:p>
            <a:r>
              <a:rPr lang="ru-RU" sz="3200" b="1" dirty="0" smtClean="0">
                <a:solidFill>
                  <a:srgbClr val="660033"/>
                </a:solidFill>
              </a:rPr>
              <a:t>Пояснение.</a:t>
            </a:r>
          </a:p>
          <a:p>
            <a:r>
              <a:rPr lang="ru-RU" sz="3200" b="1" dirty="0" smtClean="0">
                <a:solidFill>
                  <a:srgbClr val="660033"/>
                </a:solidFill>
              </a:rPr>
              <a:t>Правовой акт, представляющий собой решение по конкретному делу, которое впоследствии принимается за общее обязательное правило при решении всех аналогичных дел, называется правовым прецедентом.</a:t>
            </a:r>
          </a:p>
          <a:p>
            <a:r>
              <a:rPr lang="ru-RU" sz="3200" b="1" dirty="0" smtClean="0">
                <a:solidFill>
                  <a:srgbClr val="660033"/>
                </a:solidFill>
              </a:rPr>
              <a:t> </a:t>
            </a:r>
          </a:p>
          <a:p>
            <a:r>
              <a:rPr lang="ru-RU" sz="3200" b="1" dirty="0" smtClean="0">
                <a:solidFill>
                  <a:srgbClr val="660033"/>
                </a:solidFill>
              </a:rPr>
              <a:t>Правильный ответ указан под номером 3.</a:t>
            </a:r>
            <a:endParaRPr lang="ru-RU" sz="3200" b="1" dirty="0">
              <a:solidFill>
                <a:srgbClr val="660033"/>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285729"/>
            <a:ext cx="8358246" cy="4031873"/>
          </a:xfrm>
          <a:prstGeom prst="rect">
            <a:avLst/>
          </a:prstGeom>
        </p:spPr>
        <p:txBody>
          <a:bodyPr wrap="square">
            <a:spAutoFit/>
          </a:bodyPr>
          <a:lstStyle/>
          <a:p>
            <a:r>
              <a:rPr lang="ru-RU" sz="3200" b="1" dirty="0" smtClean="0">
                <a:solidFill>
                  <a:srgbClr val="660033"/>
                </a:solidFill>
              </a:rPr>
              <a:t>Задание 17 № </a:t>
            </a:r>
            <a:r>
              <a:rPr lang="ru-RU" sz="3200" b="1" dirty="0" smtClean="0">
                <a:solidFill>
                  <a:srgbClr val="660033"/>
                </a:solidFill>
                <a:hlinkClick r:id="rId2"/>
              </a:rPr>
              <a:t>1315</a:t>
            </a:r>
            <a:endParaRPr lang="ru-RU" sz="3200" b="1" dirty="0" smtClean="0">
              <a:solidFill>
                <a:srgbClr val="660033"/>
              </a:solidFill>
            </a:endParaRPr>
          </a:p>
          <a:p>
            <a:r>
              <a:rPr lang="ru-RU" sz="3200" b="1" dirty="0" smtClean="0">
                <a:solidFill>
                  <a:srgbClr val="660033"/>
                </a:solidFill>
              </a:rPr>
              <a:t>Что из перечисленного является характерной чертой выборов в Российской Федерации?</a:t>
            </a:r>
          </a:p>
          <a:p>
            <a:r>
              <a:rPr lang="ru-RU" sz="3200" b="1" dirty="0" smtClean="0">
                <a:solidFill>
                  <a:srgbClr val="660033"/>
                </a:solidFill>
              </a:rPr>
              <a:t> </a:t>
            </a:r>
          </a:p>
          <a:p>
            <a:r>
              <a:rPr lang="ru-RU" sz="3200" b="1" dirty="0" smtClean="0">
                <a:solidFill>
                  <a:srgbClr val="660033"/>
                </a:solidFill>
              </a:rPr>
              <a:t>1) многоступенчатый характер</a:t>
            </a:r>
          </a:p>
          <a:p>
            <a:r>
              <a:rPr lang="ru-RU" sz="3200" b="1" dirty="0" smtClean="0">
                <a:solidFill>
                  <a:srgbClr val="660033"/>
                </a:solidFill>
              </a:rPr>
              <a:t>2) открытая подача голосов</a:t>
            </a:r>
          </a:p>
          <a:p>
            <a:r>
              <a:rPr lang="ru-RU" sz="3200" b="1" dirty="0" smtClean="0">
                <a:solidFill>
                  <a:srgbClr val="660033"/>
                </a:solidFill>
              </a:rPr>
              <a:t>3) альтернативность</a:t>
            </a:r>
          </a:p>
          <a:p>
            <a:r>
              <a:rPr lang="ru-RU" sz="3200" b="1" dirty="0" smtClean="0">
                <a:solidFill>
                  <a:srgbClr val="660033"/>
                </a:solidFill>
              </a:rPr>
              <a:t>4) образовательный ценз избирателей</a:t>
            </a:r>
            <a:endParaRPr lang="ru-RU" sz="3200" b="1" dirty="0">
              <a:solidFill>
                <a:srgbClr val="660033"/>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285728"/>
            <a:ext cx="8143932" cy="3970318"/>
          </a:xfrm>
          <a:prstGeom prst="rect">
            <a:avLst/>
          </a:prstGeom>
        </p:spPr>
        <p:txBody>
          <a:bodyPr wrap="square">
            <a:spAutoFit/>
          </a:bodyPr>
          <a:lstStyle/>
          <a:p>
            <a:r>
              <a:rPr lang="ru-RU" sz="3600" b="1" dirty="0" smtClean="0">
                <a:solidFill>
                  <a:srgbClr val="660033"/>
                </a:solidFill>
              </a:rPr>
              <a:t>Пояснение.</a:t>
            </a:r>
          </a:p>
          <a:p>
            <a:r>
              <a:rPr lang="ru-RU" sz="3600" b="1" dirty="0" smtClean="0">
                <a:solidFill>
                  <a:srgbClr val="660033"/>
                </a:solidFill>
              </a:rPr>
              <a:t>Только альтернативность из перечисленного является чертой выборов в РФ.</a:t>
            </a:r>
          </a:p>
          <a:p>
            <a:r>
              <a:rPr lang="ru-RU" sz="3600" b="1" dirty="0" smtClean="0">
                <a:solidFill>
                  <a:srgbClr val="660033"/>
                </a:solidFill>
              </a:rPr>
              <a:t> </a:t>
            </a:r>
          </a:p>
          <a:p>
            <a:r>
              <a:rPr lang="ru-RU" sz="3600" b="1" dirty="0" smtClean="0">
                <a:solidFill>
                  <a:srgbClr val="660033"/>
                </a:solidFill>
              </a:rPr>
              <a:t>Правильный ответ указан под номером 3.</a:t>
            </a:r>
            <a:endParaRPr lang="ru-RU" sz="3600" b="1" dirty="0">
              <a:solidFill>
                <a:srgbClr val="660033"/>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844" y="285728"/>
            <a:ext cx="8572560" cy="5509200"/>
          </a:xfrm>
          <a:prstGeom prst="rect">
            <a:avLst/>
          </a:prstGeom>
        </p:spPr>
        <p:txBody>
          <a:bodyPr wrap="square">
            <a:spAutoFit/>
          </a:bodyPr>
          <a:lstStyle/>
          <a:p>
            <a:r>
              <a:rPr lang="ru-RU" sz="3200" b="1" dirty="0" smtClean="0">
                <a:solidFill>
                  <a:srgbClr val="660033"/>
                </a:solidFill>
              </a:rPr>
              <a:t>Задание 17 № </a:t>
            </a:r>
            <a:r>
              <a:rPr lang="ru-RU" sz="3200" b="1" dirty="0" smtClean="0">
                <a:solidFill>
                  <a:srgbClr val="660033"/>
                </a:solidFill>
                <a:hlinkClick r:id="rId2"/>
              </a:rPr>
              <a:t>1346</a:t>
            </a:r>
            <a:endParaRPr lang="ru-RU" sz="3200" b="1" dirty="0" smtClean="0">
              <a:solidFill>
                <a:srgbClr val="660033"/>
              </a:solidFill>
            </a:endParaRPr>
          </a:p>
          <a:p>
            <a:r>
              <a:rPr lang="ru-RU" sz="3200" b="1" dirty="0" smtClean="0">
                <a:solidFill>
                  <a:srgbClr val="660033"/>
                </a:solidFill>
              </a:rPr>
              <a:t>Что является отличительным признаком политической власти?</a:t>
            </a:r>
          </a:p>
          <a:p>
            <a:r>
              <a:rPr lang="ru-RU" sz="3200" b="1" dirty="0" smtClean="0">
                <a:solidFill>
                  <a:srgbClr val="660033"/>
                </a:solidFill>
              </a:rPr>
              <a:t> </a:t>
            </a:r>
          </a:p>
          <a:p>
            <a:r>
              <a:rPr lang="ru-RU" sz="3200" b="1" dirty="0" smtClean="0">
                <a:solidFill>
                  <a:srgbClr val="660033"/>
                </a:solidFill>
              </a:rPr>
              <a:t>1) осуществляется исключительно силовыми методами</a:t>
            </a:r>
          </a:p>
          <a:p>
            <a:r>
              <a:rPr lang="ru-RU" sz="3200" b="1" dirty="0" smtClean="0">
                <a:solidFill>
                  <a:srgbClr val="660033"/>
                </a:solidFill>
              </a:rPr>
              <a:t>2) распространяет своё действие на всё общество</a:t>
            </a:r>
          </a:p>
          <a:p>
            <a:r>
              <a:rPr lang="ru-RU" sz="3200" b="1" dirty="0" smtClean="0">
                <a:solidFill>
                  <a:srgbClr val="660033"/>
                </a:solidFill>
              </a:rPr>
              <a:t>3) имеет возможность применять санкции</a:t>
            </a:r>
          </a:p>
          <a:p>
            <a:r>
              <a:rPr lang="ru-RU" sz="3200" b="1" dirty="0" smtClean="0">
                <a:solidFill>
                  <a:srgbClr val="660033"/>
                </a:solidFill>
              </a:rPr>
              <a:t>4) пользуется поддержкой большинства населения</a:t>
            </a:r>
            <a:endParaRPr lang="ru-RU" sz="3200" b="1" dirty="0">
              <a:solidFill>
                <a:srgbClr val="660033"/>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357166"/>
            <a:ext cx="8501122" cy="3046988"/>
          </a:xfrm>
          <a:prstGeom prst="rect">
            <a:avLst/>
          </a:prstGeom>
        </p:spPr>
        <p:txBody>
          <a:bodyPr wrap="square">
            <a:spAutoFit/>
          </a:bodyPr>
          <a:lstStyle/>
          <a:p>
            <a:r>
              <a:rPr lang="ru-RU" sz="3200" b="1" dirty="0" smtClean="0">
                <a:solidFill>
                  <a:srgbClr val="660033"/>
                </a:solidFill>
              </a:rPr>
              <a:t>Пояснение.</a:t>
            </a:r>
          </a:p>
          <a:p>
            <a:r>
              <a:rPr lang="ru-RU" sz="3200" b="1" dirty="0" smtClean="0">
                <a:solidFill>
                  <a:srgbClr val="660033"/>
                </a:solidFill>
              </a:rPr>
              <a:t>Только политическая власть имеет возможность распространять свое влияние на все общество.</a:t>
            </a:r>
          </a:p>
          <a:p>
            <a:r>
              <a:rPr lang="ru-RU" sz="3200" b="1" dirty="0" smtClean="0">
                <a:solidFill>
                  <a:srgbClr val="660033"/>
                </a:solidFill>
              </a:rPr>
              <a:t> </a:t>
            </a:r>
          </a:p>
          <a:p>
            <a:r>
              <a:rPr lang="ru-RU" sz="3200" b="1" dirty="0" smtClean="0">
                <a:solidFill>
                  <a:srgbClr val="660033"/>
                </a:solidFill>
              </a:rPr>
              <a:t>Правильный ответ указан под номером 2.</a:t>
            </a:r>
            <a:endParaRPr lang="ru-RU" sz="3200" b="1" dirty="0">
              <a:solidFill>
                <a:srgbClr val="660033"/>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214290"/>
            <a:ext cx="8215370" cy="5078313"/>
          </a:xfrm>
          <a:prstGeom prst="rect">
            <a:avLst/>
          </a:prstGeom>
        </p:spPr>
        <p:txBody>
          <a:bodyPr wrap="square">
            <a:spAutoFit/>
          </a:bodyPr>
          <a:lstStyle/>
          <a:p>
            <a:r>
              <a:rPr lang="ru-RU" sz="3600" b="1" dirty="0" smtClean="0">
                <a:solidFill>
                  <a:srgbClr val="660033"/>
                </a:solidFill>
              </a:rPr>
              <a:t>Пояснение.</a:t>
            </a:r>
          </a:p>
          <a:p>
            <a:endParaRPr lang="ru-RU" sz="3600" b="1" dirty="0" smtClean="0">
              <a:solidFill>
                <a:srgbClr val="660033"/>
              </a:solidFill>
            </a:endParaRPr>
          </a:p>
          <a:p>
            <a:r>
              <a:rPr lang="ru-RU" sz="3600" b="1" dirty="0" smtClean="0">
                <a:solidFill>
                  <a:srgbClr val="660033"/>
                </a:solidFill>
              </a:rPr>
              <a:t>Право, совокупность установленных или санкционированных государством общеобязательных правил поведения (норм), соблюдение которых обеспечивается мерами государственного воздействия.</a:t>
            </a:r>
          </a:p>
          <a:p>
            <a:r>
              <a:rPr lang="ru-RU" sz="3600" b="1" dirty="0" smtClean="0">
                <a:solidFill>
                  <a:srgbClr val="660033"/>
                </a:solidFill>
              </a:rPr>
              <a:t>Правильный ответ 1</a:t>
            </a:r>
            <a:endParaRPr lang="ru-RU" sz="3600" b="1" dirty="0">
              <a:solidFill>
                <a:srgbClr val="660033"/>
              </a:solidFill>
            </a:endParaRPr>
          </a:p>
        </p:txBody>
      </p:sp>
      <p:pic>
        <p:nvPicPr>
          <p:cNvPr id="3" name="Рисунок 2" descr="podcast-scale.jpg"/>
          <p:cNvPicPr>
            <a:picLocks noChangeAspect="1"/>
          </p:cNvPicPr>
          <p:nvPr/>
        </p:nvPicPr>
        <p:blipFill>
          <a:blip r:embed="rId2"/>
          <a:stretch>
            <a:fillRect/>
          </a:stretch>
        </p:blipFill>
        <p:spPr>
          <a:xfrm>
            <a:off x="6643702" y="4715138"/>
            <a:ext cx="2285984" cy="2142862"/>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285728"/>
            <a:ext cx="8501122" cy="5509200"/>
          </a:xfrm>
          <a:prstGeom prst="rect">
            <a:avLst/>
          </a:prstGeom>
        </p:spPr>
        <p:txBody>
          <a:bodyPr wrap="square">
            <a:spAutoFit/>
          </a:bodyPr>
          <a:lstStyle/>
          <a:p>
            <a:r>
              <a:rPr lang="ru-RU" sz="3200" b="1" dirty="0" smtClean="0">
                <a:solidFill>
                  <a:srgbClr val="660033"/>
                </a:solidFill>
              </a:rPr>
              <a:t>Задание 17 № </a:t>
            </a:r>
            <a:r>
              <a:rPr lang="ru-RU" sz="3200" b="1" dirty="0" smtClean="0">
                <a:solidFill>
                  <a:srgbClr val="660033"/>
                </a:solidFill>
                <a:hlinkClick r:id="rId2"/>
              </a:rPr>
              <a:t>1377</a:t>
            </a:r>
            <a:endParaRPr lang="ru-RU" sz="3200" b="1" dirty="0" smtClean="0">
              <a:solidFill>
                <a:srgbClr val="660033"/>
              </a:solidFill>
            </a:endParaRPr>
          </a:p>
          <a:p>
            <a:r>
              <a:rPr lang="ru-RU" sz="3200" b="1" dirty="0" smtClean="0">
                <a:solidFill>
                  <a:srgbClr val="660033"/>
                </a:solidFill>
              </a:rPr>
              <a:t>Административное наказание последует за</a:t>
            </a:r>
          </a:p>
          <a:p>
            <a:r>
              <a:rPr lang="ru-RU" sz="3200" b="1" dirty="0" smtClean="0">
                <a:solidFill>
                  <a:srgbClr val="660033"/>
                </a:solidFill>
              </a:rPr>
              <a:t> </a:t>
            </a:r>
          </a:p>
          <a:p>
            <a:r>
              <a:rPr lang="ru-RU" sz="3200" b="1" dirty="0" smtClean="0">
                <a:solidFill>
                  <a:srgbClr val="660033"/>
                </a:solidFill>
              </a:rPr>
              <a:t>1) уклонение от прохождения срочной воинской службы</a:t>
            </a:r>
          </a:p>
          <a:p>
            <a:r>
              <a:rPr lang="ru-RU" sz="3200" b="1" dirty="0" smtClean="0">
                <a:solidFill>
                  <a:srgbClr val="660033"/>
                </a:solidFill>
              </a:rPr>
              <a:t>2) безбилетный проезд в общественном транспорте</a:t>
            </a:r>
          </a:p>
          <a:p>
            <a:r>
              <a:rPr lang="ru-RU" sz="3200" b="1" dirty="0" smtClean="0">
                <a:solidFill>
                  <a:srgbClr val="660033"/>
                </a:solidFill>
              </a:rPr>
              <a:t>3) кражу дорогого мобильного телефона в магазине</a:t>
            </a:r>
          </a:p>
          <a:p>
            <a:r>
              <a:rPr lang="ru-RU" sz="3200" b="1" dirty="0" smtClean="0">
                <a:solidFill>
                  <a:srgbClr val="660033"/>
                </a:solidFill>
              </a:rPr>
              <a:t>4) неявка на работу без уважительной причины</a:t>
            </a:r>
            <a:endParaRPr lang="ru-RU" sz="3200" b="1" dirty="0">
              <a:solidFill>
                <a:srgbClr val="660033"/>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285729"/>
            <a:ext cx="8501122" cy="5016758"/>
          </a:xfrm>
          <a:prstGeom prst="rect">
            <a:avLst/>
          </a:prstGeom>
        </p:spPr>
        <p:txBody>
          <a:bodyPr wrap="square">
            <a:spAutoFit/>
          </a:bodyPr>
          <a:lstStyle/>
          <a:p>
            <a:r>
              <a:rPr lang="ru-RU" sz="3200" b="1" dirty="0" smtClean="0">
                <a:solidFill>
                  <a:srgbClr val="660033"/>
                </a:solidFill>
              </a:rPr>
              <a:t>Пояснение.</a:t>
            </a:r>
          </a:p>
          <a:p>
            <a:r>
              <a:rPr lang="ru-RU" sz="3200" b="1" dirty="0" smtClean="0">
                <a:solidFill>
                  <a:srgbClr val="660033"/>
                </a:solidFill>
              </a:rPr>
              <a:t>Уклонение от прохождения срочной воинской службы, кража дорогого мобильного телефона в магазине — уголовное наказание; неявка на работу без уважительной причины — дисциплинарное; только безбилетный проезд в общественном транспорте — административное наказание.</a:t>
            </a:r>
          </a:p>
          <a:p>
            <a:r>
              <a:rPr lang="ru-RU" sz="3200" b="1" dirty="0" smtClean="0">
                <a:solidFill>
                  <a:srgbClr val="660033"/>
                </a:solidFill>
              </a:rPr>
              <a:t> </a:t>
            </a:r>
          </a:p>
          <a:p>
            <a:r>
              <a:rPr lang="ru-RU" sz="3200" b="1" dirty="0" smtClean="0">
                <a:solidFill>
                  <a:srgbClr val="660033"/>
                </a:solidFill>
              </a:rPr>
              <a:t>Правильный ответ указан под номером 2.</a:t>
            </a:r>
            <a:endParaRPr lang="ru-RU" sz="3200" b="1" dirty="0">
              <a:solidFill>
                <a:srgbClr val="660033"/>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285728"/>
            <a:ext cx="8215370" cy="5262979"/>
          </a:xfrm>
          <a:prstGeom prst="rect">
            <a:avLst/>
          </a:prstGeom>
        </p:spPr>
        <p:txBody>
          <a:bodyPr wrap="square">
            <a:spAutoFit/>
          </a:bodyPr>
          <a:lstStyle/>
          <a:p>
            <a:r>
              <a:rPr lang="ru-RU" sz="2800" b="1" dirty="0" smtClean="0">
                <a:solidFill>
                  <a:srgbClr val="660033"/>
                </a:solidFill>
              </a:rPr>
              <a:t>Задание 17 № </a:t>
            </a:r>
            <a:r>
              <a:rPr lang="ru-RU" sz="2800" b="1" dirty="0" smtClean="0">
                <a:solidFill>
                  <a:srgbClr val="660033"/>
                </a:solidFill>
                <a:hlinkClick r:id="rId2"/>
              </a:rPr>
              <a:t>1408</a:t>
            </a:r>
            <a:endParaRPr lang="ru-RU" sz="2800" b="1" dirty="0" smtClean="0">
              <a:solidFill>
                <a:srgbClr val="660033"/>
              </a:solidFill>
            </a:endParaRPr>
          </a:p>
          <a:p>
            <a:r>
              <a:rPr lang="ru-RU" sz="2800" b="1" dirty="0" smtClean="0">
                <a:solidFill>
                  <a:srgbClr val="660033"/>
                </a:solidFill>
              </a:rPr>
              <a:t>Правонарушение — это</a:t>
            </a:r>
          </a:p>
          <a:p>
            <a:r>
              <a:rPr lang="ru-RU" sz="2800" b="1" dirty="0" smtClean="0">
                <a:solidFill>
                  <a:srgbClr val="660033"/>
                </a:solidFill>
              </a:rPr>
              <a:t> </a:t>
            </a:r>
          </a:p>
          <a:p>
            <a:r>
              <a:rPr lang="ru-RU" sz="2800" b="1" dirty="0" smtClean="0">
                <a:solidFill>
                  <a:srgbClr val="660033"/>
                </a:solidFill>
              </a:rPr>
              <a:t>1) противоправное, виновное, общественно опасное деяние, причиняющее вред обществу</a:t>
            </a:r>
          </a:p>
          <a:p>
            <a:r>
              <a:rPr lang="ru-RU" sz="2800" b="1" dirty="0" smtClean="0">
                <a:solidFill>
                  <a:srgbClr val="660033"/>
                </a:solidFill>
              </a:rPr>
              <a:t>2) поведение, нарушающее принятые в данном обществе этические правила</a:t>
            </a:r>
          </a:p>
          <a:p>
            <a:r>
              <a:rPr lang="ru-RU" sz="2800" b="1" dirty="0" smtClean="0">
                <a:solidFill>
                  <a:srgbClr val="660033"/>
                </a:solidFill>
              </a:rPr>
              <a:t>3) деяние, наказанием за которое является лишение свободы</a:t>
            </a:r>
          </a:p>
          <a:p>
            <a:r>
              <a:rPr lang="ru-RU" sz="2800" b="1" dirty="0" smtClean="0">
                <a:solidFill>
                  <a:srgbClr val="660033"/>
                </a:solidFill>
              </a:rPr>
              <a:t>4) общественное отношение, участники которого имеют определённые права и юридические обязанности</a:t>
            </a:r>
            <a:endParaRPr lang="ru-RU" sz="2800" b="1" dirty="0">
              <a:solidFill>
                <a:srgbClr val="660033"/>
              </a:solidFil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285729"/>
            <a:ext cx="8358246" cy="3046988"/>
          </a:xfrm>
          <a:prstGeom prst="rect">
            <a:avLst/>
          </a:prstGeom>
        </p:spPr>
        <p:txBody>
          <a:bodyPr wrap="square">
            <a:spAutoFit/>
          </a:bodyPr>
          <a:lstStyle/>
          <a:p>
            <a:r>
              <a:rPr lang="ru-RU" sz="3200" b="1" dirty="0" smtClean="0">
                <a:solidFill>
                  <a:srgbClr val="660033"/>
                </a:solidFill>
              </a:rPr>
              <a:t>Пояснение.</a:t>
            </a:r>
          </a:p>
          <a:p>
            <a:r>
              <a:rPr lang="ru-RU" sz="3200" b="1" dirty="0" smtClean="0">
                <a:solidFill>
                  <a:srgbClr val="660033"/>
                </a:solidFill>
              </a:rPr>
              <a:t>Правонарушение — это противоправное, виновное, общественно опасное деяние, причиняющее вред обществу.</a:t>
            </a:r>
          </a:p>
          <a:p>
            <a:r>
              <a:rPr lang="ru-RU" sz="3200" b="1" dirty="0" smtClean="0">
                <a:solidFill>
                  <a:srgbClr val="660033"/>
                </a:solidFill>
              </a:rPr>
              <a:t> </a:t>
            </a:r>
          </a:p>
          <a:p>
            <a:r>
              <a:rPr lang="ru-RU" sz="3200" b="1" dirty="0" smtClean="0">
                <a:solidFill>
                  <a:srgbClr val="660033"/>
                </a:solidFill>
              </a:rPr>
              <a:t>Правильный ответ указан под номером 1.</a:t>
            </a:r>
            <a:endParaRPr lang="ru-RU" sz="3200" b="1" dirty="0">
              <a:solidFill>
                <a:srgbClr val="660033"/>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285728"/>
            <a:ext cx="8286808" cy="5016758"/>
          </a:xfrm>
          <a:prstGeom prst="rect">
            <a:avLst/>
          </a:prstGeom>
        </p:spPr>
        <p:txBody>
          <a:bodyPr wrap="square">
            <a:spAutoFit/>
          </a:bodyPr>
          <a:lstStyle/>
          <a:p>
            <a:r>
              <a:rPr lang="ru-RU" sz="3200" b="1" dirty="0" smtClean="0">
                <a:solidFill>
                  <a:srgbClr val="660033"/>
                </a:solidFill>
              </a:rPr>
              <a:t>Задание 17 № </a:t>
            </a:r>
            <a:r>
              <a:rPr lang="ru-RU" sz="3200" b="1" dirty="0" smtClean="0">
                <a:solidFill>
                  <a:srgbClr val="660033"/>
                </a:solidFill>
                <a:hlinkClick r:id="rId2"/>
              </a:rPr>
              <a:t>1439</a:t>
            </a:r>
            <a:endParaRPr lang="ru-RU" sz="3200" b="1" dirty="0" smtClean="0">
              <a:solidFill>
                <a:srgbClr val="660033"/>
              </a:solidFill>
            </a:endParaRPr>
          </a:p>
          <a:p>
            <a:r>
              <a:rPr lang="ru-RU" sz="3200" b="1" dirty="0" smtClean="0">
                <a:solidFill>
                  <a:srgbClr val="660033"/>
                </a:solidFill>
              </a:rPr>
              <a:t>Право, как совокупность норм, в отличие от морали</a:t>
            </a:r>
          </a:p>
          <a:p>
            <a:r>
              <a:rPr lang="ru-RU" sz="3200" b="1" dirty="0" smtClean="0">
                <a:solidFill>
                  <a:srgbClr val="660033"/>
                </a:solidFill>
              </a:rPr>
              <a:t> </a:t>
            </a:r>
          </a:p>
          <a:p>
            <a:r>
              <a:rPr lang="ru-RU" sz="3200" b="1" dirty="0" smtClean="0">
                <a:solidFill>
                  <a:srgbClr val="660033"/>
                </a:solidFill>
              </a:rPr>
              <a:t>1) обеспечивается принудительной силой государства</a:t>
            </a:r>
          </a:p>
          <a:p>
            <a:r>
              <a:rPr lang="ru-RU" sz="3200" b="1" dirty="0" smtClean="0">
                <a:solidFill>
                  <a:srgbClr val="660033"/>
                </a:solidFill>
              </a:rPr>
              <a:t>2) является общественным институтом</a:t>
            </a:r>
          </a:p>
          <a:p>
            <a:r>
              <a:rPr lang="ru-RU" sz="3200" b="1" dirty="0" smtClean="0">
                <a:solidFill>
                  <a:srgbClr val="660033"/>
                </a:solidFill>
              </a:rPr>
              <a:t>3) регулирует общественные отношения</a:t>
            </a:r>
          </a:p>
          <a:p>
            <a:r>
              <a:rPr lang="ru-RU" sz="3200" b="1" dirty="0" smtClean="0">
                <a:solidFill>
                  <a:srgbClr val="660033"/>
                </a:solidFill>
              </a:rPr>
              <a:t>4) устанавливает нормы поведения в обществе</a:t>
            </a:r>
            <a:endParaRPr lang="ru-RU" sz="3200" b="1" dirty="0">
              <a:solidFill>
                <a:srgbClr val="660033"/>
              </a:solidFil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285729"/>
            <a:ext cx="8143932" cy="4524315"/>
          </a:xfrm>
          <a:prstGeom prst="rect">
            <a:avLst/>
          </a:prstGeom>
        </p:spPr>
        <p:txBody>
          <a:bodyPr wrap="square">
            <a:spAutoFit/>
          </a:bodyPr>
          <a:lstStyle/>
          <a:p>
            <a:r>
              <a:rPr lang="ru-RU" sz="3200" b="1" dirty="0" smtClean="0">
                <a:solidFill>
                  <a:srgbClr val="660033"/>
                </a:solidFill>
              </a:rPr>
              <a:t>Пояснение.</a:t>
            </a:r>
          </a:p>
          <a:p>
            <a:r>
              <a:rPr lang="ru-RU" sz="3200" b="1" dirty="0" smtClean="0">
                <a:solidFill>
                  <a:srgbClr val="660033"/>
                </a:solidFill>
              </a:rPr>
              <a:t>И право и мораль являются общественными институтами, регулируют общественные отношения и устанавливают нормы поведения в обществе. Но право еще и обеспечивается принудительной силой государства.</a:t>
            </a:r>
          </a:p>
          <a:p>
            <a:r>
              <a:rPr lang="ru-RU" sz="3200" b="1" dirty="0" smtClean="0">
                <a:solidFill>
                  <a:srgbClr val="660033"/>
                </a:solidFill>
              </a:rPr>
              <a:t> </a:t>
            </a:r>
          </a:p>
          <a:p>
            <a:r>
              <a:rPr lang="ru-RU" sz="3200" b="1" dirty="0" smtClean="0">
                <a:solidFill>
                  <a:srgbClr val="660033"/>
                </a:solidFill>
              </a:rPr>
              <a:t>Правильный ответ указан под номером 1.</a:t>
            </a:r>
            <a:endParaRPr lang="ru-RU" sz="3200" b="1" dirty="0">
              <a:solidFill>
                <a:srgbClr val="660033"/>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285728"/>
            <a:ext cx="8143932" cy="5693866"/>
          </a:xfrm>
          <a:prstGeom prst="rect">
            <a:avLst/>
          </a:prstGeom>
        </p:spPr>
        <p:txBody>
          <a:bodyPr wrap="square">
            <a:spAutoFit/>
          </a:bodyPr>
          <a:lstStyle/>
          <a:p>
            <a:r>
              <a:rPr lang="ru-RU" sz="2800" b="1" dirty="0" smtClean="0">
                <a:solidFill>
                  <a:srgbClr val="660033"/>
                </a:solidFill>
              </a:rPr>
              <a:t>Задание 17 № </a:t>
            </a:r>
            <a:r>
              <a:rPr lang="ru-RU" sz="2800" b="1" dirty="0" smtClean="0">
                <a:solidFill>
                  <a:srgbClr val="660033"/>
                </a:solidFill>
                <a:hlinkClick r:id="rId2"/>
              </a:rPr>
              <a:t>1470</a:t>
            </a:r>
            <a:endParaRPr lang="ru-RU" sz="2800" b="1" dirty="0" smtClean="0">
              <a:solidFill>
                <a:srgbClr val="660033"/>
              </a:solidFill>
            </a:endParaRPr>
          </a:p>
          <a:p>
            <a:r>
              <a:rPr lang="ru-RU" sz="2800" b="1" dirty="0" smtClean="0">
                <a:solidFill>
                  <a:srgbClr val="660033"/>
                </a:solidFill>
              </a:rPr>
              <a:t>Какой из приведённых примеров является примером нормы конституционного права?</a:t>
            </a:r>
          </a:p>
          <a:p>
            <a:r>
              <a:rPr lang="ru-RU" sz="2800" b="1" dirty="0" smtClean="0">
                <a:solidFill>
                  <a:srgbClr val="660033"/>
                </a:solidFill>
              </a:rPr>
              <a:t> </a:t>
            </a:r>
          </a:p>
          <a:p>
            <a:r>
              <a:rPr lang="ru-RU" sz="2800" b="1" dirty="0" smtClean="0">
                <a:solidFill>
                  <a:srgbClr val="660033"/>
                </a:solidFill>
              </a:rPr>
              <a:t>1) Пассажиры обязаны оплачивать проезд в общественном транспорте.</a:t>
            </a:r>
          </a:p>
          <a:p>
            <a:r>
              <a:rPr lang="ru-RU" sz="2800" b="1" dirty="0" smtClean="0">
                <a:solidFill>
                  <a:srgbClr val="660033"/>
                </a:solidFill>
              </a:rPr>
              <a:t>2) Незнание официально опубликованного закона не освобождает от ответственности за его несоблюдение.</a:t>
            </a:r>
          </a:p>
          <a:p>
            <a:r>
              <a:rPr lang="ru-RU" sz="2800" b="1" dirty="0" smtClean="0">
                <a:solidFill>
                  <a:srgbClr val="660033"/>
                </a:solidFill>
              </a:rPr>
              <a:t>3) Производители несут ответственность за качество предоставленного покупателям товара.</a:t>
            </a:r>
          </a:p>
          <a:p>
            <a:r>
              <a:rPr lang="ru-RU" sz="2800" b="1" dirty="0" smtClean="0">
                <a:solidFill>
                  <a:srgbClr val="660033"/>
                </a:solidFill>
              </a:rPr>
              <a:t>4) Граждане обязаны соблюдать правила общественного порядка в парках и заповедниках.</a:t>
            </a:r>
            <a:endParaRPr lang="ru-RU" sz="2800" b="1" dirty="0">
              <a:solidFill>
                <a:srgbClr val="660033"/>
              </a:solidFil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285728"/>
            <a:ext cx="8358246" cy="4031873"/>
          </a:xfrm>
          <a:prstGeom prst="rect">
            <a:avLst/>
          </a:prstGeom>
        </p:spPr>
        <p:txBody>
          <a:bodyPr wrap="square">
            <a:spAutoFit/>
          </a:bodyPr>
          <a:lstStyle/>
          <a:p>
            <a:r>
              <a:rPr lang="ru-RU" sz="3200" b="1" dirty="0" smtClean="0">
                <a:solidFill>
                  <a:srgbClr val="660033"/>
                </a:solidFill>
              </a:rPr>
              <a:t>Пояснение.</a:t>
            </a:r>
          </a:p>
          <a:p>
            <a:r>
              <a:rPr lang="ru-RU" sz="3200" b="1" dirty="0" smtClean="0">
                <a:solidFill>
                  <a:srgbClr val="660033"/>
                </a:solidFill>
              </a:rPr>
              <a:t>Конституционное право — является отраслью права Российской Федерации и закрепляет в себе правила поведения и нормы, касающиеся взаимоотношений государства и личности. </a:t>
            </a:r>
          </a:p>
          <a:p>
            <a:r>
              <a:rPr lang="ru-RU" sz="3200" b="1" dirty="0" smtClean="0">
                <a:solidFill>
                  <a:srgbClr val="660033"/>
                </a:solidFill>
              </a:rPr>
              <a:t> </a:t>
            </a:r>
          </a:p>
          <a:p>
            <a:r>
              <a:rPr lang="ru-RU" sz="3200" b="1" dirty="0" smtClean="0">
                <a:solidFill>
                  <a:srgbClr val="660033"/>
                </a:solidFill>
              </a:rPr>
              <a:t>Правильный ответ указан под номером 2.</a:t>
            </a:r>
            <a:endParaRPr lang="ru-RU" sz="3200" b="1" dirty="0">
              <a:solidFill>
                <a:srgbClr val="660033"/>
              </a:solidFil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214290"/>
            <a:ext cx="8358246" cy="5016758"/>
          </a:xfrm>
          <a:prstGeom prst="rect">
            <a:avLst/>
          </a:prstGeom>
        </p:spPr>
        <p:txBody>
          <a:bodyPr wrap="square">
            <a:spAutoFit/>
          </a:bodyPr>
          <a:lstStyle/>
          <a:p>
            <a:r>
              <a:rPr lang="ru-RU" sz="3200" b="1" dirty="0" smtClean="0">
                <a:solidFill>
                  <a:srgbClr val="660033"/>
                </a:solidFill>
              </a:rPr>
              <a:t>Задание 17 № </a:t>
            </a:r>
            <a:r>
              <a:rPr lang="ru-RU" sz="3200" b="1" dirty="0" smtClean="0">
                <a:solidFill>
                  <a:srgbClr val="660033"/>
                </a:solidFill>
                <a:hlinkClick r:id="rId2"/>
              </a:rPr>
              <a:t>1501</a:t>
            </a:r>
            <a:endParaRPr lang="ru-RU" sz="3200" b="1" dirty="0" smtClean="0">
              <a:solidFill>
                <a:srgbClr val="660033"/>
              </a:solidFill>
            </a:endParaRPr>
          </a:p>
          <a:p>
            <a:r>
              <a:rPr lang="ru-RU" sz="3200" b="1" dirty="0" smtClean="0">
                <a:solidFill>
                  <a:srgbClr val="660033"/>
                </a:solidFill>
              </a:rPr>
              <a:t>Право как совокупность норм, в отличие от морали</a:t>
            </a:r>
          </a:p>
          <a:p>
            <a:r>
              <a:rPr lang="ru-RU" sz="3200" b="1" dirty="0" smtClean="0">
                <a:solidFill>
                  <a:srgbClr val="660033"/>
                </a:solidFill>
              </a:rPr>
              <a:t> </a:t>
            </a:r>
          </a:p>
          <a:p>
            <a:r>
              <a:rPr lang="ru-RU" sz="3200" b="1" dirty="0" smtClean="0">
                <a:solidFill>
                  <a:srgbClr val="660033"/>
                </a:solidFill>
              </a:rPr>
              <a:t>1) обеспечивается принудительной силой государства</a:t>
            </a:r>
          </a:p>
          <a:p>
            <a:r>
              <a:rPr lang="ru-RU" sz="3200" b="1" dirty="0" smtClean="0">
                <a:solidFill>
                  <a:srgbClr val="660033"/>
                </a:solidFill>
              </a:rPr>
              <a:t>2) является общественным институтом</a:t>
            </a:r>
          </a:p>
          <a:p>
            <a:r>
              <a:rPr lang="ru-RU" sz="3200" b="1" dirty="0" smtClean="0">
                <a:solidFill>
                  <a:srgbClr val="660033"/>
                </a:solidFill>
              </a:rPr>
              <a:t>3) регулирует общественные отношения</a:t>
            </a:r>
          </a:p>
          <a:p>
            <a:r>
              <a:rPr lang="ru-RU" sz="3200" b="1" dirty="0" smtClean="0">
                <a:solidFill>
                  <a:srgbClr val="660033"/>
                </a:solidFill>
              </a:rPr>
              <a:t>4) устанавливает нормы поведения в обществе</a:t>
            </a:r>
            <a:endParaRPr lang="ru-RU" sz="3200" b="1" dirty="0">
              <a:solidFill>
                <a:srgbClr val="660033"/>
              </a:solidFil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357166"/>
            <a:ext cx="8215370" cy="4524315"/>
          </a:xfrm>
          <a:prstGeom prst="rect">
            <a:avLst/>
          </a:prstGeom>
        </p:spPr>
        <p:txBody>
          <a:bodyPr wrap="square">
            <a:spAutoFit/>
          </a:bodyPr>
          <a:lstStyle/>
          <a:p>
            <a:r>
              <a:rPr lang="ru-RU" sz="3200" b="1" dirty="0" smtClean="0">
                <a:solidFill>
                  <a:srgbClr val="660033"/>
                </a:solidFill>
              </a:rPr>
              <a:t>Пояснение.</a:t>
            </a:r>
          </a:p>
          <a:p>
            <a:r>
              <a:rPr lang="ru-RU" sz="3200" b="1" dirty="0" smtClean="0">
                <a:solidFill>
                  <a:srgbClr val="660033"/>
                </a:solidFill>
              </a:rPr>
              <a:t>И право и мораль являются общественными институтами, регулируют общественные отношения и устанавливают нормы поведения в обществе. Но право еще и обеспечивается принудительной силой государства.</a:t>
            </a:r>
          </a:p>
          <a:p>
            <a:r>
              <a:rPr lang="ru-RU" sz="3200" b="1" dirty="0" smtClean="0">
                <a:solidFill>
                  <a:srgbClr val="660033"/>
                </a:solidFill>
              </a:rPr>
              <a:t> </a:t>
            </a:r>
          </a:p>
          <a:p>
            <a:r>
              <a:rPr lang="ru-RU" sz="3200" b="1" dirty="0" smtClean="0">
                <a:solidFill>
                  <a:srgbClr val="660033"/>
                </a:solidFill>
              </a:rPr>
              <a:t>Правильный ответ указан под номером 1.</a:t>
            </a:r>
            <a:endParaRPr lang="ru-RU" sz="3200" b="1" dirty="0">
              <a:solidFill>
                <a:srgbClr val="660033"/>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285728"/>
            <a:ext cx="8358246" cy="3539430"/>
          </a:xfrm>
          <a:prstGeom prst="rect">
            <a:avLst/>
          </a:prstGeom>
        </p:spPr>
        <p:txBody>
          <a:bodyPr wrap="square">
            <a:spAutoFit/>
          </a:bodyPr>
          <a:lstStyle/>
          <a:p>
            <a:r>
              <a:rPr lang="ru-RU" sz="3200" b="1" dirty="0" smtClean="0">
                <a:solidFill>
                  <a:srgbClr val="660033"/>
                </a:solidFill>
              </a:rPr>
              <a:t>Задание 17 № </a:t>
            </a:r>
            <a:r>
              <a:rPr lang="ru-RU" sz="3200" b="1" dirty="0" smtClean="0">
                <a:solidFill>
                  <a:srgbClr val="660033"/>
                </a:solidFill>
                <a:hlinkClick r:id="rId2"/>
              </a:rPr>
              <a:t>141</a:t>
            </a:r>
            <a:endParaRPr lang="ru-RU" sz="3200" b="1" dirty="0" smtClean="0">
              <a:solidFill>
                <a:srgbClr val="660033"/>
              </a:solidFill>
            </a:endParaRPr>
          </a:p>
          <a:p>
            <a:r>
              <a:rPr lang="ru-RU" sz="3200" b="1" dirty="0" smtClean="0">
                <a:solidFill>
                  <a:srgbClr val="660033"/>
                </a:solidFill>
              </a:rPr>
              <a:t>Административным проступком является</a:t>
            </a:r>
          </a:p>
          <a:p>
            <a:r>
              <a:rPr lang="ru-RU" sz="3200" b="1" dirty="0" smtClean="0">
                <a:solidFill>
                  <a:srgbClr val="660033"/>
                </a:solidFill>
              </a:rPr>
              <a:t> </a:t>
            </a:r>
          </a:p>
          <a:p>
            <a:r>
              <a:rPr lang="ru-RU" sz="3200" b="1" dirty="0" smtClean="0">
                <a:solidFill>
                  <a:srgbClr val="660033"/>
                </a:solidFill>
              </a:rPr>
              <a:t>1) безбилетный проезд в автобусе</a:t>
            </a:r>
          </a:p>
          <a:p>
            <a:r>
              <a:rPr lang="ru-RU" sz="3200" b="1" dirty="0" smtClean="0">
                <a:solidFill>
                  <a:srgbClr val="660033"/>
                </a:solidFill>
              </a:rPr>
              <a:t>2) неуплата алиментов</a:t>
            </a:r>
          </a:p>
          <a:p>
            <a:r>
              <a:rPr lang="ru-RU" sz="3200" b="1" dirty="0" smtClean="0">
                <a:solidFill>
                  <a:srgbClr val="660033"/>
                </a:solidFill>
              </a:rPr>
              <a:t>3) отказ вернуть долг соседу</a:t>
            </a:r>
          </a:p>
          <a:p>
            <a:r>
              <a:rPr lang="ru-RU" sz="3200" b="1" dirty="0" smtClean="0">
                <a:solidFill>
                  <a:srgbClr val="660033"/>
                </a:solidFill>
              </a:rPr>
              <a:t>4) опоздание на учёбу.</a:t>
            </a:r>
            <a:endParaRPr lang="ru-RU" sz="3200" b="1" dirty="0">
              <a:solidFill>
                <a:srgbClr val="660033"/>
              </a:solidFill>
            </a:endParaRPr>
          </a:p>
        </p:txBody>
      </p:sp>
      <p:pic>
        <p:nvPicPr>
          <p:cNvPr id="3" name="Рисунок 2" descr="adb86509d9247386232a53c6b819ba5c-1024x679.jpg"/>
          <p:cNvPicPr>
            <a:picLocks noChangeAspect="1"/>
          </p:cNvPicPr>
          <p:nvPr/>
        </p:nvPicPr>
        <p:blipFill>
          <a:blip r:embed="rId3"/>
          <a:stretch>
            <a:fillRect/>
          </a:stretch>
        </p:blipFill>
        <p:spPr>
          <a:xfrm>
            <a:off x="4357686" y="3789259"/>
            <a:ext cx="4357718" cy="2889541"/>
          </a:xfrm>
          <a:prstGeom prst="rect">
            <a:avLst/>
          </a:prstGeom>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285729"/>
            <a:ext cx="8929718" cy="4031873"/>
          </a:xfrm>
          <a:prstGeom prst="rect">
            <a:avLst/>
          </a:prstGeom>
        </p:spPr>
        <p:txBody>
          <a:bodyPr wrap="square">
            <a:spAutoFit/>
          </a:bodyPr>
          <a:lstStyle/>
          <a:p>
            <a:r>
              <a:rPr lang="ru-RU" sz="3200" b="1" dirty="0" smtClean="0">
                <a:solidFill>
                  <a:srgbClr val="660033"/>
                </a:solidFill>
              </a:rPr>
              <a:t>Задание 17 № </a:t>
            </a:r>
            <a:r>
              <a:rPr lang="ru-RU" sz="3200" b="1" dirty="0" smtClean="0">
                <a:solidFill>
                  <a:srgbClr val="660033"/>
                </a:solidFill>
                <a:hlinkClick r:id="rId2"/>
              </a:rPr>
              <a:t>1532</a:t>
            </a:r>
            <a:endParaRPr lang="ru-RU" sz="3200" b="1" dirty="0" smtClean="0">
              <a:solidFill>
                <a:srgbClr val="660033"/>
              </a:solidFill>
            </a:endParaRPr>
          </a:p>
          <a:p>
            <a:r>
              <a:rPr lang="ru-RU" sz="3200" b="1" dirty="0" smtClean="0">
                <a:solidFill>
                  <a:srgbClr val="660033"/>
                </a:solidFill>
              </a:rPr>
              <a:t>Имущественные и личные неимущественные отношения регулируются правом</a:t>
            </a:r>
          </a:p>
          <a:p>
            <a:r>
              <a:rPr lang="ru-RU" sz="3200" b="1" dirty="0" smtClean="0">
                <a:solidFill>
                  <a:srgbClr val="660033"/>
                </a:solidFill>
              </a:rPr>
              <a:t> </a:t>
            </a:r>
          </a:p>
          <a:p>
            <a:r>
              <a:rPr lang="ru-RU" sz="3200" b="1" dirty="0" smtClean="0">
                <a:solidFill>
                  <a:srgbClr val="660033"/>
                </a:solidFill>
              </a:rPr>
              <a:t>1) гражданским</a:t>
            </a:r>
          </a:p>
          <a:p>
            <a:r>
              <a:rPr lang="ru-RU" sz="3200" b="1" dirty="0" smtClean="0">
                <a:solidFill>
                  <a:srgbClr val="660033"/>
                </a:solidFill>
              </a:rPr>
              <a:t>2) семейным</a:t>
            </a:r>
          </a:p>
          <a:p>
            <a:r>
              <a:rPr lang="ru-RU" sz="3200" b="1" dirty="0" smtClean="0">
                <a:solidFill>
                  <a:srgbClr val="660033"/>
                </a:solidFill>
              </a:rPr>
              <a:t>3) административным</a:t>
            </a:r>
          </a:p>
          <a:p>
            <a:r>
              <a:rPr lang="ru-RU" sz="3200" b="1" dirty="0" smtClean="0">
                <a:solidFill>
                  <a:srgbClr val="660033"/>
                </a:solidFill>
              </a:rPr>
              <a:t>4) трудовым</a:t>
            </a:r>
            <a:endParaRPr lang="ru-RU" sz="3200" b="1" dirty="0">
              <a:solidFill>
                <a:srgbClr val="660033"/>
              </a:solidFil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428604"/>
            <a:ext cx="7929618" cy="3046988"/>
          </a:xfrm>
          <a:prstGeom prst="rect">
            <a:avLst/>
          </a:prstGeom>
        </p:spPr>
        <p:txBody>
          <a:bodyPr wrap="square">
            <a:spAutoFit/>
          </a:bodyPr>
          <a:lstStyle/>
          <a:p>
            <a:r>
              <a:rPr lang="ru-RU" sz="3200" b="1" dirty="0" smtClean="0">
                <a:solidFill>
                  <a:srgbClr val="660033"/>
                </a:solidFill>
              </a:rPr>
              <a:t>Пояснение.</a:t>
            </a:r>
          </a:p>
          <a:p>
            <a:r>
              <a:rPr lang="ru-RU" sz="3200" b="1" dirty="0" smtClean="0">
                <a:solidFill>
                  <a:srgbClr val="660033"/>
                </a:solidFill>
              </a:rPr>
              <a:t>Имущественные и личные неимущественные отношения регулируются гражданским правом.</a:t>
            </a:r>
          </a:p>
          <a:p>
            <a:r>
              <a:rPr lang="ru-RU" sz="3200" b="1" dirty="0" smtClean="0">
                <a:solidFill>
                  <a:srgbClr val="660033"/>
                </a:solidFill>
              </a:rPr>
              <a:t> </a:t>
            </a:r>
          </a:p>
          <a:p>
            <a:r>
              <a:rPr lang="ru-RU" sz="3200" b="1" dirty="0" smtClean="0">
                <a:solidFill>
                  <a:srgbClr val="660033"/>
                </a:solidFill>
              </a:rPr>
              <a:t>Правильный ответ указан под номером 1.</a:t>
            </a:r>
            <a:endParaRPr lang="ru-RU" sz="3200" b="1" dirty="0">
              <a:solidFill>
                <a:srgbClr val="660033"/>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214290"/>
            <a:ext cx="8501122" cy="4524315"/>
          </a:xfrm>
          <a:prstGeom prst="rect">
            <a:avLst/>
          </a:prstGeom>
        </p:spPr>
        <p:txBody>
          <a:bodyPr wrap="square">
            <a:spAutoFit/>
          </a:bodyPr>
          <a:lstStyle/>
          <a:p>
            <a:r>
              <a:rPr lang="ru-RU" sz="3200" b="1" dirty="0" smtClean="0">
                <a:solidFill>
                  <a:srgbClr val="660033"/>
                </a:solidFill>
              </a:rPr>
              <a:t>Задание 17 № </a:t>
            </a:r>
            <a:r>
              <a:rPr lang="ru-RU" sz="3200" b="1" dirty="0" smtClean="0">
                <a:solidFill>
                  <a:srgbClr val="660033"/>
                </a:solidFill>
                <a:hlinkClick r:id="rId2"/>
              </a:rPr>
              <a:t>1599</a:t>
            </a:r>
            <a:endParaRPr lang="ru-RU" sz="3200" b="1" dirty="0" smtClean="0">
              <a:solidFill>
                <a:srgbClr val="660033"/>
              </a:solidFill>
            </a:endParaRPr>
          </a:p>
          <a:p>
            <a:r>
              <a:rPr lang="ru-RU" sz="3200" b="1" dirty="0" smtClean="0">
                <a:solidFill>
                  <a:srgbClr val="660033"/>
                </a:solidFill>
              </a:rPr>
              <a:t>Правовая норма, предписывающая переходить дорогу по пешеходному переходу на зелёный свет светофора, относится к</a:t>
            </a:r>
          </a:p>
          <a:p>
            <a:r>
              <a:rPr lang="ru-RU" sz="3200" b="1" dirty="0" smtClean="0">
                <a:solidFill>
                  <a:srgbClr val="660033"/>
                </a:solidFill>
              </a:rPr>
              <a:t> </a:t>
            </a:r>
          </a:p>
          <a:p>
            <a:r>
              <a:rPr lang="ru-RU" sz="3200" b="1" dirty="0" smtClean="0">
                <a:solidFill>
                  <a:srgbClr val="660033"/>
                </a:solidFill>
              </a:rPr>
              <a:t>1) запрещающей </a:t>
            </a:r>
          </a:p>
          <a:p>
            <a:r>
              <a:rPr lang="ru-RU" sz="3200" b="1" dirty="0" smtClean="0">
                <a:solidFill>
                  <a:srgbClr val="660033"/>
                </a:solidFill>
              </a:rPr>
              <a:t>2) обязывающей</a:t>
            </a:r>
          </a:p>
          <a:p>
            <a:r>
              <a:rPr lang="ru-RU" sz="3200" b="1" dirty="0" smtClean="0">
                <a:solidFill>
                  <a:srgbClr val="660033"/>
                </a:solidFill>
              </a:rPr>
              <a:t>3) </a:t>
            </a:r>
            <a:r>
              <a:rPr lang="ru-RU" sz="3200" b="1" dirty="0" err="1" smtClean="0">
                <a:solidFill>
                  <a:srgbClr val="660033"/>
                </a:solidFill>
              </a:rPr>
              <a:t>управомочивающей</a:t>
            </a:r>
            <a:endParaRPr lang="ru-RU" sz="3200" b="1" dirty="0" smtClean="0">
              <a:solidFill>
                <a:srgbClr val="660033"/>
              </a:solidFill>
            </a:endParaRPr>
          </a:p>
          <a:p>
            <a:r>
              <a:rPr lang="ru-RU" sz="3200" b="1" dirty="0" smtClean="0">
                <a:solidFill>
                  <a:srgbClr val="660033"/>
                </a:solidFill>
              </a:rPr>
              <a:t>4) учредительной</a:t>
            </a:r>
            <a:endParaRPr lang="ru-RU" sz="3200" b="1" dirty="0">
              <a:solidFill>
                <a:srgbClr val="660033"/>
              </a:solidFill>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428604"/>
            <a:ext cx="8072494" cy="4801314"/>
          </a:xfrm>
          <a:prstGeom prst="rect">
            <a:avLst/>
          </a:prstGeom>
        </p:spPr>
        <p:txBody>
          <a:bodyPr wrap="square">
            <a:spAutoFit/>
          </a:bodyPr>
          <a:lstStyle/>
          <a:p>
            <a:r>
              <a:rPr lang="ru-RU" b="1" dirty="0" smtClean="0">
                <a:solidFill>
                  <a:srgbClr val="660033"/>
                </a:solidFill>
              </a:rPr>
              <a:t>Пояснение.</a:t>
            </a:r>
          </a:p>
          <a:p>
            <a:r>
              <a:rPr lang="ru-RU" b="1" dirty="0" err="1" smtClean="0">
                <a:solidFill>
                  <a:srgbClr val="660033"/>
                </a:solidFill>
              </a:rPr>
              <a:t>Управомочивающие</a:t>
            </a:r>
            <a:r>
              <a:rPr lang="ru-RU" b="1" dirty="0" smtClean="0">
                <a:solidFill>
                  <a:srgbClr val="660033"/>
                </a:solidFill>
              </a:rPr>
              <a:t> нормы устанавливают субъективные права с положительным содержанием, то есть права на совершение </a:t>
            </a:r>
            <a:r>
              <a:rPr lang="ru-RU" b="1" dirty="0" err="1" smtClean="0">
                <a:solidFill>
                  <a:srgbClr val="660033"/>
                </a:solidFill>
              </a:rPr>
              <a:t>управомоченным</a:t>
            </a:r>
            <a:r>
              <a:rPr lang="ru-RU" b="1" dirty="0" smtClean="0">
                <a:solidFill>
                  <a:srgbClr val="660033"/>
                </a:solidFill>
              </a:rPr>
              <a:t> тех или иных положительных действий. Например: ст. 301 ГК РФ «Собственник в праве истребовать свое имущество из чужого незаконного владения». Запрещающие нормы устанавливают обязанность лиц воздерживаться от действий известного рода. Например: п. 3. ст. 302 ГК РФ «Деньги, а также ценные бумаги на предъявителя не могут быть истребованы от добросовестного предъявителя».</a:t>
            </a:r>
          </a:p>
          <a:p>
            <a:r>
              <a:rPr lang="ru-RU" b="1" dirty="0" smtClean="0">
                <a:solidFill>
                  <a:srgbClr val="660033"/>
                </a:solidFill>
              </a:rPr>
              <a:t>Нормы права обязывающие — нормы права, предписывающие лицам совершать определенные положительные действия (например, норма гражданского права, устанавливающая, что каждый участник общей долевой собственности обязан соразмерно со своей долей участвовать в уплате налогов, сборов и иных платежей по общему имуществу, а также в издержках по его содержанию и сохранению). </a:t>
            </a:r>
          </a:p>
          <a:p>
            <a:r>
              <a:rPr lang="ru-RU" b="1" dirty="0" smtClean="0">
                <a:solidFill>
                  <a:srgbClr val="660033"/>
                </a:solidFill>
              </a:rPr>
              <a:t> </a:t>
            </a:r>
          </a:p>
          <a:p>
            <a:r>
              <a:rPr lang="ru-RU" b="1" dirty="0" smtClean="0">
                <a:solidFill>
                  <a:srgbClr val="660033"/>
                </a:solidFill>
              </a:rPr>
              <a:t>Правильный ответ указан под номером 2.</a:t>
            </a:r>
            <a:endParaRPr lang="ru-RU" b="1" dirty="0">
              <a:solidFill>
                <a:srgbClr val="660033"/>
              </a:solidFill>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285728"/>
            <a:ext cx="8286808" cy="4031873"/>
          </a:xfrm>
          <a:prstGeom prst="rect">
            <a:avLst/>
          </a:prstGeom>
        </p:spPr>
        <p:txBody>
          <a:bodyPr wrap="square">
            <a:spAutoFit/>
          </a:bodyPr>
          <a:lstStyle/>
          <a:p>
            <a:r>
              <a:rPr lang="ru-RU" sz="3200" b="1" dirty="0" smtClean="0">
                <a:solidFill>
                  <a:srgbClr val="660033"/>
                </a:solidFill>
              </a:rPr>
              <a:t>Задание 17 № </a:t>
            </a:r>
            <a:r>
              <a:rPr lang="ru-RU" sz="3200" b="1" dirty="0" smtClean="0">
                <a:solidFill>
                  <a:srgbClr val="660033"/>
                </a:solidFill>
                <a:hlinkClick r:id="rId2"/>
              </a:rPr>
              <a:t>1630</a:t>
            </a:r>
            <a:endParaRPr lang="ru-RU" sz="3200" b="1" dirty="0" smtClean="0">
              <a:solidFill>
                <a:srgbClr val="660033"/>
              </a:solidFill>
            </a:endParaRPr>
          </a:p>
          <a:p>
            <a:r>
              <a:rPr lang="ru-RU" sz="3200" b="1" dirty="0" smtClean="0">
                <a:solidFill>
                  <a:srgbClr val="660033"/>
                </a:solidFill>
              </a:rPr>
              <a:t>Правовая норма, в отличие от других социальных норм</a:t>
            </a:r>
          </a:p>
          <a:p>
            <a:r>
              <a:rPr lang="ru-RU" sz="3200" b="1" dirty="0" smtClean="0">
                <a:solidFill>
                  <a:srgbClr val="660033"/>
                </a:solidFill>
              </a:rPr>
              <a:t> </a:t>
            </a:r>
          </a:p>
          <a:p>
            <a:r>
              <a:rPr lang="ru-RU" sz="3200" b="1" dirty="0" smtClean="0">
                <a:solidFill>
                  <a:srgbClr val="660033"/>
                </a:solidFill>
              </a:rPr>
              <a:t>1) неформальна </a:t>
            </a:r>
          </a:p>
          <a:p>
            <a:r>
              <a:rPr lang="ru-RU" sz="3200" b="1" dirty="0" smtClean="0">
                <a:solidFill>
                  <a:srgbClr val="660033"/>
                </a:solidFill>
              </a:rPr>
              <a:t>2) общеобязательна</a:t>
            </a:r>
          </a:p>
          <a:p>
            <a:r>
              <a:rPr lang="ru-RU" sz="3200" b="1" dirty="0" smtClean="0">
                <a:solidFill>
                  <a:srgbClr val="660033"/>
                </a:solidFill>
              </a:rPr>
              <a:t>3) исторически изменчива</a:t>
            </a:r>
          </a:p>
          <a:p>
            <a:r>
              <a:rPr lang="ru-RU" sz="3200" b="1" dirty="0" smtClean="0">
                <a:solidFill>
                  <a:srgbClr val="660033"/>
                </a:solidFill>
              </a:rPr>
              <a:t>4) рекомендательна</a:t>
            </a:r>
            <a:endParaRPr lang="ru-RU" sz="3200" b="1" dirty="0">
              <a:solidFill>
                <a:srgbClr val="660033"/>
              </a:solidFill>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357166"/>
            <a:ext cx="8072494" cy="3046988"/>
          </a:xfrm>
          <a:prstGeom prst="rect">
            <a:avLst/>
          </a:prstGeom>
        </p:spPr>
        <p:txBody>
          <a:bodyPr wrap="square">
            <a:spAutoFit/>
          </a:bodyPr>
          <a:lstStyle/>
          <a:p>
            <a:r>
              <a:rPr lang="ru-RU" sz="3200" b="1" dirty="0" smtClean="0">
                <a:solidFill>
                  <a:srgbClr val="660033"/>
                </a:solidFill>
              </a:rPr>
              <a:t>Пояснение.</a:t>
            </a:r>
          </a:p>
          <a:p>
            <a:r>
              <a:rPr lang="ru-RU" sz="3200" b="1" dirty="0" smtClean="0">
                <a:solidFill>
                  <a:srgbClr val="660033"/>
                </a:solidFill>
              </a:rPr>
              <a:t>Одна из отличительных особенностей правовой нормы является ее общеобязательность для всех.</a:t>
            </a:r>
          </a:p>
          <a:p>
            <a:r>
              <a:rPr lang="ru-RU" sz="3200" b="1" dirty="0" smtClean="0">
                <a:solidFill>
                  <a:srgbClr val="660033"/>
                </a:solidFill>
              </a:rPr>
              <a:t> </a:t>
            </a:r>
          </a:p>
          <a:p>
            <a:r>
              <a:rPr lang="ru-RU" sz="3200" b="1" dirty="0" smtClean="0">
                <a:solidFill>
                  <a:srgbClr val="660033"/>
                </a:solidFill>
              </a:rPr>
              <a:t>Правильный ответ указан под номером 2.</a:t>
            </a:r>
            <a:endParaRPr lang="ru-RU" sz="3200" b="1" dirty="0">
              <a:solidFill>
                <a:srgbClr val="660033"/>
              </a:solidFill>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285728"/>
            <a:ext cx="8286808" cy="4031873"/>
          </a:xfrm>
          <a:prstGeom prst="rect">
            <a:avLst/>
          </a:prstGeom>
        </p:spPr>
        <p:txBody>
          <a:bodyPr wrap="square">
            <a:spAutoFit/>
          </a:bodyPr>
          <a:lstStyle/>
          <a:p>
            <a:r>
              <a:rPr lang="ru-RU" sz="3200" b="1" dirty="0" smtClean="0">
                <a:solidFill>
                  <a:srgbClr val="660033"/>
                </a:solidFill>
              </a:rPr>
              <a:t>Задание 17 № </a:t>
            </a:r>
            <a:r>
              <a:rPr lang="ru-RU" sz="3200" b="1" dirty="0" smtClean="0">
                <a:solidFill>
                  <a:srgbClr val="660033"/>
                </a:solidFill>
                <a:hlinkClick r:id="rId2"/>
              </a:rPr>
              <a:t>1661</a:t>
            </a:r>
            <a:endParaRPr lang="ru-RU" sz="3200" b="1" dirty="0" smtClean="0">
              <a:solidFill>
                <a:srgbClr val="660033"/>
              </a:solidFill>
            </a:endParaRPr>
          </a:p>
          <a:p>
            <a:r>
              <a:rPr lang="ru-RU" sz="3200" b="1" dirty="0" smtClean="0">
                <a:solidFill>
                  <a:srgbClr val="660033"/>
                </a:solidFill>
              </a:rPr>
              <a:t>Правовые нормы, в отличие от других социальных норм,</a:t>
            </a:r>
          </a:p>
          <a:p>
            <a:r>
              <a:rPr lang="ru-RU" sz="3200" b="1" dirty="0" smtClean="0">
                <a:solidFill>
                  <a:srgbClr val="660033"/>
                </a:solidFill>
              </a:rPr>
              <a:t> </a:t>
            </a:r>
          </a:p>
          <a:p>
            <a:r>
              <a:rPr lang="ru-RU" sz="3200" b="1" dirty="0" smtClean="0">
                <a:solidFill>
                  <a:srgbClr val="660033"/>
                </a:solidFill>
              </a:rPr>
              <a:t>1) поддерживаются силой государства</a:t>
            </a:r>
          </a:p>
          <a:p>
            <a:r>
              <a:rPr lang="ru-RU" sz="3200" b="1" dirty="0" smtClean="0">
                <a:solidFill>
                  <a:srgbClr val="660033"/>
                </a:solidFill>
              </a:rPr>
              <a:t>2) регулируют поведение людей</a:t>
            </a:r>
          </a:p>
          <a:p>
            <a:r>
              <a:rPr lang="ru-RU" sz="3200" b="1" dirty="0" smtClean="0">
                <a:solidFill>
                  <a:srgbClr val="660033"/>
                </a:solidFill>
              </a:rPr>
              <a:t>3) опираются на силу общественного мнения</a:t>
            </a:r>
          </a:p>
          <a:p>
            <a:r>
              <a:rPr lang="ru-RU" sz="3200" b="1" dirty="0" smtClean="0">
                <a:solidFill>
                  <a:srgbClr val="660033"/>
                </a:solidFill>
              </a:rPr>
              <a:t>4) содержат образцы поведения</a:t>
            </a:r>
            <a:endParaRPr lang="ru-RU" sz="3200" b="1" dirty="0">
              <a:solidFill>
                <a:srgbClr val="660033"/>
              </a:solidFill>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428604"/>
            <a:ext cx="6500842" cy="3046988"/>
          </a:xfrm>
          <a:prstGeom prst="rect">
            <a:avLst/>
          </a:prstGeom>
        </p:spPr>
        <p:txBody>
          <a:bodyPr wrap="square">
            <a:spAutoFit/>
          </a:bodyPr>
          <a:lstStyle/>
          <a:p>
            <a:r>
              <a:rPr lang="ru-RU" sz="3200" b="1" dirty="0" smtClean="0">
                <a:solidFill>
                  <a:srgbClr val="660033"/>
                </a:solidFill>
              </a:rPr>
              <a:t>Пояснение.</a:t>
            </a:r>
          </a:p>
          <a:p>
            <a:r>
              <a:rPr lang="ru-RU" sz="3200" b="1" dirty="0" smtClean="0">
                <a:solidFill>
                  <a:srgbClr val="660033"/>
                </a:solidFill>
              </a:rPr>
              <a:t>Пункты 2), 3), 4) характерны и для моральных правил.</a:t>
            </a:r>
          </a:p>
          <a:p>
            <a:r>
              <a:rPr lang="ru-RU" sz="3200" b="1" dirty="0" smtClean="0">
                <a:solidFill>
                  <a:srgbClr val="660033"/>
                </a:solidFill>
              </a:rPr>
              <a:t> </a:t>
            </a:r>
          </a:p>
          <a:p>
            <a:r>
              <a:rPr lang="ru-RU" sz="3200" b="1" dirty="0" smtClean="0">
                <a:solidFill>
                  <a:srgbClr val="660033"/>
                </a:solidFill>
              </a:rPr>
              <a:t>Правильный ответ указан под номером 1.</a:t>
            </a:r>
            <a:endParaRPr lang="ru-RU" sz="3200" b="1" dirty="0">
              <a:solidFill>
                <a:srgbClr val="660033"/>
              </a:solidFill>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285728"/>
            <a:ext cx="8072494" cy="6001643"/>
          </a:xfrm>
          <a:prstGeom prst="rect">
            <a:avLst/>
          </a:prstGeom>
        </p:spPr>
        <p:txBody>
          <a:bodyPr wrap="square">
            <a:spAutoFit/>
          </a:bodyPr>
          <a:lstStyle/>
          <a:p>
            <a:r>
              <a:rPr lang="ru-RU" sz="3200" b="1" dirty="0" smtClean="0">
                <a:solidFill>
                  <a:srgbClr val="660033"/>
                </a:solidFill>
              </a:rPr>
              <a:t>Задание 17 № </a:t>
            </a:r>
            <a:r>
              <a:rPr lang="ru-RU" sz="3200" b="1" dirty="0" smtClean="0">
                <a:solidFill>
                  <a:srgbClr val="660033"/>
                </a:solidFill>
                <a:hlinkClick r:id="rId2"/>
              </a:rPr>
              <a:t>1692</a:t>
            </a:r>
            <a:endParaRPr lang="ru-RU" sz="3200" b="1" dirty="0" smtClean="0">
              <a:solidFill>
                <a:srgbClr val="660033"/>
              </a:solidFill>
            </a:endParaRPr>
          </a:p>
          <a:p>
            <a:r>
              <a:rPr lang="ru-RU" sz="3200" b="1" dirty="0" smtClean="0">
                <a:solidFill>
                  <a:srgbClr val="660033"/>
                </a:solidFill>
              </a:rPr>
              <a:t>В приведённом перечне действий дисциплинарным проступком является</a:t>
            </a:r>
          </a:p>
          <a:p>
            <a:r>
              <a:rPr lang="ru-RU" sz="3200" b="1" dirty="0" smtClean="0">
                <a:solidFill>
                  <a:srgbClr val="660033"/>
                </a:solidFill>
              </a:rPr>
              <a:t> </a:t>
            </a:r>
          </a:p>
          <a:p>
            <a:r>
              <a:rPr lang="ru-RU" sz="3200" b="1" dirty="0" smtClean="0">
                <a:solidFill>
                  <a:srgbClr val="660033"/>
                </a:solidFill>
              </a:rPr>
              <a:t>1) невыполнение правил, предусмотренных уставом школы</a:t>
            </a:r>
          </a:p>
          <a:p>
            <a:r>
              <a:rPr lang="ru-RU" sz="3200" b="1" dirty="0" smtClean="0">
                <a:solidFill>
                  <a:srgbClr val="660033"/>
                </a:solidFill>
              </a:rPr>
              <a:t>2) распространение наркотических веществ на школьной дискотеке</a:t>
            </a:r>
          </a:p>
          <a:p>
            <a:r>
              <a:rPr lang="ru-RU" sz="3200" b="1" dirty="0" smtClean="0">
                <a:solidFill>
                  <a:srgbClr val="660033"/>
                </a:solidFill>
              </a:rPr>
              <a:t>3) отказ уступить место пожилому человеку в транспорте</a:t>
            </a:r>
          </a:p>
          <a:p>
            <a:r>
              <a:rPr lang="ru-RU" sz="3200" b="1" dirty="0" smtClean="0">
                <a:solidFill>
                  <a:srgbClr val="660033"/>
                </a:solidFill>
              </a:rPr>
              <a:t>4) кража документов и бумажника у прохожего</a:t>
            </a:r>
            <a:endParaRPr lang="ru-RU" sz="3200" b="1" dirty="0">
              <a:solidFill>
                <a:srgbClr val="660033"/>
              </a:solidFill>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285728"/>
            <a:ext cx="8929718" cy="5016758"/>
          </a:xfrm>
          <a:prstGeom prst="rect">
            <a:avLst/>
          </a:prstGeom>
        </p:spPr>
        <p:txBody>
          <a:bodyPr wrap="square">
            <a:spAutoFit/>
          </a:bodyPr>
          <a:lstStyle/>
          <a:p>
            <a:r>
              <a:rPr lang="ru-RU" sz="3200" b="1" dirty="0" smtClean="0">
                <a:solidFill>
                  <a:srgbClr val="660033"/>
                </a:solidFill>
              </a:rPr>
              <a:t>Пояснение.</a:t>
            </a:r>
          </a:p>
          <a:p>
            <a:r>
              <a:rPr lang="ru-RU" sz="3200" b="1" dirty="0" smtClean="0">
                <a:solidFill>
                  <a:srgbClr val="660033"/>
                </a:solidFill>
              </a:rPr>
              <a:t>Невыполнение правил, предусмотренных уставом школы — дисциплинарный проступок; распространение наркотических веществ на школьной дискотеке — преступление; отказ уступить место пожилому человеку в транспорте — нарушение норм морали; кража документов и бумажника у прохожего — преступление.</a:t>
            </a:r>
          </a:p>
          <a:p>
            <a:r>
              <a:rPr lang="ru-RU" sz="3200" b="1" dirty="0" smtClean="0">
                <a:solidFill>
                  <a:srgbClr val="660033"/>
                </a:solidFill>
              </a:rPr>
              <a:t> </a:t>
            </a:r>
          </a:p>
          <a:p>
            <a:r>
              <a:rPr lang="ru-RU" sz="3200" b="1" dirty="0" smtClean="0">
                <a:solidFill>
                  <a:srgbClr val="660033"/>
                </a:solidFill>
              </a:rPr>
              <a:t>Правильный ответ указан под номером 1.</a:t>
            </a:r>
            <a:endParaRPr lang="ru-RU" sz="3200" b="1" dirty="0">
              <a:solidFill>
                <a:srgbClr val="660033"/>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428604"/>
            <a:ext cx="7929618" cy="4832092"/>
          </a:xfrm>
          <a:prstGeom prst="rect">
            <a:avLst/>
          </a:prstGeom>
        </p:spPr>
        <p:txBody>
          <a:bodyPr wrap="square">
            <a:spAutoFit/>
          </a:bodyPr>
          <a:lstStyle/>
          <a:p>
            <a:r>
              <a:rPr lang="ru-RU" sz="2800" b="1" dirty="0" smtClean="0">
                <a:solidFill>
                  <a:srgbClr val="660033"/>
                </a:solidFill>
              </a:rPr>
              <a:t>Пояснение.</a:t>
            </a:r>
          </a:p>
          <a:p>
            <a:r>
              <a:rPr lang="ru-RU" sz="2800" b="1" dirty="0" smtClean="0">
                <a:solidFill>
                  <a:srgbClr val="660033"/>
                </a:solidFill>
              </a:rPr>
              <a:t>Административный проступок — виновное деяние (действие или бездействие), нарушающее правила, охраняемые мерами административной ответственности. Неуплата алиментов — нарушение Семейного кодекса. Отказ вернуть долг соседу — нарушение Гражданского кодекса. Опоздание на учёбу — дисциплинарный проступок.</a:t>
            </a:r>
          </a:p>
          <a:p>
            <a:r>
              <a:rPr lang="ru-RU" sz="2800" b="1" dirty="0" smtClean="0">
                <a:solidFill>
                  <a:srgbClr val="660033"/>
                </a:solidFill>
              </a:rPr>
              <a:t> </a:t>
            </a:r>
          </a:p>
          <a:p>
            <a:r>
              <a:rPr lang="ru-RU" sz="2800" b="1" dirty="0" smtClean="0">
                <a:solidFill>
                  <a:srgbClr val="660033"/>
                </a:solidFill>
              </a:rPr>
              <a:t>Правильный ответ указан под номером 1.</a:t>
            </a:r>
            <a:endParaRPr lang="ru-RU" sz="2800" b="1" dirty="0">
              <a:solidFill>
                <a:srgbClr val="660033"/>
              </a:solidFill>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214290"/>
            <a:ext cx="8286808" cy="5016758"/>
          </a:xfrm>
          <a:prstGeom prst="rect">
            <a:avLst/>
          </a:prstGeom>
        </p:spPr>
        <p:txBody>
          <a:bodyPr wrap="square">
            <a:spAutoFit/>
          </a:bodyPr>
          <a:lstStyle/>
          <a:p>
            <a:r>
              <a:rPr lang="ru-RU" sz="3200" b="1" dirty="0" smtClean="0">
                <a:solidFill>
                  <a:srgbClr val="660033"/>
                </a:solidFill>
              </a:rPr>
              <a:t>Задание 17 № </a:t>
            </a:r>
            <a:r>
              <a:rPr lang="ru-RU" sz="3200" b="1" dirty="0" smtClean="0">
                <a:solidFill>
                  <a:srgbClr val="660033"/>
                </a:solidFill>
                <a:hlinkClick r:id="rId2"/>
              </a:rPr>
              <a:t>1723</a:t>
            </a:r>
            <a:endParaRPr lang="ru-RU" sz="3200" b="1" dirty="0" smtClean="0">
              <a:solidFill>
                <a:srgbClr val="660033"/>
              </a:solidFill>
            </a:endParaRPr>
          </a:p>
          <a:p>
            <a:r>
              <a:rPr lang="ru-RU" sz="3200" b="1" dirty="0" smtClean="0">
                <a:solidFill>
                  <a:srgbClr val="660033"/>
                </a:solidFill>
              </a:rPr>
              <a:t>Что является примером административного правонарушения?</a:t>
            </a:r>
          </a:p>
          <a:p>
            <a:r>
              <a:rPr lang="ru-RU" sz="3200" b="1" dirty="0" smtClean="0">
                <a:solidFill>
                  <a:srgbClr val="660033"/>
                </a:solidFill>
              </a:rPr>
              <a:t> </a:t>
            </a:r>
          </a:p>
          <a:p>
            <a:r>
              <a:rPr lang="ru-RU" sz="3200" b="1" dirty="0" smtClean="0">
                <a:solidFill>
                  <a:srgbClr val="660033"/>
                </a:solidFill>
              </a:rPr>
              <a:t>1) безбилетный проезд в общественном транспорте</a:t>
            </a:r>
          </a:p>
          <a:p>
            <a:r>
              <a:rPr lang="ru-RU" sz="3200" b="1" dirty="0" smtClean="0">
                <a:solidFill>
                  <a:srgbClr val="660033"/>
                </a:solidFill>
              </a:rPr>
              <a:t>2) кража шубы в меховом салоне</a:t>
            </a:r>
          </a:p>
          <a:p>
            <a:r>
              <a:rPr lang="ru-RU" sz="3200" b="1" dirty="0" smtClean="0">
                <a:solidFill>
                  <a:srgbClr val="660033"/>
                </a:solidFill>
              </a:rPr>
              <a:t>3) порча имущества другого гражданина</a:t>
            </a:r>
          </a:p>
          <a:p>
            <a:r>
              <a:rPr lang="ru-RU" sz="3200" b="1" dirty="0" smtClean="0">
                <a:solidFill>
                  <a:srgbClr val="660033"/>
                </a:solidFill>
              </a:rPr>
              <a:t>4) опоздание сотрудника к началу рабочего дня</a:t>
            </a:r>
            <a:endParaRPr lang="ru-RU" sz="3200" b="1" dirty="0">
              <a:solidFill>
                <a:srgbClr val="660033"/>
              </a:solidFill>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214290"/>
            <a:ext cx="8429684" cy="5509200"/>
          </a:xfrm>
          <a:prstGeom prst="rect">
            <a:avLst/>
          </a:prstGeom>
        </p:spPr>
        <p:txBody>
          <a:bodyPr wrap="square">
            <a:spAutoFit/>
          </a:bodyPr>
          <a:lstStyle/>
          <a:p>
            <a:r>
              <a:rPr lang="ru-RU" sz="3200" b="1" dirty="0" smtClean="0">
                <a:solidFill>
                  <a:srgbClr val="660033"/>
                </a:solidFill>
              </a:rPr>
              <a:t>Пояснение.</a:t>
            </a:r>
          </a:p>
          <a:p>
            <a:r>
              <a:rPr lang="ru-RU" sz="3200" b="1" dirty="0" smtClean="0">
                <a:solidFill>
                  <a:srgbClr val="660033"/>
                </a:solidFill>
              </a:rPr>
              <a:t>Безбилетный проезд в общественном транспор­те — административное правонарушение; кража шубы в меховом салоне — преступление; порча имущества другого гражданина — гражданское правонарушение; опоздание сотрудника к началу рабочего дня — дисциплинарный проступок.</a:t>
            </a:r>
          </a:p>
          <a:p>
            <a:r>
              <a:rPr lang="ru-RU" sz="3200" b="1" dirty="0" smtClean="0">
                <a:solidFill>
                  <a:srgbClr val="660033"/>
                </a:solidFill>
              </a:rPr>
              <a:t> </a:t>
            </a:r>
          </a:p>
          <a:p>
            <a:r>
              <a:rPr lang="ru-RU" sz="3200" b="1" dirty="0" smtClean="0">
                <a:solidFill>
                  <a:srgbClr val="660033"/>
                </a:solidFill>
              </a:rPr>
              <a:t>Правильный ответ указан под номером 1.</a:t>
            </a:r>
            <a:endParaRPr lang="ru-RU" sz="3200" b="1" dirty="0">
              <a:solidFill>
                <a:srgbClr val="660033"/>
              </a:solidFill>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285729"/>
            <a:ext cx="8215370" cy="4031873"/>
          </a:xfrm>
          <a:prstGeom prst="rect">
            <a:avLst/>
          </a:prstGeom>
        </p:spPr>
        <p:txBody>
          <a:bodyPr wrap="square">
            <a:spAutoFit/>
          </a:bodyPr>
          <a:lstStyle/>
          <a:p>
            <a:r>
              <a:rPr lang="ru-RU" sz="3200" b="1" dirty="0" smtClean="0">
                <a:solidFill>
                  <a:srgbClr val="660033"/>
                </a:solidFill>
              </a:rPr>
              <a:t>Задание 17 № </a:t>
            </a:r>
            <a:r>
              <a:rPr lang="ru-RU" sz="3200" b="1" dirty="0" smtClean="0">
                <a:solidFill>
                  <a:srgbClr val="660033"/>
                </a:solidFill>
                <a:hlinkClick r:id="rId2"/>
              </a:rPr>
              <a:t>1755</a:t>
            </a:r>
            <a:endParaRPr lang="ru-RU" sz="3200" b="1" dirty="0" smtClean="0">
              <a:solidFill>
                <a:srgbClr val="660033"/>
              </a:solidFill>
            </a:endParaRPr>
          </a:p>
          <a:p>
            <a:r>
              <a:rPr lang="ru-RU" sz="3200" b="1" dirty="0" smtClean="0">
                <a:solidFill>
                  <a:srgbClr val="660033"/>
                </a:solidFill>
              </a:rPr>
              <a:t>Какой вид нормативного правового акта принимается Федеральным собранием РФ?</a:t>
            </a:r>
          </a:p>
          <a:p>
            <a:r>
              <a:rPr lang="ru-RU" sz="3200" b="1" dirty="0" smtClean="0">
                <a:solidFill>
                  <a:srgbClr val="660033"/>
                </a:solidFill>
              </a:rPr>
              <a:t> </a:t>
            </a:r>
          </a:p>
          <a:p>
            <a:r>
              <a:rPr lang="ru-RU" sz="3200" b="1" dirty="0" smtClean="0">
                <a:solidFill>
                  <a:srgbClr val="660033"/>
                </a:solidFill>
              </a:rPr>
              <a:t>1) закон </a:t>
            </a:r>
          </a:p>
          <a:p>
            <a:r>
              <a:rPr lang="ru-RU" sz="3200" b="1" dirty="0" smtClean="0">
                <a:solidFill>
                  <a:srgbClr val="660033"/>
                </a:solidFill>
              </a:rPr>
              <a:t>2) распоряжение </a:t>
            </a:r>
          </a:p>
          <a:p>
            <a:r>
              <a:rPr lang="ru-RU" sz="3200" b="1" dirty="0" smtClean="0">
                <a:solidFill>
                  <a:srgbClr val="660033"/>
                </a:solidFill>
              </a:rPr>
              <a:t>3) указ</a:t>
            </a:r>
          </a:p>
          <a:p>
            <a:r>
              <a:rPr lang="ru-RU" sz="3200" b="1" dirty="0" smtClean="0">
                <a:solidFill>
                  <a:srgbClr val="660033"/>
                </a:solidFill>
              </a:rPr>
              <a:t>4) приказ</a:t>
            </a:r>
            <a:endParaRPr lang="ru-RU" sz="3200" b="1" dirty="0">
              <a:solidFill>
                <a:srgbClr val="660033"/>
              </a:solidFill>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357166"/>
            <a:ext cx="8072494" cy="3046988"/>
          </a:xfrm>
          <a:prstGeom prst="rect">
            <a:avLst/>
          </a:prstGeom>
        </p:spPr>
        <p:txBody>
          <a:bodyPr wrap="square">
            <a:spAutoFit/>
          </a:bodyPr>
          <a:lstStyle/>
          <a:p>
            <a:r>
              <a:rPr lang="ru-RU" sz="3200" b="1" dirty="0" smtClean="0">
                <a:solidFill>
                  <a:srgbClr val="660033"/>
                </a:solidFill>
              </a:rPr>
              <a:t>Пояснение.</a:t>
            </a:r>
          </a:p>
          <a:p>
            <a:r>
              <a:rPr lang="ru-RU" sz="3200" b="1" dirty="0" smtClean="0">
                <a:solidFill>
                  <a:srgbClr val="660033"/>
                </a:solidFill>
              </a:rPr>
              <a:t>Федеральное собрание принимает законы, остальное принимается исполнительными органами власти.</a:t>
            </a:r>
          </a:p>
          <a:p>
            <a:r>
              <a:rPr lang="ru-RU" sz="3200" b="1" dirty="0" smtClean="0">
                <a:solidFill>
                  <a:srgbClr val="660033"/>
                </a:solidFill>
              </a:rPr>
              <a:t> </a:t>
            </a:r>
          </a:p>
          <a:p>
            <a:r>
              <a:rPr lang="ru-RU" sz="3200" b="1" dirty="0" smtClean="0">
                <a:solidFill>
                  <a:srgbClr val="660033"/>
                </a:solidFill>
              </a:rPr>
              <a:t>Правильный ответ указан под номером 1.</a:t>
            </a:r>
            <a:endParaRPr lang="ru-RU" sz="3200" b="1" dirty="0">
              <a:solidFill>
                <a:srgbClr val="660033"/>
              </a:solidFill>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214290"/>
            <a:ext cx="8643998" cy="6001643"/>
          </a:xfrm>
          <a:prstGeom prst="rect">
            <a:avLst/>
          </a:prstGeom>
        </p:spPr>
        <p:txBody>
          <a:bodyPr wrap="square">
            <a:spAutoFit/>
          </a:bodyPr>
          <a:lstStyle/>
          <a:p>
            <a:r>
              <a:rPr lang="ru-RU" sz="3200" b="1" dirty="0" smtClean="0">
                <a:solidFill>
                  <a:srgbClr val="660033"/>
                </a:solidFill>
              </a:rPr>
              <a:t>Задание 17 № </a:t>
            </a:r>
            <a:r>
              <a:rPr lang="ru-RU" sz="3200" b="1" dirty="0" smtClean="0">
                <a:solidFill>
                  <a:srgbClr val="660033"/>
                </a:solidFill>
                <a:hlinkClick r:id="rId2"/>
              </a:rPr>
              <a:t>1786</a:t>
            </a:r>
            <a:endParaRPr lang="ru-RU" sz="3200" b="1" dirty="0" smtClean="0">
              <a:solidFill>
                <a:srgbClr val="660033"/>
              </a:solidFill>
            </a:endParaRPr>
          </a:p>
          <a:p>
            <a:r>
              <a:rPr lang="ru-RU" sz="3200" b="1" dirty="0" smtClean="0">
                <a:solidFill>
                  <a:srgbClr val="660033"/>
                </a:solidFill>
              </a:rPr>
              <a:t>Какой из приведённых примеров иллюстрирует правонарушение?</a:t>
            </a:r>
          </a:p>
          <a:p>
            <a:r>
              <a:rPr lang="ru-RU" sz="3200" b="1" dirty="0" smtClean="0">
                <a:solidFill>
                  <a:srgbClr val="660033"/>
                </a:solidFill>
              </a:rPr>
              <a:t> </a:t>
            </a:r>
          </a:p>
          <a:p>
            <a:r>
              <a:rPr lang="ru-RU" sz="3200" b="1" dirty="0" smtClean="0">
                <a:solidFill>
                  <a:srgbClr val="660033"/>
                </a:solidFill>
              </a:rPr>
              <a:t>1) Гражданин К. дал взятку должностному лицу.</a:t>
            </a:r>
          </a:p>
          <a:p>
            <a:r>
              <a:rPr lang="ru-RU" sz="3200" b="1" dirty="0" smtClean="0">
                <a:solidFill>
                  <a:srgbClr val="660033"/>
                </a:solidFill>
              </a:rPr>
              <a:t>2) Иван выступил со свидетельскими показаниями в суде.</a:t>
            </a:r>
          </a:p>
          <a:p>
            <a:r>
              <a:rPr lang="ru-RU" sz="3200" b="1" dirty="0" smtClean="0">
                <a:solidFill>
                  <a:srgbClr val="660033"/>
                </a:solidFill>
              </a:rPr>
              <a:t>3) Антон написал заявление в ОВД о готовящемся преступлении.</a:t>
            </a:r>
          </a:p>
          <a:p>
            <a:r>
              <a:rPr lang="ru-RU" sz="3200" b="1" dirty="0" smtClean="0">
                <a:solidFill>
                  <a:srgbClr val="660033"/>
                </a:solidFill>
              </a:rPr>
              <a:t>4) Юлия получила повестку как кандидат в присяжные заседатели.</a:t>
            </a:r>
            <a:endParaRPr lang="ru-RU" sz="3200" b="1" dirty="0">
              <a:solidFill>
                <a:srgbClr val="660033"/>
              </a:solidFill>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214291"/>
            <a:ext cx="8286808" cy="5016758"/>
          </a:xfrm>
          <a:prstGeom prst="rect">
            <a:avLst/>
          </a:prstGeom>
        </p:spPr>
        <p:txBody>
          <a:bodyPr wrap="square">
            <a:spAutoFit/>
          </a:bodyPr>
          <a:lstStyle/>
          <a:p>
            <a:r>
              <a:rPr lang="ru-RU" sz="3200" b="1" dirty="0" smtClean="0">
                <a:solidFill>
                  <a:srgbClr val="660033"/>
                </a:solidFill>
              </a:rPr>
              <a:t>Пояснение.</a:t>
            </a:r>
          </a:p>
          <a:p>
            <a:r>
              <a:rPr lang="ru-RU" sz="3200" b="1" dirty="0" smtClean="0">
                <a:solidFill>
                  <a:srgbClr val="660033"/>
                </a:solidFill>
              </a:rPr>
              <a:t>Правонарушение — виновное противоправное деяние (действие или бездействие), противоречащее требованиям правовых норм и совершённое </a:t>
            </a:r>
            <a:r>
              <a:rPr lang="ru-RU" sz="3200" b="1" dirty="0" err="1" smtClean="0">
                <a:solidFill>
                  <a:srgbClr val="660033"/>
                </a:solidFill>
              </a:rPr>
              <a:t>праводееспособным</a:t>
            </a:r>
            <a:r>
              <a:rPr lang="ru-RU" sz="3200" b="1" dirty="0" smtClean="0">
                <a:solidFill>
                  <a:srgbClr val="660033"/>
                </a:solidFill>
              </a:rPr>
              <a:t> (</a:t>
            </a:r>
            <a:r>
              <a:rPr lang="ru-RU" sz="3200" b="1" dirty="0" err="1" smtClean="0">
                <a:solidFill>
                  <a:srgbClr val="660033"/>
                </a:solidFill>
              </a:rPr>
              <a:t>деликтоспособным</a:t>
            </a:r>
            <a:r>
              <a:rPr lang="ru-RU" sz="3200" b="1" dirty="0" smtClean="0">
                <a:solidFill>
                  <a:srgbClr val="660033"/>
                </a:solidFill>
              </a:rPr>
              <a:t>) лицом или лицами. Влечёт за собой юридическую ответственность.</a:t>
            </a:r>
          </a:p>
          <a:p>
            <a:r>
              <a:rPr lang="ru-RU" sz="3200" b="1" dirty="0" smtClean="0">
                <a:solidFill>
                  <a:srgbClr val="660033"/>
                </a:solidFill>
              </a:rPr>
              <a:t> </a:t>
            </a:r>
          </a:p>
          <a:p>
            <a:r>
              <a:rPr lang="ru-RU" sz="3200" b="1" dirty="0" smtClean="0">
                <a:solidFill>
                  <a:srgbClr val="660033"/>
                </a:solidFill>
              </a:rPr>
              <a:t>Правильный ответ указан под номером 1.</a:t>
            </a:r>
            <a:endParaRPr lang="ru-RU" sz="3200" b="1" dirty="0">
              <a:solidFill>
                <a:srgbClr val="660033"/>
              </a:solidFill>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285728"/>
            <a:ext cx="8143932" cy="3539430"/>
          </a:xfrm>
          <a:prstGeom prst="rect">
            <a:avLst/>
          </a:prstGeom>
        </p:spPr>
        <p:txBody>
          <a:bodyPr wrap="square">
            <a:spAutoFit/>
          </a:bodyPr>
          <a:lstStyle/>
          <a:p>
            <a:r>
              <a:rPr lang="ru-RU" sz="3200" b="1" dirty="0" smtClean="0">
                <a:solidFill>
                  <a:srgbClr val="660033"/>
                </a:solidFill>
              </a:rPr>
              <a:t>Задание 17 № </a:t>
            </a:r>
            <a:r>
              <a:rPr lang="ru-RU" sz="3200" b="1" dirty="0" smtClean="0">
                <a:solidFill>
                  <a:srgbClr val="660033"/>
                </a:solidFill>
                <a:hlinkClick r:id="rId2"/>
              </a:rPr>
              <a:t>1817</a:t>
            </a:r>
            <a:endParaRPr lang="ru-RU" sz="3200" b="1" dirty="0" smtClean="0">
              <a:solidFill>
                <a:srgbClr val="660033"/>
              </a:solidFill>
            </a:endParaRPr>
          </a:p>
          <a:p>
            <a:r>
              <a:rPr lang="ru-RU" sz="3200" b="1" dirty="0" smtClean="0">
                <a:solidFill>
                  <a:srgbClr val="660033"/>
                </a:solidFill>
              </a:rPr>
              <a:t>Административным проступком является</a:t>
            </a:r>
          </a:p>
          <a:p>
            <a:r>
              <a:rPr lang="ru-RU" sz="3200" b="1" dirty="0" smtClean="0">
                <a:solidFill>
                  <a:srgbClr val="660033"/>
                </a:solidFill>
              </a:rPr>
              <a:t> </a:t>
            </a:r>
          </a:p>
          <a:p>
            <a:r>
              <a:rPr lang="ru-RU" sz="3200" b="1" dirty="0" smtClean="0">
                <a:solidFill>
                  <a:srgbClr val="660033"/>
                </a:solidFill>
              </a:rPr>
              <a:t>1) отказ вернуть долг соседу</a:t>
            </a:r>
          </a:p>
          <a:p>
            <a:r>
              <a:rPr lang="ru-RU" sz="3200" b="1" dirty="0" smtClean="0">
                <a:solidFill>
                  <a:srgbClr val="660033"/>
                </a:solidFill>
              </a:rPr>
              <a:t>2) безбилетный проезд в автобусе</a:t>
            </a:r>
          </a:p>
          <a:p>
            <a:r>
              <a:rPr lang="ru-RU" sz="3200" b="1" dirty="0" smtClean="0">
                <a:solidFill>
                  <a:srgbClr val="660033"/>
                </a:solidFill>
              </a:rPr>
              <a:t>3) неуплата алиментов</a:t>
            </a:r>
          </a:p>
          <a:p>
            <a:r>
              <a:rPr lang="ru-RU" sz="3200" b="1" dirty="0" smtClean="0">
                <a:solidFill>
                  <a:srgbClr val="660033"/>
                </a:solidFill>
              </a:rPr>
              <a:t>4) опоздание на учёбу</a:t>
            </a:r>
            <a:endParaRPr lang="ru-RU" sz="3200" b="1" dirty="0">
              <a:solidFill>
                <a:srgbClr val="660033"/>
              </a:solidFill>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214290"/>
            <a:ext cx="8358246" cy="5016758"/>
          </a:xfrm>
          <a:prstGeom prst="rect">
            <a:avLst/>
          </a:prstGeom>
        </p:spPr>
        <p:txBody>
          <a:bodyPr wrap="square">
            <a:spAutoFit/>
          </a:bodyPr>
          <a:lstStyle/>
          <a:p>
            <a:r>
              <a:rPr lang="ru-RU" sz="3200" b="1" dirty="0" smtClean="0">
                <a:solidFill>
                  <a:srgbClr val="660033"/>
                </a:solidFill>
              </a:rPr>
              <a:t>Пояснение.</a:t>
            </a:r>
          </a:p>
          <a:p>
            <a:r>
              <a:rPr lang="ru-RU" sz="3200" b="1" dirty="0" smtClean="0">
                <a:solidFill>
                  <a:srgbClr val="660033"/>
                </a:solidFill>
              </a:rPr>
              <a:t>Административный проступок - виновное деяние (действие или бездействие), нарушающее правила, охраняемые мерами административной ответственности. Административный проступок отличается от преступления главным образом меньшей степенью общественной опасности.</a:t>
            </a:r>
          </a:p>
          <a:p>
            <a:r>
              <a:rPr lang="ru-RU" sz="3200" b="1" dirty="0" smtClean="0">
                <a:solidFill>
                  <a:srgbClr val="660033"/>
                </a:solidFill>
              </a:rPr>
              <a:t> </a:t>
            </a:r>
          </a:p>
          <a:p>
            <a:r>
              <a:rPr lang="ru-RU" sz="3200" b="1" dirty="0" smtClean="0">
                <a:solidFill>
                  <a:srgbClr val="660033"/>
                </a:solidFill>
              </a:rPr>
              <a:t>Правильный ответ указан под номером 2.</a:t>
            </a:r>
            <a:endParaRPr lang="ru-RU" sz="3200" b="1" dirty="0">
              <a:solidFill>
                <a:srgbClr val="660033"/>
              </a:solidFill>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357166"/>
            <a:ext cx="8072494" cy="4031873"/>
          </a:xfrm>
          <a:prstGeom prst="rect">
            <a:avLst/>
          </a:prstGeom>
        </p:spPr>
        <p:txBody>
          <a:bodyPr wrap="square">
            <a:spAutoFit/>
          </a:bodyPr>
          <a:lstStyle/>
          <a:p>
            <a:r>
              <a:rPr lang="ru-RU" sz="3200" b="1" dirty="0" smtClean="0">
                <a:solidFill>
                  <a:srgbClr val="660033"/>
                </a:solidFill>
              </a:rPr>
              <a:t>Задание 17 № </a:t>
            </a:r>
            <a:r>
              <a:rPr lang="ru-RU" sz="3200" b="1" dirty="0" smtClean="0">
                <a:solidFill>
                  <a:srgbClr val="660033"/>
                </a:solidFill>
                <a:hlinkClick r:id="rId2"/>
              </a:rPr>
              <a:t>1848</a:t>
            </a:r>
            <a:endParaRPr lang="ru-RU" sz="3200" b="1" dirty="0" smtClean="0">
              <a:solidFill>
                <a:srgbClr val="660033"/>
              </a:solidFill>
            </a:endParaRPr>
          </a:p>
          <a:p>
            <a:r>
              <a:rPr lang="ru-RU" sz="3200" b="1" dirty="0" smtClean="0">
                <a:solidFill>
                  <a:srgbClr val="660033"/>
                </a:solidFill>
              </a:rPr>
              <a:t>Что из перечисленного относится к признакам правонарушения?</a:t>
            </a:r>
          </a:p>
          <a:p>
            <a:r>
              <a:rPr lang="ru-RU" sz="3200" b="1" dirty="0" smtClean="0">
                <a:solidFill>
                  <a:srgbClr val="660033"/>
                </a:solidFill>
              </a:rPr>
              <a:t> </a:t>
            </a:r>
          </a:p>
          <a:p>
            <a:r>
              <a:rPr lang="ru-RU" sz="3200" b="1" dirty="0" smtClean="0">
                <a:solidFill>
                  <a:srgbClr val="660033"/>
                </a:solidFill>
              </a:rPr>
              <a:t>1) задержание сотрудником полиции</a:t>
            </a:r>
          </a:p>
          <a:p>
            <a:r>
              <a:rPr lang="ru-RU" sz="3200" b="1" dirty="0" smtClean="0">
                <a:solidFill>
                  <a:srgbClr val="660033"/>
                </a:solidFill>
              </a:rPr>
              <a:t>2) возбуждение уголовного дела</a:t>
            </a:r>
          </a:p>
          <a:p>
            <a:r>
              <a:rPr lang="ru-RU" sz="3200" b="1" dirty="0" smtClean="0">
                <a:solidFill>
                  <a:srgbClr val="660033"/>
                </a:solidFill>
              </a:rPr>
              <a:t>3) заключение следователя</a:t>
            </a:r>
          </a:p>
          <a:p>
            <a:r>
              <a:rPr lang="ru-RU" sz="3200" b="1" dirty="0" smtClean="0">
                <a:solidFill>
                  <a:srgbClr val="660033"/>
                </a:solidFill>
              </a:rPr>
              <a:t>4) общественная опасность деяния</a:t>
            </a:r>
            <a:endParaRPr lang="ru-RU" sz="3200" b="1" dirty="0">
              <a:solidFill>
                <a:srgbClr val="660033"/>
              </a:solidFill>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214290"/>
            <a:ext cx="8786874" cy="5755422"/>
          </a:xfrm>
          <a:prstGeom prst="rect">
            <a:avLst/>
          </a:prstGeom>
        </p:spPr>
        <p:txBody>
          <a:bodyPr wrap="square">
            <a:spAutoFit/>
          </a:bodyPr>
          <a:lstStyle/>
          <a:p>
            <a:r>
              <a:rPr lang="ru-RU" sz="1600" b="1" dirty="0" smtClean="0">
                <a:solidFill>
                  <a:srgbClr val="660033"/>
                </a:solidFill>
              </a:rPr>
              <a:t>Пояснение.</a:t>
            </a:r>
          </a:p>
          <a:p>
            <a:r>
              <a:rPr lang="ru-RU" sz="1600" b="1" dirty="0" smtClean="0">
                <a:solidFill>
                  <a:srgbClr val="660033"/>
                </a:solidFill>
              </a:rPr>
              <a:t>Признаки правонарушения:</a:t>
            </a:r>
          </a:p>
          <a:p>
            <a:r>
              <a:rPr lang="ru-RU" sz="1600" b="1" dirty="0" smtClean="0">
                <a:solidFill>
                  <a:srgbClr val="660033"/>
                </a:solidFill>
              </a:rPr>
              <a:t>1. Противоправное поведение человека, которое выражается в действии или бездействии. Правонарушениями не могут быть мысли, чувства, помыслы, так как они не регулируются правом. Бездействие является правонарушением в том случае, если человек должен был совершить определенные действия, но не совершил их (не оказал помощь лицу, находящемуся в опасном для жизни состоянии). </a:t>
            </a:r>
          </a:p>
          <a:p>
            <a:r>
              <a:rPr lang="ru-RU" sz="1600" b="1" dirty="0" smtClean="0">
                <a:solidFill>
                  <a:srgbClr val="660033"/>
                </a:solidFill>
              </a:rPr>
              <a:t>2. Виновное поведение субъекта права, т. е. лицо должно осознанно совершать правонарушение, отдавать себе отчет в своих действиях. Вина — это психическое отношение правонарушителя к своему противоправному поведению. Различают две формы вины: умысел и неосторожность. Умысел (умышленная вина) имеет место тогда, когда лицо, совершающее правонарушение, предвидит и желает наступления общественно вредных последствий своего поведения (например, совершение кражи, неподчинение распоряжениям администрации и т.п.). Неосторожность бывает двух видов: самонадеянность, когда лицо предвидит общественно вредные последствия своего поведения, но легкомысленно рассчитывает на возможность избежать их (например, водитель выезжает в рейс на технически неисправной машине и, если происходит авария, то налицо вина в форме самонадеянности); небрежность — когда лицо не предвидит общественно вредных последствий своего поведения, но может и должно их предвидеть (например, если водитель перед рейсом не проверил техническое состояние машины и затем совершил аварию). </a:t>
            </a:r>
          </a:p>
          <a:p>
            <a:r>
              <a:rPr lang="ru-RU" sz="1600" b="1" dirty="0" smtClean="0">
                <a:solidFill>
                  <a:srgbClr val="660033"/>
                </a:solidFill>
              </a:rPr>
              <a:t>3. Причинение вреда обществу, государству, гражданам. </a:t>
            </a:r>
          </a:p>
          <a:p>
            <a:r>
              <a:rPr lang="ru-RU" sz="1600" b="1" dirty="0" smtClean="0">
                <a:solidFill>
                  <a:srgbClr val="660033"/>
                </a:solidFill>
              </a:rPr>
              <a:t> </a:t>
            </a:r>
          </a:p>
          <a:p>
            <a:r>
              <a:rPr lang="ru-RU" sz="1600" b="1" dirty="0" smtClean="0">
                <a:solidFill>
                  <a:srgbClr val="660033"/>
                </a:solidFill>
              </a:rPr>
              <a:t>Правильный ответ указан под номером 4.</a:t>
            </a:r>
            <a:endParaRPr lang="ru-RU" sz="1600" b="1" dirty="0">
              <a:solidFill>
                <a:srgbClr val="660033"/>
              </a:solidFill>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TotalTime>
  <Words>3539</Words>
  <PresentationFormat>Экран (4:3)</PresentationFormat>
  <Paragraphs>607</Paragraphs>
  <Slides>103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103</vt:i4>
      </vt:variant>
    </vt:vector>
  </HeadingPairs>
  <TitlesOfParts>
    <vt:vector size="104"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Слайд 52</vt:lpstr>
      <vt:lpstr>Слайд 53</vt:lpstr>
      <vt:lpstr>Слайд 54</vt:lpstr>
      <vt:lpstr>Слайд 55</vt:lpstr>
      <vt:lpstr>Слайд 56</vt:lpstr>
      <vt:lpstr>Слайд 57</vt:lpstr>
      <vt:lpstr>Слайд 58</vt:lpstr>
      <vt:lpstr>Слайд 59</vt:lpstr>
      <vt:lpstr>Слайд 60</vt:lpstr>
      <vt:lpstr>Слайд 61</vt:lpstr>
      <vt:lpstr>Слайд 62</vt:lpstr>
      <vt:lpstr>Слайд 63</vt:lpstr>
      <vt:lpstr>Слайд 64</vt:lpstr>
      <vt:lpstr>Слайд 65</vt:lpstr>
      <vt:lpstr>Слайд 66</vt:lpstr>
      <vt:lpstr>Слайд 67</vt:lpstr>
      <vt:lpstr>Слайд 68</vt:lpstr>
      <vt:lpstr>Слайд 69</vt:lpstr>
      <vt:lpstr>Слайд 70</vt:lpstr>
      <vt:lpstr>Слайд 71</vt:lpstr>
      <vt:lpstr>Слайд 72</vt:lpstr>
      <vt:lpstr>Слайд 73</vt:lpstr>
      <vt:lpstr>Слайд 74</vt:lpstr>
      <vt:lpstr>Слайд 75</vt:lpstr>
      <vt:lpstr>Слайд 76</vt:lpstr>
      <vt:lpstr>Слайд 77</vt:lpstr>
      <vt:lpstr>Слайд 78</vt:lpstr>
      <vt:lpstr>Слайд 79</vt:lpstr>
      <vt:lpstr>Слайд 80</vt:lpstr>
      <vt:lpstr>Слайд 81</vt:lpstr>
      <vt:lpstr>Слайд 82</vt:lpstr>
      <vt:lpstr>Слайд 83</vt:lpstr>
      <vt:lpstr>Слайд 84</vt:lpstr>
      <vt:lpstr>Слайд 85</vt:lpstr>
      <vt:lpstr>Слайд 86</vt:lpstr>
      <vt:lpstr>Слайд 87</vt:lpstr>
      <vt:lpstr>Слайд 88</vt:lpstr>
      <vt:lpstr>Слайд 89</vt:lpstr>
      <vt:lpstr>Слайд 90</vt:lpstr>
      <vt:lpstr>Слайд 91</vt:lpstr>
      <vt:lpstr>Слайд 92</vt:lpstr>
      <vt:lpstr>Слайд 93</vt:lpstr>
      <vt:lpstr>Слайд 94</vt:lpstr>
      <vt:lpstr>Слайд 95</vt:lpstr>
      <vt:lpstr>Слайд 96</vt:lpstr>
      <vt:lpstr>Слайд 97</vt:lpstr>
      <vt:lpstr>Слайд 98</vt:lpstr>
      <vt:lpstr>Слайд 99</vt:lpstr>
      <vt:lpstr>Слайд 100</vt:lpstr>
      <vt:lpstr>Слайд 101</vt:lpstr>
      <vt:lpstr>Слайд 102</vt:lpstr>
      <vt:lpstr>Слайд 103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туся</dc:creator>
  <cp:lastModifiedBy>Ученик</cp:lastModifiedBy>
  <cp:revision>20</cp:revision>
  <dcterms:created xsi:type="dcterms:W3CDTF">2018-05-31T13:46:14Z</dcterms:created>
  <dcterms:modified xsi:type="dcterms:W3CDTF">2018-06-07T03:45:39Z</dcterms:modified>
</cp:coreProperties>
</file>