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92" r:id="rId3"/>
    <p:sldId id="257" r:id="rId4"/>
    <p:sldId id="259" r:id="rId5"/>
    <p:sldId id="283" r:id="rId6"/>
    <p:sldId id="262" r:id="rId7"/>
    <p:sldId id="260" r:id="rId8"/>
    <p:sldId id="263" r:id="rId9"/>
    <p:sldId id="280" r:id="rId10"/>
    <p:sldId id="307" r:id="rId11"/>
    <p:sldId id="261" r:id="rId12"/>
    <p:sldId id="265" r:id="rId13"/>
    <p:sldId id="266" r:id="rId14"/>
    <p:sldId id="268" r:id="rId15"/>
    <p:sldId id="311" r:id="rId16"/>
    <p:sldId id="285" r:id="rId17"/>
    <p:sldId id="272" r:id="rId18"/>
    <p:sldId id="294" r:id="rId19"/>
    <p:sldId id="274" r:id="rId20"/>
    <p:sldId id="295" r:id="rId21"/>
    <p:sldId id="278" r:id="rId22"/>
    <p:sldId id="304" r:id="rId23"/>
    <p:sldId id="305" r:id="rId24"/>
    <p:sldId id="308" r:id="rId25"/>
    <p:sldId id="309" r:id="rId26"/>
    <p:sldId id="310" r:id="rId27"/>
    <p:sldId id="291"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3399"/>
    <a:srgbClr val="FF3300"/>
    <a:srgbClr val="FF9900"/>
    <a:srgbClr val="6600FF"/>
    <a:srgbClr val="00FFCC"/>
    <a:srgbClr val="CC99FF"/>
    <a:srgbClr val="66FFCC"/>
    <a:srgbClr val="A50021"/>
    <a:srgbClr val="CC3300"/>
    <a:srgbClr val="0033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90" autoAdjust="0"/>
    <p:restoredTop sz="88875" autoAdjust="0"/>
  </p:normalViewPr>
  <p:slideViewPr>
    <p:cSldViewPr>
      <p:cViewPr varScale="1">
        <p:scale>
          <a:sx n="98" d="100"/>
          <a:sy n="98" d="100"/>
        </p:scale>
        <p:origin x="-2304"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AEFCB786-B951-431A-B2AC-96A5E4E99BAA}" type="datetimeFigureOut">
              <a:rPr lang="ru-RU" smtClean="0"/>
              <a:pPr/>
              <a:t>20.06.2023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03BF0FD-A81A-4914-AC0E-49F31363400E}" type="slidenum">
              <a:rPr lang="ru-RU" smtClean="0"/>
              <a:pPr/>
              <a:t>‹#›</a:t>
            </a:fld>
            <a:endParaRPr lang="ru-RU"/>
          </a:p>
        </p:txBody>
      </p:sp>
    </p:spTree>
    <p:extLst>
      <p:ext uri="{BB962C8B-B14F-4D97-AF65-F5344CB8AC3E}">
        <p14:creationId xmlns:p14="http://schemas.microsoft.com/office/powerpoint/2010/main" xmlns="" val="3608715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EFCB786-B951-431A-B2AC-96A5E4E99BAA}" type="datetimeFigureOut">
              <a:rPr lang="ru-RU" smtClean="0"/>
              <a:pPr/>
              <a:t>20.06.2023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03BF0FD-A81A-4914-AC0E-49F31363400E}" type="slidenum">
              <a:rPr lang="ru-RU" smtClean="0"/>
              <a:pPr/>
              <a:t>‹#›</a:t>
            </a:fld>
            <a:endParaRPr lang="ru-RU"/>
          </a:p>
        </p:txBody>
      </p:sp>
    </p:spTree>
    <p:extLst>
      <p:ext uri="{BB962C8B-B14F-4D97-AF65-F5344CB8AC3E}">
        <p14:creationId xmlns:p14="http://schemas.microsoft.com/office/powerpoint/2010/main" xmlns="" val="2150644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EFCB786-B951-431A-B2AC-96A5E4E99BAA}" type="datetimeFigureOut">
              <a:rPr lang="ru-RU" smtClean="0"/>
              <a:pPr/>
              <a:t>20.06.2023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03BF0FD-A81A-4914-AC0E-49F31363400E}" type="slidenum">
              <a:rPr lang="ru-RU" smtClean="0"/>
              <a:pPr/>
              <a:t>‹#›</a:t>
            </a:fld>
            <a:endParaRPr lang="ru-RU"/>
          </a:p>
        </p:txBody>
      </p:sp>
    </p:spTree>
    <p:extLst>
      <p:ext uri="{BB962C8B-B14F-4D97-AF65-F5344CB8AC3E}">
        <p14:creationId xmlns:p14="http://schemas.microsoft.com/office/powerpoint/2010/main" xmlns="" val="3150862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EFCB786-B951-431A-B2AC-96A5E4E99BAA}" type="datetimeFigureOut">
              <a:rPr lang="ru-RU" smtClean="0"/>
              <a:pPr/>
              <a:t>20.06.2023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03BF0FD-A81A-4914-AC0E-49F31363400E}" type="slidenum">
              <a:rPr lang="ru-RU" smtClean="0"/>
              <a:pPr/>
              <a:t>‹#›</a:t>
            </a:fld>
            <a:endParaRPr lang="ru-RU"/>
          </a:p>
        </p:txBody>
      </p:sp>
    </p:spTree>
    <p:extLst>
      <p:ext uri="{BB962C8B-B14F-4D97-AF65-F5344CB8AC3E}">
        <p14:creationId xmlns:p14="http://schemas.microsoft.com/office/powerpoint/2010/main" xmlns="" val="2751773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AEFCB786-B951-431A-B2AC-96A5E4E99BAA}" type="datetimeFigureOut">
              <a:rPr lang="ru-RU" smtClean="0"/>
              <a:pPr/>
              <a:t>20.06.2023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03BF0FD-A81A-4914-AC0E-49F31363400E}" type="slidenum">
              <a:rPr lang="ru-RU" smtClean="0"/>
              <a:pPr/>
              <a:t>‹#›</a:t>
            </a:fld>
            <a:endParaRPr lang="ru-RU"/>
          </a:p>
        </p:txBody>
      </p:sp>
    </p:spTree>
    <p:extLst>
      <p:ext uri="{BB962C8B-B14F-4D97-AF65-F5344CB8AC3E}">
        <p14:creationId xmlns:p14="http://schemas.microsoft.com/office/powerpoint/2010/main" xmlns="" val="1481707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AEFCB786-B951-431A-B2AC-96A5E4E99BAA}" type="datetimeFigureOut">
              <a:rPr lang="ru-RU" smtClean="0"/>
              <a:pPr/>
              <a:t>20.06.2023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03BF0FD-A81A-4914-AC0E-49F31363400E}" type="slidenum">
              <a:rPr lang="ru-RU" smtClean="0"/>
              <a:pPr/>
              <a:t>‹#›</a:t>
            </a:fld>
            <a:endParaRPr lang="ru-RU"/>
          </a:p>
        </p:txBody>
      </p:sp>
    </p:spTree>
    <p:extLst>
      <p:ext uri="{BB962C8B-B14F-4D97-AF65-F5344CB8AC3E}">
        <p14:creationId xmlns:p14="http://schemas.microsoft.com/office/powerpoint/2010/main" xmlns="" val="309051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AEFCB786-B951-431A-B2AC-96A5E4E99BAA}" type="datetimeFigureOut">
              <a:rPr lang="ru-RU" smtClean="0"/>
              <a:pPr/>
              <a:t>20.06.2023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03BF0FD-A81A-4914-AC0E-49F31363400E}" type="slidenum">
              <a:rPr lang="ru-RU" smtClean="0"/>
              <a:pPr/>
              <a:t>‹#›</a:t>
            </a:fld>
            <a:endParaRPr lang="ru-RU"/>
          </a:p>
        </p:txBody>
      </p:sp>
    </p:spTree>
    <p:extLst>
      <p:ext uri="{BB962C8B-B14F-4D97-AF65-F5344CB8AC3E}">
        <p14:creationId xmlns:p14="http://schemas.microsoft.com/office/powerpoint/2010/main" xmlns="" val="2744085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AEFCB786-B951-431A-B2AC-96A5E4E99BAA}" type="datetimeFigureOut">
              <a:rPr lang="ru-RU" smtClean="0"/>
              <a:pPr/>
              <a:t>20.06.2023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03BF0FD-A81A-4914-AC0E-49F31363400E}" type="slidenum">
              <a:rPr lang="ru-RU" smtClean="0"/>
              <a:pPr/>
              <a:t>‹#›</a:t>
            </a:fld>
            <a:endParaRPr lang="ru-RU"/>
          </a:p>
        </p:txBody>
      </p:sp>
    </p:spTree>
    <p:extLst>
      <p:ext uri="{BB962C8B-B14F-4D97-AF65-F5344CB8AC3E}">
        <p14:creationId xmlns:p14="http://schemas.microsoft.com/office/powerpoint/2010/main" xmlns="" val="2289297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EFCB786-B951-431A-B2AC-96A5E4E99BAA}" type="datetimeFigureOut">
              <a:rPr lang="ru-RU" smtClean="0"/>
              <a:pPr/>
              <a:t>20.06.2023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03BF0FD-A81A-4914-AC0E-49F31363400E}" type="slidenum">
              <a:rPr lang="ru-RU" smtClean="0"/>
              <a:pPr/>
              <a:t>‹#›</a:t>
            </a:fld>
            <a:endParaRPr lang="ru-RU"/>
          </a:p>
        </p:txBody>
      </p:sp>
    </p:spTree>
    <p:extLst>
      <p:ext uri="{BB962C8B-B14F-4D97-AF65-F5344CB8AC3E}">
        <p14:creationId xmlns:p14="http://schemas.microsoft.com/office/powerpoint/2010/main" xmlns="" val="1563393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EFCB786-B951-431A-B2AC-96A5E4E99BAA}" type="datetimeFigureOut">
              <a:rPr lang="ru-RU" smtClean="0"/>
              <a:pPr/>
              <a:t>20.06.2023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03BF0FD-A81A-4914-AC0E-49F31363400E}" type="slidenum">
              <a:rPr lang="ru-RU" smtClean="0"/>
              <a:pPr/>
              <a:t>‹#›</a:t>
            </a:fld>
            <a:endParaRPr lang="ru-RU"/>
          </a:p>
        </p:txBody>
      </p:sp>
    </p:spTree>
    <p:extLst>
      <p:ext uri="{BB962C8B-B14F-4D97-AF65-F5344CB8AC3E}">
        <p14:creationId xmlns:p14="http://schemas.microsoft.com/office/powerpoint/2010/main" xmlns="" val="1990384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EFCB786-B951-431A-B2AC-96A5E4E99BAA}" type="datetimeFigureOut">
              <a:rPr lang="ru-RU" smtClean="0"/>
              <a:pPr/>
              <a:t>20.06.2023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03BF0FD-A81A-4914-AC0E-49F31363400E}" type="slidenum">
              <a:rPr lang="ru-RU" smtClean="0"/>
              <a:pPr/>
              <a:t>‹#›</a:t>
            </a:fld>
            <a:endParaRPr lang="ru-RU"/>
          </a:p>
        </p:txBody>
      </p:sp>
    </p:spTree>
    <p:extLst>
      <p:ext uri="{BB962C8B-B14F-4D97-AF65-F5344CB8AC3E}">
        <p14:creationId xmlns:p14="http://schemas.microsoft.com/office/powerpoint/2010/main" xmlns="" val="1521930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CB786-B951-431A-B2AC-96A5E4E99BAA}" type="datetimeFigureOut">
              <a:rPr lang="ru-RU" smtClean="0"/>
              <a:pPr/>
              <a:t>20.06.2023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3BF0FD-A81A-4914-AC0E-49F31363400E}" type="slidenum">
              <a:rPr lang="ru-RU" smtClean="0"/>
              <a:pPr/>
              <a:t>‹#›</a:t>
            </a:fld>
            <a:endParaRPr lang="ru-RU"/>
          </a:p>
        </p:txBody>
      </p:sp>
    </p:spTree>
    <p:extLst>
      <p:ext uri="{BB962C8B-B14F-4D97-AF65-F5344CB8AC3E}">
        <p14:creationId xmlns:p14="http://schemas.microsoft.com/office/powerpoint/2010/main" xmlns="" val="4079904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images.yandex.ru/yandsearch?source=wiz&amp;fp=1&amp;uinfo=ww-1319-wh-601-fw-1094-fh-448-pd-1.2000000476837158&amp;p=1&amp;text=%D1%84%D0%BE%D1%82%D0%BE%20%D0%BC%D0%BE%D1%81%D0%BA%D0%B2%D1%8B%20%D0%BA%D1%80%D0%B5%D0%BC%D0%BB%D1%8C&amp;noreask=1&amp;pos=32&amp;rpt=simage&amp;lr=213&amp;img_url=http://www.rupor.info/media/Images/2008-10/22(1).jpg"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hyperlink" Target="http://images.yandex.ru/yandsearch?text=%D1%81%D0%BE%D0%B1%D0%BE%D1%80%20%D0%B2%D0%B0%D1%81%D0%B8%D0%BB%D0%B8%D1%8F%20%D0%B1%D0%BB%D0%B0%D0%B6%D0%B5%D0%BD%D0%BD%D0%BE%D0%B3%D0%BE%20%D0%B2%20%D0%BC%D0%BE%D1%81%D0%BA%D0%B2%D0%B5&amp;fp=0&amp;pos=13&amp;uinfo=ww-1319-wh-601-fw-1094-fh-448-pd-1.2000000476837158&amp;rpt=simage&amp;img_url=http://fixr.wpmedia.s3.amazonaws.com/blog/wp-content/uploads/2010/03/wonder-vgreen2009.jpg"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hyperlink" Target="http://images.yandex.ru/yandsearch?text=%D0%BF%D0%B0%D0%BC%D1%8F%D1%82%D0%BD%D0%B8%D0%BA%20%D0%BC%D0%B8%D0%BD%D0%B8%D0%BD%D1%83%20%D0%B8%20%D0%BF%D0%BE%D0%B6%D0%B0%D1%80%D1%81%D0%BA%D0%BE%D0%BC%D1%83%20%D0%B2%20%D0%BC%D0%BE%D1%81%D0%BA%D0%B2%D0%B5%20%D1%84%D0%BE%D1%82%D0%BE&amp;fp=0&amp;pos=8&amp;uinfo=ww-1319-wh-601-fw-1094-fh-448-pd-1.2000000476837158&amp;rpt=simage&amp;img_url=http://www.metronews.ru/rossija/nizhegorodcy-prosjat-kanonizirovat-minina-i-pozharskogo/Tpokal---HHGsoh9mHL0HQ/Minin.jpg" TargetMode="Externa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images.yandex.ru/yandsearch?text=%D1%82%D1%80%D0%B0%D1%84%D0%B0%D0%BB%D1%8C%D0%B3%D0%B0%D1%80%D1%81%D0%BA%D0%B0%D1%8F%20%D0%BF%D0%BB%D0%BE%D1%89%D0%B0%D0%B4%D1%8C%20%D0%B2%20%D0%BB%D0%BE%D0%BD%D0%B4%D0%BE%D0%BD%D0%B5%20%D1%84%D0%BE%D1%82%D0%BE&amp;fp=0&amp;pos=3&amp;uinfo=ww-1319-wh-601-fw-1094-fh-448-pd-1.2000000476837158&amp;rpt=simage&amp;img_url=http://img03.rl0.ru/f0854f18d268ecb0a45d44aeecbc614c/432x288/i2.7news.in.ua/m/240x180/279280.jpeg" TargetMode="Externa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hyperlink" Target="http://images.yandex.ru/yandsearch?text=%20%D0%BF%D0%B0%D0%BC%D1%8F%D1%82%D0%BD%D0%B8%D0%BA%20%D0%BD%D0%B5%D0%BB%D1%8C%D1%81%D0%BE%D0%BD%D1%83%20%D0%BD%D0%B0%D1%82%D1%80%D0%B0%D1%84%D0%B0%D0%BB%D1%8C%D0%B3%D0%B0%D1%80%D1%81%D0%BA%D0%BE%D0%B9%20%D0%BF%D0%BB%D0%BE%D1%89%D0%B0%D0%B4%D0%B8%20%D0%B2%20%D0%BB%D0%BE%D0%BD%D0%B4%D0%BE%D0%BD%D0%B5%D0%B5%20%D1%84%D0%BE%D1%82%D0%BE&amp;fp=0&amp;pos=17&amp;uinfo=ww-1319-wh-601-fw-1094-fh-448-pd-1.2000000476837158&amp;rpt=simage&amp;img_url=http://img0.liveinternet.ru/images/attach/c/4/78/554/78554772_horatio_nelson_by_violetthebatd32ki20.jpg"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images.yandex.ru/yandsearch?source=wiz&amp;fp=0&amp;text=%D0%BC%D1%83%D0%B7%D0%B5%D0%B9%20%D0%B8%D0%B7%D0%BE%D0%B1%D1%80%D0%B0%D0%B7%D0%B8%D1%82%D0%B5%D0%BB%D1%8C%D0%BD%D1%8B%D1%85%20%D0%B8%D1%81%D0%BA%D1%83%D1%81%D1%81%D1%82%D0%B2%20%D0%B8%D0%BC%20%D0%BF%D1%83%D1%88%D0%BA%D0%B8%D0%BD%D0%B0%20%D1%84%D0%BE%D1%82%D0%BE&amp;noreask=1&amp;pos=9&amp;lr=213&amp;rpt=simage&amp;uinfo=ww-1319-wh-601-fw-1094-fh-448-pd-1.2000000476837158&amp;img_url=http://www.novostimira.com.ua/images/news/1388907045_991.jpg" TargetMode="Externa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hyperlink" Target="http://images.yandex.ru/yandsearch?text=%D1%82%D1%80%D0%B5%D1%82%D1%8C%D1%8F%D0%BA%D0%BE%D0%B2%D1%81%D0%BA%D0%B0%D1%8F%20%D0%B3%D0%B0%D0%BB%D0%B5%D1%80%D0%B5%D1%8F%20%D1%84%D0%BE%D1%82%D0%BE&amp;img_url=http://img.lenta.ru/news/2011/03/19/letter/picture.jpg&amp;pos=0&amp;rpt=simage&amp;lr=213&amp;noreask=1&amp;source=wiz"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images.yandex.ru/yandsearch?source=wiz&amp;fp=0&amp;text=%D0%B1%D1%80%D0%B8%D1%82%D0%B0%D0%BD%D1%81%D0%BA%D0%B8%D0%B9%20%D0%BC%D1%83%D0%B7%D0%B5%D0%B9%20%D1%84%D0%BE%D1%82%D0%BE&amp;noreask=1&amp;pos=1&amp;lr=213&amp;rpt=simage&amp;uinfo=ww-1319-wh-601-fw-1094-fh-448-pd-1.2000000476837158&amp;img_url=http://files.adme.ru/files/news/part_46/463555/6128955-R3L8T8D-600-British_Museum_from_NE_2.JPG" TargetMode="Externa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hyperlink" Target="http://images.yandex.ru/yandsearch?text=%D0%BB%D0%BE%D0%BD%D0%B4%D0%BE%D0%BD%D1%81%D0%BA%D0%B8%D0%B9%20%D1%82%D0%B0%D1%83%D1%8D%D1%80%20%D1%84%D0%BE%D1%82%D0%BE&amp;img_url=http://www.svali.ru/pic/pictures/20/r_p_3eabc8b98cf75b7dcd3094622fc87254.jpg&amp;pos=0&amp;rpt=simage&amp;lr=213&amp;noreask=1&amp;source=wiz"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images.yandex.ru/yandsearch?text=%D0%B1%D1%83%D0%BA%D0%B8%D0%BD%D0%B3%D0%B5%D0%BC%D1%81%D0%BA%D0%B8%D0%B9%20%D0%B4%D0%B2%D0%BE%D1%80%D0%B5%D1%86%20%D1%84%D0%BE%D1%82%D0%BE&amp;img_url=http://www.calend.ru/img/content_events/i2/2351_small.gif&amp;pos=3&amp;rpt=simage&amp;lr=213&amp;noreask=1&amp;source=wiz" TargetMode="Externa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hyperlink" Target="http://images.yandex.ru/yandsearch?text=%D1%81%D0%BC%D0%B5%D0%BD%D0%B0%20%D0%BA%D0%B0%D1%80%D0%B0%D1%83%D0%BB%D0%B0%20%D0%B1%D1%83%D0%BA%D0%B8%D0%BD%D0%B3%D0%B5%D0%BC%D1%81%D0%BA%D0%B8%D0%B9%20%D0%B4%D0%B2%D0%BE%D1%80%D0%B5%D1%86%20%D1%84%D0%BE%D1%82%D0%BE&amp;img_url=http://victor.com.ua/UK/England/London/London-Changing-Guards.jpg&amp;pos=3&amp;rpt=simage&amp;lr=213&amp;noreask=1&amp;source=wiz"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images.yandex.ru/yandsearch?text=%D0%B1%D0%BE%D0%BB%D1%8C%D1%88%D0%BE%D0%B9%20%D1%82%D0%B5%D0%B0%D1%82%D1%80%20%D1%84%D0%BE%D1%82%D0%BE%20&amp;fp=0&amp;pos=0&amp;uinfo=ww-1319-wh-601-fw-1094-fh-448-pd-1.2000000476837158&amp;rpt=simage&amp;img_url=http://upload.wikimedia.org/wikipedia/commons/thumb/a/a5/Bolshoi_Theatre.JPG/280px-Bolshoi_Theatre.JPG" TargetMode="Externa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images.yandex.ru/yandsearch?source=wiz&amp;fp=0&amp;text=%D1%82%D0%B5%D0%B0%D1%82%D1%80%20%D1%88%D0%B5%D0%BA%D1%81%D0%BF%D0%B8%D1%80%D0%B0%20%D0%B2%20%D0%BB%D0%BE%D0%BD%D0%B4%D0%BE%D0%BD%D0%B5%20%D1%84%D0%BE%D1%82%D0%BE&amp;noreask=1&amp;pos=9&amp;lr=213&amp;rpt=simage&amp;uinfo=ww-1319-wh-601-fw-1094-fh-448-pd-1.2000000476837158&amp;img_url=http://upload.wikimedia.org/wikipedia/commons/thumb/d/d0/Southwark_reconstructed_globe.jpg/250px-Southwark_reconstructed_globe.jpg" TargetMode="Externa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hyperlink" Target="http://images.yandex.ru/yandsearch?source=wiz&amp;fp=0&amp;text=royal%20theatre%20%D0%B2%20%D0%BB%D0%BE%D0%BD%D0%B4%D0%BE%D0%BD%D0%B5%20%D1%84%D0%BE%D1%82%D0%BE&amp;noreask=1&amp;pos=8&amp;lr=213&amp;rpt=simage&amp;uinfo=ww-1319-wh-601-fw-1094-fh-448-pd-1.2000000476837158&amp;img_url=http://upload.wikimedia.org/wikipedia/commons/thumb/4/4b/2008_Haymarket_Theatre.JPG/215px-2008_Haymarket_Theatre.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http://images.yandex.ru/yandsearch?source=wiz&amp;fp=0&amp;text=%D1%84%D0%BE%D1%82%D0%BE%20%D0%BF%D0%B0%D0%BC%D1%8F%D1%82%D0%BD%D0%B8%D0%BA%D0%B0%20%D1%8E%D1%80%D0%B8%D1%8E%20%D0%B4%D0%BE%D0%BB%D0%B3%D0%BE%D1%80%D1%83%D0%BA%D0%BE%D0%BC%D1%83%20%D0%B2%20%D0%BC%D0%BE%D1%81%D0%BA%D0%B2%D0%B5&amp;noreask=1&amp;pos=5&amp;lr=213&amp;rpt=simage&amp;uinfo=ww-1319-wh-601-fw-1094-fh-448-pd-1.2000000476837158&amp;img_url=http://ru.fishki.net/picsw/072009/28/loshad/009.jpg" TargetMode="Externa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hyperlink" Target="http://images.yandex.ru/yandsearch?source=wiz&amp;fp=1&amp;uinfo=ww-1319-wh-601-fw-1094-fh-448-pd-1.2000000476837158&amp;p=1&amp;text=%D1%84%D0%BE%D1%82%D0%BE%20%D0%B8%D1%81%D1%82%D0%BE%D1%80%D0%B8%D0%B8%20%D0%BB%D0%BE%D0%BD%D0%B4%D0%BE%D0%BD%D0%B0%20%D0%BE%D1%81%D0%BD%D0%BE%D0%B2%D0%B0%D0%BD%D0%B8%D0%B5%20%D1%80%D0%B8%D0%BC%D0%BB%D1%8F%D0%BD%D0%B0%D0%BC%D0%B8&amp;noreask=1&amp;pos=36&amp;rpt=simage&amp;lr=213&amp;img_url=http://g1.s3.forblabla.com/u36/photo0CEA/20405869319-0/large.jpg"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images.yandex.ru/yandsearch?p=4&amp;text=%D0%BC%D0%BE%D1%81%D0%BA%D0%B2%D0%B0%20%D0%B4%D0%B5%D0%BB%D0%BE%D0%B2%D0%BE%D0%B9%20%D1%86%D0%B5%D0%BD%D1%82%D1%80%20%D1%81%20%D0%B2%D1%8B%D1%81%D0%BE%D1%82%D1%8B%20%D1%84%D0%BE%D1%82%D0%BE&amp;fp=4&amp;pos=146&amp;uinfo=ww-1319-wh-601-fw-1094-fh-448-pd-1.2000000476837158&amp;rpt=simage&amp;img_url=http://img-fotki.yandex.ru/get/5820/65616424.6a/0_669c1_96aed5e8_XXL"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hyperlink" Target="http://images.yandex.ru/yandsearch?source=wiz&amp;fp=0&amp;text=%D0%BA%D0%B0%D1%80%D1%82%D0%B0%20%D0%BC%D0%BE%D1%81%D0%BA%D0%B2%D1%8B%20%D0%B8%20%D0%BC%D0%BE%D1%81%D0%BA%D0%BE%D0%B2%D1%81%D0%BA%D0%BE%D0%B9%20%D0%BE%D0%B1%D0%BB%D0%B0%D1%81%D1%82%D0%B8%20%D1%81%20%D0%B3%D1%80%D0%B0%D0%BD%D0%B8%D1%86%D0%B0%D0%BC%D0%B8%20%D1%80%D0%B0%D0%B9%D0%BE%D0%BD%D0%BE%D0%B2&amp;noreask=1&amp;pos=6&amp;lr=213&amp;rpt=simage&amp;uinfo=ww-1319-wh-601-fw-1094-fh-448-pd-1.2000000476837158&amp;img_url=http://map-site.narod.ru/moskva-8.gif"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images.yandex.ru/yandsearch?source=wiz&amp;fp=0&amp;text=%D0%BA%D0%B0%D1%80%D1%82%D0%B0%20%D1%80%D0%B0%D0%B9%D0%BE%D0%BD%D0%BE%D0%B2%20%D0%BB%D0%BE%D0%BD%D0%B4%D0%BE%D0%BD%D0%B0%20%D1%84%D0%BE%D1%82%D0%BE&amp;noreask=1&amp;pos=2&amp;lr=213&amp;rpt=simage&amp;uinfo=ww-1319-wh-601-fw-1094-fh-448-pd-1.2000000476837158&amp;img_url=http://triptoeverywhere.ru/photo/diff/london_districts_karta.gi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5230" y="-27384"/>
            <a:ext cx="8229600" cy="1052736"/>
          </a:xfrm>
        </p:spPr>
        <p:txBody>
          <a:bodyPr>
            <a:noAutofit/>
          </a:bodyPr>
          <a:lstStyle/>
          <a:p>
            <a:r>
              <a:rPr lang="en-US" sz="5400" i="1" dirty="0">
                <a:solidFill>
                  <a:srgbClr val="FF0000"/>
                </a:solidFill>
              </a:rPr>
              <a:t>MOSCOW - LONDON</a:t>
            </a:r>
            <a:endParaRPr lang="ru-RU" sz="5400" i="1" dirty="0">
              <a:solidFill>
                <a:srgbClr val="FF0000"/>
              </a:solidFill>
            </a:endParaRPr>
          </a:p>
        </p:txBody>
      </p:sp>
      <p:sp>
        <p:nvSpPr>
          <p:cNvPr id="3" name="Объект 2"/>
          <p:cNvSpPr>
            <a:spLocks noGrp="1"/>
          </p:cNvSpPr>
          <p:nvPr>
            <p:ph idx="1"/>
          </p:nvPr>
        </p:nvSpPr>
        <p:spPr>
          <a:xfrm>
            <a:off x="457200" y="1170463"/>
            <a:ext cx="8229600" cy="1106410"/>
          </a:xfrm>
        </p:spPr>
        <p:txBody>
          <a:bodyPr>
            <a:normAutofit fontScale="92500" lnSpcReduction="20000"/>
          </a:bodyPr>
          <a:lstStyle/>
          <a:p>
            <a:pPr marL="0" indent="0" algn="ctr">
              <a:buNone/>
            </a:pPr>
            <a:r>
              <a:rPr lang="en-US" sz="4400" b="1" i="1" dirty="0">
                <a:solidFill>
                  <a:srgbClr val="FFC000"/>
                </a:solidFill>
              </a:rPr>
              <a:t>“Comparison of the cultural peculiarities of Moscow and London”   </a:t>
            </a:r>
          </a:p>
          <a:p>
            <a:pPr marL="0" indent="0" algn="ctr">
              <a:buNone/>
            </a:pPr>
            <a:endParaRPr lang="ru-RU" sz="4400" b="1" i="1" dirty="0">
              <a:solidFill>
                <a:srgbClr val="C00000"/>
              </a:solidFill>
            </a:endParaRPr>
          </a:p>
          <a:p>
            <a:pPr marL="0" indent="0" algn="ctr">
              <a:buNone/>
            </a:pPr>
            <a:endParaRPr lang="ru-RU" b="1" dirty="0">
              <a:solidFill>
                <a:srgbClr val="C00000"/>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2636912"/>
            <a:ext cx="3852300" cy="31957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6360" y="2636912"/>
            <a:ext cx="3960440" cy="31957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6" name="Таблица 5"/>
          <p:cNvGraphicFramePr>
            <a:graphicFrameLocks noGrp="1"/>
          </p:cNvGraphicFramePr>
          <p:nvPr/>
        </p:nvGraphicFramePr>
        <p:xfrm>
          <a:off x="1691680" y="6165304"/>
          <a:ext cx="6096000" cy="370840"/>
        </p:xfrm>
        <a:graphic>
          <a:graphicData uri="http://schemas.openxmlformats.org/drawingml/2006/table">
            <a:tbl>
              <a:tblPr firstRow="1" bandRow="1">
                <a:tableStyleId>{5C22544A-7EE6-4342-B048-85BDC9FD1C3A}</a:tableStyleId>
              </a:tblPr>
              <a:tblGrid>
                <a:gridCol w="60960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err="1" smtClean="0"/>
                        <a:t>Сигусова</a:t>
                      </a:r>
                      <a:r>
                        <a:rPr lang="ru-RU" baseline="0" dirty="0" smtClean="0"/>
                        <a:t> Ольга Алексеевна     2022-2023 </a:t>
                      </a:r>
                      <a:r>
                        <a:rPr lang="ru-RU" baseline="0" dirty="0" err="1" smtClean="0"/>
                        <a:t>уч</a:t>
                      </a:r>
                      <a:r>
                        <a:rPr lang="ru-RU" baseline="0" dirty="0" smtClean="0"/>
                        <a:t> год</a:t>
                      </a:r>
                      <a:endParaRPr lang="ru-RU" dirty="0" smtClean="0"/>
                    </a:p>
                  </a:txBody>
                  <a:tcPr/>
                </a:tc>
              </a:tr>
            </a:tbl>
          </a:graphicData>
        </a:graphic>
      </p:graphicFrame>
    </p:spTree>
    <p:extLst>
      <p:ext uri="{BB962C8B-B14F-4D97-AF65-F5344CB8AC3E}">
        <p14:creationId xmlns:p14="http://schemas.microsoft.com/office/powerpoint/2010/main" xmlns="" val="3317810394"/>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1368152"/>
          </a:xfrm>
        </p:spPr>
        <p:txBody>
          <a:bodyPr>
            <a:noAutofit/>
          </a:bodyPr>
          <a:lstStyle/>
          <a:p>
            <a:r>
              <a:rPr lang="en-US" sz="6000" b="1" i="1" dirty="0">
                <a:solidFill>
                  <a:srgbClr val="FF0000"/>
                </a:solidFill>
                <a:latin typeface="+mn-lt"/>
              </a:rPr>
              <a:t>The central squares </a:t>
            </a:r>
            <a:br>
              <a:rPr lang="en-US" sz="6000" b="1" i="1" dirty="0">
                <a:solidFill>
                  <a:srgbClr val="FF0000"/>
                </a:solidFill>
                <a:latin typeface="+mn-lt"/>
              </a:rPr>
            </a:br>
            <a:r>
              <a:rPr lang="en-US" sz="6000" b="1" i="1" dirty="0">
                <a:solidFill>
                  <a:srgbClr val="FF0000"/>
                </a:solidFill>
                <a:latin typeface="+mn-lt"/>
              </a:rPr>
              <a:t>of the capitals</a:t>
            </a:r>
            <a:endParaRPr lang="ru-RU" sz="6000" b="1" i="1" dirty="0">
              <a:solidFill>
                <a:srgbClr val="FF0000"/>
              </a:solidFill>
              <a:latin typeface="+mn-l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95994" y="2492896"/>
            <a:ext cx="3720137" cy="40324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536" y="2564904"/>
            <a:ext cx="3852472" cy="40324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02381329"/>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z="2800" b="1" dirty="0">
                <a:solidFill>
                  <a:srgbClr val="FF9900"/>
                </a:solidFill>
              </a:rPr>
              <a:t>Red Square is the geographical center of Moscow.  The Kremlin and the </a:t>
            </a:r>
            <a:r>
              <a:rPr lang="en-US" sz="2800" b="1" dirty="0" err="1">
                <a:solidFill>
                  <a:srgbClr val="FF9900"/>
                </a:solidFill>
              </a:rPr>
              <a:t>Spasskaya</a:t>
            </a:r>
            <a:r>
              <a:rPr lang="en-US" sz="2800" b="1" dirty="0">
                <a:solidFill>
                  <a:srgbClr val="FF9900"/>
                </a:solidFill>
              </a:rPr>
              <a:t> Tower are the symbols of Moscow and Russia.</a:t>
            </a:r>
            <a:endParaRPr lang="ru-RU" sz="2800" b="1" dirty="0">
              <a:solidFill>
                <a:srgbClr val="FF9900"/>
              </a:solidFill>
            </a:endParaRPr>
          </a:p>
        </p:txBody>
      </p:sp>
      <p:pic>
        <p:nvPicPr>
          <p:cNvPr id="4102" name="Picture 6"/>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7452320" y="2564904"/>
            <a:ext cx="198597" cy="1322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4" name="Picture 8" descr="http://rb7.ru/files/news_img/1282102369_doseng.org_00.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7584" y="1628800"/>
            <a:ext cx="7776864" cy="48663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33244837"/>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z="3200" b="1" i="1" dirty="0">
                <a:solidFill>
                  <a:schemeClr val="accent6">
                    <a:lumMod val="60000"/>
                    <a:lumOff val="40000"/>
                  </a:schemeClr>
                </a:solidFill>
              </a:rPr>
              <a:t>You can see a lot of masterpieces in Red Square. For example, St Basil’s Cathedral , the monument to </a:t>
            </a:r>
            <a:r>
              <a:rPr lang="en-US" sz="3200" b="1" i="1" dirty="0" err="1">
                <a:solidFill>
                  <a:schemeClr val="accent6">
                    <a:lumMod val="60000"/>
                    <a:lumOff val="40000"/>
                  </a:schemeClr>
                </a:solidFill>
              </a:rPr>
              <a:t>Minin</a:t>
            </a:r>
            <a:r>
              <a:rPr lang="en-US" sz="3200" b="1" i="1" dirty="0">
                <a:solidFill>
                  <a:schemeClr val="accent6">
                    <a:lumMod val="60000"/>
                    <a:lumOff val="40000"/>
                  </a:schemeClr>
                </a:solidFill>
              </a:rPr>
              <a:t> and </a:t>
            </a:r>
            <a:r>
              <a:rPr lang="en-US" sz="3200" b="1" i="1" dirty="0" err="1">
                <a:solidFill>
                  <a:schemeClr val="accent6">
                    <a:lumMod val="60000"/>
                    <a:lumOff val="40000"/>
                  </a:schemeClr>
                </a:solidFill>
              </a:rPr>
              <a:t>Pozharsky</a:t>
            </a:r>
            <a:r>
              <a:rPr lang="en-US" sz="3200" b="1" i="1" dirty="0">
                <a:solidFill>
                  <a:schemeClr val="accent6">
                    <a:lumMod val="60000"/>
                    <a:lumOff val="40000"/>
                  </a:schemeClr>
                </a:solidFill>
              </a:rPr>
              <a:t>.</a:t>
            </a:r>
            <a:endParaRPr lang="ru-RU" sz="2800" dirty="0">
              <a:solidFill>
                <a:schemeClr val="accent6">
                  <a:lumMod val="60000"/>
                  <a:lumOff val="40000"/>
                </a:schemeClr>
              </a:solidFill>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flipV="1">
            <a:off x="2339752" y="6233319"/>
            <a:ext cx="46593" cy="457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descr="http://www.aquatravel.es/sites/default/files/moscu.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1628800"/>
            <a:ext cx="4186808" cy="4894313"/>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Объект 3" descr="http://www.myworldshots.com/p1/m/Russia/Moscow/Monument-of-Minin-and-Pozharsky-on-the-Red-Square-1885.jpg">
            <a:hlinkClick r:id="rId5"/>
          </p:cNvPr>
          <p:cNvPicPr>
            <a:picLocks/>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716016" y="1628801"/>
            <a:ext cx="4104456" cy="4894312"/>
          </a:xfrm>
          <a:prstGeom prst="rect">
            <a:avLst/>
          </a:prstGeom>
          <a:noFill/>
          <a:ln>
            <a:noFill/>
          </a:ln>
        </p:spPr>
      </p:pic>
    </p:spTree>
    <p:extLst>
      <p:ext uri="{BB962C8B-B14F-4D97-AF65-F5344CB8AC3E}">
        <p14:creationId xmlns:p14="http://schemas.microsoft.com/office/powerpoint/2010/main" xmlns="" val="3729090"/>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1008112"/>
          </a:xfrm>
        </p:spPr>
        <p:txBody>
          <a:bodyPr>
            <a:normAutofit fontScale="90000"/>
          </a:bodyPr>
          <a:lstStyle/>
          <a:p>
            <a:r>
              <a:rPr lang="en-US" sz="3200" b="1" i="1" dirty="0">
                <a:solidFill>
                  <a:srgbClr val="00B050"/>
                </a:solidFill>
              </a:rPr>
              <a:t>Many tourists attract the ceremonial  “Changing of the Guard” in Red Square.</a:t>
            </a:r>
            <a:r>
              <a:rPr lang="en-US" sz="3200" b="1" i="1" dirty="0"/>
              <a:t/>
            </a:r>
            <a:br>
              <a:rPr lang="en-US" sz="3200" b="1" i="1" dirty="0"/>
            </a:br>
            <a:endParaRPr lang="ru-RU" sz="3200" b="1" i="1"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1700807"/>
            <a:ext cx="7200800" cy="47525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30129252"/>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2800" b="1" i="1" dirty="0">
                <a:solidFill>
                  <a:srgbClr val="CC3399"/>
                </a:solidFill>
              </a:rPr>
              <a:t>Trafalgar Square is the geographical center of London. At the middle of the square stands a monument honoring admiral Nelson.</a:t>
            </a:r>
            <a:endParaRPr lang="ru-RU" sz="2800" dirty="0">
              <a:solidFill>
                <a:srgbClr val="CC3399"/>
              </a:solidFill>
            </a:endParaRPr>
          </a:p>
        </p:txBody>
      </p:sp>
      <p:pic>
        <p:nvPicPr>
          <p:cNvPr id="4" name="Объект 3" descr="http://img0.liveinternet.ru/images/attach/c/3/76/213/76213082_0_8c0d_c0d6fbc4_XL.jpg">
            <a:hlinkClick r:id="rId2"/>
          </p:cNvPr>
          <p:cNvPicPr>
            <a:picLocks noGrp="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7869" y="1487907"/>
            <a:ext cx="4552204" cy="4605390"/>
          </a:xfrm>
          <a:prstGeom prst="rect">
            <a:avLst/>
          </a:prstGeom>
          <a:noFill/>
          <a:ln>
            <a:noFill/>
          </a:ln>
        </p:spPr>
      </p:pic>
      <p:pic>
        <p:nvPicPr>
          <p:cNvPr id="5" name="Объект 3" descr="http://img0.liveinternet.ru/images/attach/c/4/78/554/78554772_horatio_nelson_by_violetthebatd32ki20.jpg">
            <a:hlinkClick r:id="rId4"/>
          </p:cNvPr>
          <p:cNvPicPr>
            <a:picLocks/>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36096" y="1484784"/>
            <a:ext cx="3456384" cy="4608513"/>
          </a:xfrm>
          <a:prstGeom prst="rect">
            <a:avLst/>
          </a:prstGeom>
          <a:noFill/>
          <a:ln>
            <a:noFill/>
          </a:ln>
        </p:spPr>
      </p:pic>
    </p:spTree>
    <p:extLst>
      <p:ext uri="{BB962C8B-B14F-4D97-AF65-F5344CB8AC3E}">
        <p14:creationId xmlns:p14="http://schemas.microsoft.com/office/powerpoint/2010/main" xmlns="" val="932865148"/>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7ADCD34-A9E0-4F6A-BBEF-7CC7669EAAA7}"/>
              </a:ext>
            </a:extLst>
          </p:cNvPr>
          <p:cNvSpPr>
            <a:spLocks noGrp="1"/>
          </p:cNvSpPr>
          <p:nvPr>
            <p:ph type="title"/>
          </p:nvPr>
        </p:nvSpPr>
        <p:spPr/>
        <p:txBody>
          <a:bodyPr/>
          <a:lstStyle/>
          <a:p>
            <a:endParaRPr lang="ru-RU" dirty="0"/>
          </a:p>
        </p:txBody>
      </p:sp>
      <p:pic>
        <p:nvPicPr>
          <p:cNvPr id="5" name="Объект 4">
            <a:extLst>
              <a:ext uri="{FF2B5EF4-FFF2-40B4-BE49-F238E27FC236}">
                <a16:creationId xmlns:a16="http://schemas.microsoft.com/office/drawing/2014/main" xmlns="" id="{4ACFF438-2934-40C8-B39F-5319EEB5810F}"/>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7504" y="116633"/>
            <a:ext cx="8853891" cy="6624735"/>
          </a:xfrm>
        </p:spPr>
      </p:pic>
    </p:spTree>
    <p:extLst>
      <p:ext uri="{BB962C8B-B14F-4D97-AF65-F5344CB8AC3E}">
        <p14:creationId xmlns:p14="http://schemas.microsoft.com/office/powerpoint/2010/main" xmlns="" val="617936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z="4800" b="1" i="1" dirty="0"/>
              <a:t/>
            </a:r>
            <a:br>
              <a:rPr lang="en-US" sz="4800" b="1" i="1" dirty="0"/>
            </a:br>
            <a:r>
              <a:rPr lang="en-US" sz="6700" b="1" i="1" dirty="0">
                <a:solidFill>
                  <a:srgbClr val="FF0000"/>
                </a:solidFill>
              </a:rPr>
              <a:t>The places of interest of the two capitals</a:t>
            </a:r>
            <a:r>
              <a:rPr lang="ru-RU" sz="6700" b="1" i="1" dirty="0">
                <a:solidFill>
                  <a:srgbClr val="FF0000"/>
                </a:solidFill>
              </a:rPr>
              <a:t>:</a:t>
            </a:r>
          </a:p>
        </p:txBody>
      </p:sp>
      <p:sp>
        <p:nvSpPr>
          <p:cNvPr id="3" name="Объект 2"/>
          <p:cNvSpPr>
            <a:spLocks noGrp="1"/>
          </p:cNvSpPr>
          <p:nvPr>
            <p:ph idx="1"/>
          </p:nvPr>
        </p:nvSpPr>
        <p:spPr/>
        <p:txBody>
          <a:bodyPr/>
          <a:lstStyle/>
          <a:p>
            <a:endParaRPr lang="en-US" dirty="0"/>
          </a:p>
          <a:p>
            <a:pPr marL="0" indent="0" algn="ctr">
              <a:buNone/>
            </a:pPr>
            <a:r>
              <a:rPr lang="ru-RU" sz="3600" dirty="0"/>
              <a:t>                 </a:t>
            </a:r>
          </a:p>
          <a:p>
            <a:pPr marL="0" indent="0" algn="ctr">
              <a:buNone/>
            </a:pPr>
            <a:r>
              <a:rPr lang="ru-RU" sz="3600" dirty="0"/>
              <a:t> </a:t>
            </a: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3507" y="2845582"/>
            <a:ext cx="4736525" cy="26642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0032" y="2852936"/>
            <a:ext cx="4148842" cy="26725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67345663"/>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78694"/>
            <a:ext cx="8229600" cy="1498178"/>
          </a:xfrm>
        </p:spPr>
        <p:txBody>
          <a:bodyPr>
            <a:normAutofit fontScale="90000"/>
          </a:bodyPr>
          <a:lstStyle/>
          <a:p>
            <a:r>
              <a:rPr lang="en-US" sz="3100" b="1" i="1" dirty="0">
                <a:solidFill>
                  <a:srgbClr val="FF9900"/>
                </a:solidFill>
              </a:rPr>
              <a:t>The most famous museums in Moscow are the  Pushkin Museum of Fine Arts, the </a:t>
            </a:r>
            <a:r>
              <a:rPr lang="en-US" sz="3100" b="1" i="1" dirty="0" err="1">
                <a:solidFill>
                  <a:srgbClr val="FF9900"/>
                </a:solidFill>
              </a:rPr>
              <a:t>Tretyakov</a:t>
            </a:r>
            <a:r>
              <a:rPr lang="en-US" sz="3100" b="1" i="1" dirty="0">
                <a:solidFill>
                  <a:srgbClr val="FF9900"/>
                </a:solidFill>
              </a:rPr>
              <a:t>  Gallery and others.</a:t>
            </a:r>
            <a:br>
              <a:rPr lang="en-US" sz="3100" b="1" i="1" dirty="0">
                <a:solidFill>
                  <a:srgbClr val="FF9900"/>
                </a:solidFill>
              </a:rPr>
            </a:br>
            <a:r>
              <a:rPr lang="ru-RU" sz="3200" dirty="0">
                <a:solidFill>
                  <a:srgbClr val="FF9900"/>
                </a:solidFill>
              </a:rPr>
              <a:t/>
            </a:r>
            <a:br>
              <a:rPr lang="ru-RU" sz="3200" dirty="0">
                <a:solidFill>
                  <a:srgbClr val="FF9900"/>
                </a:solidFill>
              </a:rPr>
            </a:br>
            <a:endParaRPr lang="ru-RU" sz="3200" b="1" i="1" dirty="0">
              <a:solidFill>
                <a:srgbClr val="FF9900"/>
              </a:solidFill>
            </a:endParaRPr>
          </a:p>
        </p:txBody>
      </p:sp>
      <p:pic>
        <p:nvPicPr>
          <p:cNvPr id="4" name="Объект 3" descr="http://img1.liveinternet.ru/images/attach/c/0/48/91/48091443_Gosudarstvennnuyy_muzey_Pushkina.jpg">
            <a:hlinkClick r:id="rId2"/>
          </p:cNvPr>
          <p:cNvPicPr>
            <a:picLocks noGrp="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9" y="2492896"/>
            <a:ext cx="4464496" cy="3888432"/>
          </a:xfrm>
          <a:prstGeom prst="rect">
            <a:avLst/>
          </a:prstGeom>
          <a:noFill/>
          <a:ln>
            <a:noFill/>
          </a:ln>
        </p:spPr>
      </p:pic>
      <p:pic>
        <p:nvPicPr>
          <p:cNvPr id="5" name="Объект 7" descr="http://travel.mos.ru/upload/5161/DSC02908.JPG">
            <a:hlinkClick r:id="rId4"/>
          </p:cNvPr>
          <p:cNvPicPr>
            <a:picLocks/>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88025" y="2492896"/>
            <a:ext cx="4104455" cy="3888432"/>
          </a:xfrm>
          <a:prstGeom prst="rect">
            <a:avLst/>
          </a:prstGeom>
          <a:noFill/>
          <a:ln>
            <a:noFill/>
          </a:ln>
        </p:spPr>
      </p:pic>
    </p:spTree>
    <p:extLst>
      <p:ext uri="{BB962C8B-B14F-4D97-AF65-F5344CB8AC3E}">
        <p14:creationId xmlns:p14="http://schemas.microsoft.com/office/powerpoint/2010/main" xmlns="" val="4159463253"/>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z="3200" b="1" i="1" dirty="0">
                <a:solidFill>
                  <a:srgbClr val="0033CC"/>
                </a:solidFill>
              </a:rPr>
              <a:t>The most famous museums in London are the British Museum, the Tower of London and others.</a:t>
            </a:r>
            <a:endParaRPr lang="ru-RU" sz="3200" b="1" i="1" dirty="0">
              <a:solidFill>
                <a:srgbClr val="0033CC"/>
              </a:solidFill>
            </a:endParaRPr>
          </a:p>
        </p:txBody>
      </p:sp>
      <p:pic>
        <p:nvPicPr>
          <p:cNvPr id="4" name="Объект 3" descr="http://irest.su/wp-content/uploads/2012/04/british-museum.jpg">
            <a:hlinkClick r:id="rId2"/>
          </p:cNvPr>
          <p:cNvPicPr>
            <a:picLocks noGrp="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1988839"/>
            <a:ext cx="4248472" cy="4320481"/>
          </a:xfrm>
          <a:prstGeom prst="rect">
            <a:avLst/>
          </a:prstGeom>
          <a:noFill/>
          <a:ln>
            <a:noFill/>
          </a:ln>
        </p:spPr>
      </p:pic>
      <p:pic>
        <p:nvPicPr>
          <p:cNvPr id="6" name="Объект 5" descr="http://www.devisu.ru/upload/tower.jpg">
            <a:hlinkClick r:id="rId4"/>
          </p:cNvPr>
          <p:cNvPicPr>
            <a:picLocks/>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88024" y="1988840"/>
            <a:ext cx="4248472" cy="4320480"/>
          </a:xfrm>
          <a:prstGeom prst="rect">
            <a:avLst/>
          </a:prstGeom>
          <a:noFill/>
          <a:ln>
            <a:noFill/>
          </a:ln>
        </p:spPr>
      </p:pic>
    </p:spTree>
    <p:extLst>
      <p:ext uri="{BB962C8B-B14F-4D97-AF65-F5344CB8AC3E}">
        <p14:creationId xmlns:p14="http://schemas.microsoft.com/office/powerpoint/2010/main" xmlns="" val="1054030716"/>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2800" b="1" i="1" dirty="0">
                <a:solidFill>
                  <a:srgbClr val="00FFCC"/>
                </a:solidFill>
                <a:latin typeface="+mn-lt"/>
              </a:rPr>
              <a:t>Buckingham Palace is the official residence of the Queen. The ceremonial “Changing of the Guard” takes place near the palace.</a:t>
            </a:r>
            <a:endParaRPr lang="ru-RU" sz="2800" dirty="0">
              <a:solidFill>
                <a:srgbClr val="00FFCC"/>
              </a:solidFill>
              <a:latin typeface="+mn-lt"/>
            </a:endParaRPr>
          </a:p>
        </p:txBody>
      </p:sp>
      <p:pic>
        <p:nvPicPr>
          <p:cNvPr id="4" name="Объект 3" descr="http://dok.opredelim.com/pars_docs/refs/38/37245/img12.jpg">
            <a:hlinkClick r:id="rId2"/>
          </p:cNvPr>
          <p:cNvPicPr>
            <a:picLocks noGrp="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1772816"/>
            <a:ext cx="4104456" cy="4813995"/>
          </a:xfrm>
          <a:prstGeom prst="rect">
            <a:avLst/>
          </a:prstGeom>
          <a:noFill/>
          <a:ln>
            <a:noFill/>
          </a:ln>
        </p:spPr>
      </p:pic>
      <p:pic>
        <p:nvPicPr>
          <p:cNvPr id="5" name="Объект 3" descr="http://englandcountry.net/wp-content/uploads/2013/04/38.1_London-Changing-Guards.jpg">
            <a:hlinkClick r:id="rId4"/>
          </p:cNvPr>
          <p:cNvPicPr>
            <a:picLocks/>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88024" y="1772816"/>
            <a:ext cx="3888432" cy="4353347"/>
          </a:xfrm>
          <a:prstGeom prst="rect">
            <a:avLst/>
          </a:prstGeom>
          <a:noFill/>
          <a:ln>
            <a:noFill/>
          </a:ln>
        </p:spPr>
      </p:pic>
    </p:spTree>
    <p:extLst>
      <p:ext uri="{BB962C8B-B14F-4D97-AF65-F5344CB8AC3E}">
        <p14:creationId xmlns:p14="http://schemas.microsoft.com/office/powerpoint/2010/main" xmlns="" val="3039808310"/>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04664"/>
            <a:ext cx="8229600" cy="998984"/>
          </a:xfrm>
        </p:spPr>
        <p:txBody>
          <a:bodyPr>
            <a:normAutofit fontScale="90000"/>
          </a:bodyPr>
          <a:lstStyle/>
          <a:p>
            <a:r>
              <a:rPr lang="en-US" b="1" i="1" dirty="0" smtClean="0">
                <a:solidFill>
                  <a:srgbClr val="FF0000"/>
                </a:solidFill>
              </a:rPr>
              <a:t>What are their NAMES :</a:t>
            </a:r>
            <a:r>
              <a:rPr lang="en-US" i="1" dirty="0">
                <a:solidFill>
                  <a:srgbClr val="7030A0"/>
                </a:solidFill>
              </a:rPr>
              <a:t/>
            </a:r>
            <a:br>
              <a:rPr lang="en-US" i="1" dirty="0">
                <a:solidFill>
                  <a:srgbClr val="7030A0"/>
                </a:solidFill>
              </a:rPr>
            </a:br>
            <a:r>
              <a:rPr lang="en-US" sz="2400" i="1" dirty="0">
                <a:solidFill>
                  <a:srgbClr val="7030A0"/>
                </a:solidFill>
              </a:rPr>
              <a:t> </a:t>
            </a:r>
            <a:endParaRPr lang="ru-RU" sz="3600" i="1" dirty="0">
              <a:solidFill>
                <a:srgbClr val="7030A0"/>
              </a:solidFill>
            </a:endParaRPr>
          </a:p>
        </p:txBody>
      </p:sp>
      <p:sp>
        <p:nvSpPr>
          <p:cNvPr id="3" name="Объект 2"/>
          <p:cNvSpPr>
            <a:spLocks noGrp="1"/>
          </p:cNvSpPr>
          <p:nvPr>
            <p:ph idx="1"/>
          </p:nvPr>
        </p:nvSpPr>
        <p:spPr>
          <a:xfrm>
            <a:off x="539552" y="1340769"/>
            <a:ext cx="8229600" cy="1656183"/>
          </a:xfrm>
        </p:spPr>
        <p:txBody>
          <a:bodyPr>
            <a:normAutofit/>
          </a:bodyPr>
          <a:lstStyle/>
          <a:p>
            <a:pPr marL="457200" indent="-457200">
              <a:buAutoNum type="arabicPeriod"/>
            </a:pPr>
            <a:r>
              <a:rPr lang="en-US" sz="2400" dirty="0">
                <a:solidFill>
                  <a:schemeClr val="accent5">
                    <a:lumMod val="75000"/>
                  </a:schemeClr>
                </a:solidFill>
              </a:rPr>
              <a:t>UNION JACK</a:t>
            </a:r>
          </a:p>
          <a:p>
            <a:pPr marL="457200" indent="-457200">
              <a:buAutoNum type="arabicPeriod"/>
            </a:pPr>
            <a:r>
              <a:rPr lang="ru-RU" sz="2400" dirty="0">
                <a:solidFill>
                  <a:schemeClr val="accent5">
                    <a:lumMod val="75000"/>
                  </a:schemeClr>
                </a:solidFill>
              </a:rPr>
              <a:t>ТРИКОЛОР</a:t>
            </a:r>
          </a:p>
        </p:txBody>
      </p:sp>
      <p:pic>
        <p:nvPicPr>
          <p:cNvPr id="6" name="Рисунок 5"/>
          <p:cNvPicPr>
            <a:picLocks noChangeAspect="1"/>
          </p:cNvPicPr>
          <p:nvPr/>
        </p:nvPicPr>
        <p:blipFill>
          <a:blip r:embed="rId2" cstate="print"/>
          <a:stretch>
            <a:fillRect/>
          </a:stretch>
        </p:blipFill>
        <p:spPr>
          <a:xfrm>
            <a:off x="4842942" y="3645024"/>
            <a:ext cx="3926210" cy="26174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p:cNvPicPr>
            <a:picLocks noChangeAspect="1"/>
          </p:cNvPicPr>
          <p:nvPr/>
        </p:nvPicPr>
        <p:blipFill>
          <a:blip r:embed="rId3" cstate="print"/>
          <a:stretch>
            <a:fillRect/>
          </a:stretch>
        </p:blipFill>
        <p:spPr>
          <a:xfrm>
            <a:off x="323528" y="2768336"/>
            <a:ext cx="3926210" cy="26174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1071660309"/>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1143000"/>
          </a:xfrm>
        </p:spPr>
        <p:txBody>
          <a:bodyPr>
            <a:normAutofit fontScale="90000"/>
          </a:bodyPr>
          <a:lstStyle/>
          <a:p>
            <a:r>
              <a:rPr lang="en-US" sz="2800" b="1" i="1" dirty="0">
                <a:solidFill>
                  <a:schemeClr val="accent5">
                    <a:lumMod val="60000"/>
                    <a:lumOff val="40000"/>
                  </a:schemeClr>
                </a:solidFill>
              </a:rPr>
              <a:t>The most famous THEATRES in Moscow:</a:t>
            </a:r>
            <a:br>
              <a:rPr lang="en-US" sz="2800" b="1" i="1" dirty="0">
                <a:solidFill>
                  <a:schemeClr val="accent5">
                    <a:lumMod val="60000"/>
                    <a:lumOff val="40000"/>
                  </a:schemeClr>
                </a:solidFill>
              </a:rPr>
            </a:br>
            <a:r>
              <a:rPr lang="en-US" sz="2800" b="1" i="1" dirty="0">
                <a:solidFill>
                  <a:schemeClr val="accent5">
                    <a:lumMod val="60000"/>
                    <a:lumOff val="40000"/>
                  </a:schemeClr>
                </a:solidFill>
              </a:rPr>
              <a:t>the Bolshoi Opera House</a:t>
            </a:r>
            <a:r>
              <a:rPr lang="ru-RU" sz="2800" b="1" i="1" dirty="0">
                <a:solidFill>
                  <a:schemeClr val="accent5">
                    <a:lumMod val="60000"/>
                    <a:lumOff val="40000"/>
                  </a:schemeClr>
                </a:solidFill>
              </a:rPr>
              <a:t>, </a:t>
            </a:r>
            <a:r>
              <a:rPr lang="en-US" sz="2800" b="1" i="1" dirty="0">
                <a:solidFill>
                  <a:schemeClr val="accent5">
                    <a:lumMod val="60000"/>
                    <a:lumOff val="40000"/>
                  </a:schemeClr>
                </a:solidFill>
              </a:rPr>
              <a:t>the Mali Theatre.</a:t>
            </a:r>
            <a:r>
              <a:rPr lang="en-US" sz="2800" b="1" i="1" dirty="0"/>
              <a:t/>
            </a:r>
            <a:br>
              <a:rPr lang="en-US" sz="2800" b="1" i="1" dirty="0"/>
            </a:br>
            <a:endParaRPr lang="ru-RU" sz="2800" i="1" dirty="0"/>
          </a:p>
        </p:txBody>
      </p:sp>
      <p:pic>
        <p:nvPicPr>
          <p:cNvPr id="4" name="Объект 5" descr="http://img1.liveinternet.ru/images/attach/b/4/103/892/103892973_large_bolshoi_theatre.jpg">
            <a:hlinkClick r:id="rId2"/>
          </p:cNvPr>
          <p:cNvPicPr>
            <a:picLocks noGrp="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536" y="1672209"/>
            <a:ext cx="4320480" cy="4277071"/>
          </a:xfrm>
          <a:prstGeom prst="rect">
            <a:avLst/>
          </a:prstGeom>
          <a:noFill/>
          <a:ln>
            <a:noFill/>
          </a:ln>
        </p:spPr>
      </p:pic>
      <p:pic>
        <p:nvPicPr>
          <p:cNvPr id="1026" name="Picture 2" descr="http://static.panoramio.com/photos/large/6180223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60032" y="1700807"/>
            <a:ext cx="4104456" cy="424847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19665698"/>
      </p:ext>
    </p:extLst>
  </p:cSld>
  <p:clrMapOvr>
    <a:masterClrMapping/>
  </p:clrMapOvr>
  <p:transition spd="slow">
    <p:wheel spokes="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2800" b="1" i="1" dirty="0">
                <a:solidFill>
                  <a:srgbClr val="FF3300"/>
                </a:solidFill>
              </a:rPr>
              <a:t>The most famous theatres in London:</a:t>
            </a:r>
            <a:br>
              <a:rPr lang="en-US" sz="2800" b="1" i="1" dirty="0">
                <a:solidFill>
                  <a:srgbClr val="FF3300"/>
                </a:solidFill>
              </a:rPr>
            </a:br>
            <a:r>
              <a:rPr lang="en-US" sz="2800" b="1" i="1" dirty="0">
                <a:solidFill>
                  <a:srgbClr val="FF3300"/>
                </a:solidFill>
              </a:rPr>
              <a:t>Shakespeare’s Globe Theatre, the Royal Opera House.</a:t>
            </a:r>
            <a:br>
              <a:rPr lang="en-US" sz="2800" b="1" i="1" dirty="0">
                <a:solidFill>
                  <a:srgbClr val="FF3300"/>
                </a:solidFill>
              </a:rPr>
            </a:br>
            <a:endParaRPr lang="ru-RU" sz="2800" dirty="0">
              <a:solidFill>
                <a:srgbClr val="FF3300"/>
              </a:solidFill>
            </a:endParaRPr>
          </a:p>
        </p:txBody>
      </p:sp>
      <p:pic>
        <p:nvPicPr>
          <p:cNvPr id="4" name="Объект 3" descr="http://www.londontheatredirect.com/img/theatrelarge/ShakespearesGlobe.jpg">
            <a:hlinkClick r:id="rId2"/>
          </p:cNvPr>
          <p:cNvPicPr>
            <a:picLocks noGrp="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561" y="1600201"/>
            <a:ext cx="4032447" cy="3989040"/>
          </a:xfrm>
          <a:prstGeom prst="rect">
            <a:avLst/>
          </a:prstGeom>
          <a:noFill/>
          <a:ln>
            <a:noFill/>
          </a:ln>
        </p:spPr>
      </p:pic>
      <p:pic>
        <p:nvPicPr>
          <p:cNvPr id="5" name="Объект 3" descr="http://www.londontheatredirect.com/img/theatrelarge/TheatreRoyalHaymarket.jpg">
            <a:hlinkClick r:id="rId4"/>
          </p:cNvPr>
          <p:cNvPicPr>
            <a:picLocks/>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88024" y="1700809"/>
            <a:ext cx="4176464" cy="3960440"/>
          </a:xfrm>
          <a:prstGeom prst="rect">
            <a:avLst/>
          </a:prstGeom>
          <a:noFill/>
          <a:ln>
            <a:noFill/>
          </a:ln>
        </p:spPr>
      </p:pic>
    </p:spTree>
    <p:extLst>
      <p:ext uri="{BB962C8B-B14F-4D97-AF65-F5344CB8AC3E}">
        <p14:creationId xmlns:p14="http://schemas.microsoft.com/office/powerpoint/2010/main" xmlns="" val="194185533"/>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2000" b="1" i="1" dirty="0">
                <a:solidFill>
                  <a:schemeClr val="accent3">
                    <a:lumMod val="75000"/>
                  </a:schemeClr>
                </a:solidFill>
              </a:rPr>
              <a:t>The Moscow metro has 200 stations around the city. Seven million passengers use it every day. The Moscow metro is called “The Underground Palace”, because many stations are really beautiful with mosaic ceilings, wonderful chandeliers, beautiful sculptures and brilliant paintings. It is one of Moscow’s major tourist attractions.</a:t>
            </a:r>
            <a:endParaRPr lang="ru-RU" sz="2000" b="1" i="1" dirty="0">
              <a:solidFill>
                <a:schemeClr val="accent3">
                  <a:lumMod val="75000"/>
                </a:schemeClr>
              </a:solidFill>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3933056"/>
            <a:ext cx="3888432" cy="27363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23" name="Picture 7"/>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1" y="1700808"/>
            <a:ext cx="3816423" cy="2074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33" name="Picture 1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11960" y="1700808"/>
            <a:ext cx="4392488" cy="21602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34" name="Picture 1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211960" y="3950146"/>
            <a:ext cx="4392488" cy="271921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37398667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z="2400" b="1" i="1" dirty="0">
                <a:solidFill>
                  <a:srgbClr val="CC99FF"/>
                </a:solidFill>
              </a:rPr>
              <a:t>The London underground is the oldest in the world. It has 275 stations around the city. More than3,5million people use it every day. Londoners call the subway in your city “the Tube" because of the form of the deep underground tunnels.</a:t>
            </a:r>
            <a:endParaRPr lang="ru-RU" sz="2400" b="1" i="1" dirty="0">
              <a:solidFill>
                <a:srgbClr val="CC99FF"/>
              </a:solidFill>
            </a:endParaRPr>
          </a:p>
        </p:txBody>
      </p:sp>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4005064"/>
            <a:ext cx="4032447" cy="2592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4005064"/>
            <a:ext cx="4320480" cy="2592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5537" y="1772815"/>
            <a:ext cx="4032447" cy="2016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Рисунок 3">
            <a:extLst>
              <a:ext uri="{FF2B5EF4-FFF2-40B4-BE49-F238E27FC236}">
                <a16:creationId xmlns:a16="http://schemas.microsoft.com/office/drawing/2014/main" xmlns="" id="{1451B082-B0BD-404A-8AC5-BDBCC98E97B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72000" y="1633661"/>
            <a:ext cx="4320480" cy="2155379"/>
          </a:xfrm>
          <a:prstGeom prst="rect">
            <a:avLst/>
          </a:prstGeom>
        </p:spPr>
      </p:pic>
    </p:spTree>
    <p:extLst>
      <p:ext uri="{BB962C8B-B14F-4D97-AF65-F5344CB8AC3E}">
        <p14:creationId xmlns:p14="http://schemas.microsoft.com/office/powerpoint/2010/main" xmlns="" val="1251510738"/>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B8FE9BE-1540-4604-A964-5F8D38AEC098}"/>
              </a:ext>
            </a:extLst>
          </p:cNvPr>
          <p:cNvSpPr>
            <a:spLocks noGrp="1"/>
          </p:cNvSpPr>
          <p:nvPr>
            <p:ph type="title"/>
          </p:nvPr>
        </p:nvSpPr>
        <p:spPr/>
        <p:txBody>
          <a:bodyPr/>
          <a:lstStyle/>
          <a:p>
            <a:endParaRPr lang="ru-RU"/>
          </a:p>
        </p:txBody>
      </p:sp>
      <p:pic>
        <p:nvPicPr>
          <p:cNvPr id="9" name="Объект 8">
            <a:extLst>
              <a:ext uri="{FF2B5EF4-FFF2-40B4-BE49-F238E27FC236}">
                <a16:creationId xmlns:a16="http://schemas.microsoft.com/office/drawing/2014/main" xmlns="" id="{49FF2CD7-DA40-42F6-998E-7BBE5E16692D}"/>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51520" y="188640"/>
            <a:ext cx="8892479" cy="6480720"/>
          </a:xfrm>
        </p:spPr>
      </p:pic>
    </p:spTree>
    <p:extLst>
      <p:ext uri="{BB962C8B-B14F-4D97-AF65-F5344CB8AC3E}">
        <p14:creationId xmlns:p14="http://schemas.microsoft.com/office/powerpoint/2010/main" xmlns="" val="3862670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5F801E7-DD1C-4624-9004-6C223BFD6402}"/>
              </a:ext>
            </a:extLst>
          </p:cNvPr>
          <p:cNvSpPr>
            <a:spLocks noGrp="1"/>
          </p:cNvSpPr>
          <p:nvPr>
            <p:ph type="title"/>
          </p:nvPr>
        </p:nvSpPr>
        <p:spPr/>
        <p:txBody>
          <a:bodyPr/>
          <a:lstStyle/>
          <a:p>
            <a:endParaRPr lang="ru-RU" dirty="0"/>
          </a:p>
        </p:txBody>
      </p:sp>
      <p:pic>
        <p:nvPicPr>
          <p:cNvPr id="5" name="Объект 4">
            <a:extLst>
              <a:ext uri="{FF2B5EF4-FFF2-40B4-BE49-F238E27FC236}">
                <a16:creationId xmlns:a16="http://schemas.microsoft.com/office/drawing/2014/main" xmlns="" id="{BFD8DAAC-6A49-48BB-AE40-74EFEE0F625F}"/>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7505" y="116632"/>
            <a:ext cx="9036496" cy="6624736"/>
          </a:xfrm>
        </p:spPr>
      </p:pic>
    </p:spTree>
    <p:extLst>
      <p:ext uri="{BB962C8B-B14F-4D97-AF65-F5344CB8AC3E}">
        <p14:creationId xmlns:p14="http://schemas.microsoft.com/office/powerpoint/2010/main" xmlns="" val="1568720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84F8CA2-D63B-4949-9008-5A0B9C128E09}"/>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xmlns="" id="{95E57C08-AB52-40F6-A18D-EB3CFD76E8B0}"/>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79513" y="44624"/>
            <a:ext cx="8712968" cy="6336704"/>
          </a:xfrm>
        </p:spPr>
      </p:pic>
    </p:spTree>
    <p:extLst>
      <p:ext uri="{BB962C8B-B14F-4D97-AF65-F5344CB8AC3E}">
        <p14:creationId xmlns:p14="http://schemas.microsoft.com/office/powerpoint/2010/main" xmlns="" val="2623210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nSpc>
                <a:spcPct val="115000"/>
              </a:lnSpc>
              <a:spcAft>
                <a:spcPts val="1000"/>
              </a:spcAft>
            </a:pPr>
            <a:r>
              <a:rPr lang="en-US" sz="3200" b="1" i="1" dirty="0">
                <a:solidFill>
                  <a:srgbClr val="FF0000"/>
                </a:solidFill>
                <a:ea typeface="Calibri"/>
                <a:cs typeface="Times New Roman"/>
              </a:rPr>
              <a:t>The comparative table of Moscow and London</a:t>
            </a:r>
            <a:r>
              <a:rPr lang="ru-RU" sz="3200" dirty="0">
                <a:ea typeface="Calibri"/>
                <a:cs typeface="Times New Roman"/>
              </a:rPr>
              <a:t/>
            </a:r>
            <a:br>
              <a:rPr lang="ru-RU" sz="3200" dirty="0">
                <a:ea typeface="Calibri"/>
                <a:cs typeface="Times New Roman"/>
              </a:rPr>
            </a:br>
            <a:endParaRPr lang="ru-RU" sz="1200" dirty="0">
              <a:ea typeface="Calibri"/>
              <a:cs typeface="Times New Roman"/>
            </a:endParaRPr>
          </a:p>
        </p:txBody>
      </p:sp>
      <p:graphicFrame>
        <p:nvGraphicFramePr>
          <p:cNvPr id="3" name="Таблица 2"/>
          <p:cNvGraphicFramePr>
            <a:graphicFrameLocks noGrp="1"/>
          </p:cNvGraphicFramePr>
          <p:nvPr>
            <p:extLst>
              <p:ext uri="{D42A27DB-BD31-4B8C-83A1-F6EECF244321}">
                <p14:modId xmlns:p14="http://schemas.microsoft.com/office/powerpoint/2010/main" xmlns="" val="1457565107"/>
              </p:ext>
            </p:extLst>
          </p:nvPr>
        </p:nvGraphicFramePr>
        <p:xfrm>
          <a:off x="971600" y="1268760"/>
          <a:ext cx="7344816" cy="5332520"/>
        </p:xfrm>
        <a:graphic>
          <a:graphicData uri="http://schemas.openxmlformats.org/drawingml/2006/table">
            <a:tbl>
              <a:tblPr firstRow="1" firstCol="1" bandRow="1"/>
              <a:tblGrid>
                <a:gridCol w="3196911">
                  <a:extLst>
                    <a:ext uri="{9D8B030D-6E8A-4147-A177-3AD203B41FA5}">
                      <a16:colId xmlns:a16="http://schemas.microsoft.com/office/drawing/2014/main" xmlns="" val="20000"/>
                    </a:ext>
                  </a:extLst>
                </a:gridCol>
                <a:gridCol w="1983117">
                  <a:extLst>
                    <a:ext uri="{9D8B030D-6E8A-4147-A177-3AD203B41FA5}">
                      <a16:colId xmlns:a16="http://schemas.microsoft.com/office/drawing/2014/main" xmlns="" val="20001"/>
                    </a:ext>
                  </a:extLst>
                </a:gridCol>
                <a:gridCol w="2164788">
                  <a:extLst>
                    <a:ext uri="{9D8B030D-6E8A-4147-A177-3AD203B41FA5}">
                      <a16:colId xmlns:a16="http://schemas.microsoft.com/office/drawing/2014/main" xmlns="" val="20002"/>
                    </a:ext>
                  </a:extLst>
                </a:gridCol>
              </a:tblGrid>
              <a:tr h="461532">
                <a:tc>
                  <a:txBody>
                    <a:bodyPr/>
                    <a:lstStyle/>
                    <a:p>
                      <a:pPr algn="ctr">
                        <a:lnSpc>
                          <a:spcPct val="115000"/>
                        </a:lnSpc>
                        <a:spcAft>
                          <a:spcPts val="0"/>
                        </a:spcAft>
                      </a:pPr>
                      <a:r>
                        <a:rPr lang="ru-RU" sz="1400" dirty="0">
                          <a:solidFill>
                            <a:schemeClr val="tx1"/>
                          </a:solidFill>
                          <a:effectLst/>
                          <a:latin typeface="Calibri"/>
                          <a:ea typeface="Calibri"/>
                          <a:cs typeface="Times New Roman"/>
                        </a:rPr>
                        <a:t> </a:t>
                      </a:r>
                      <a:endParaRPr lang="ru-RU" sz="1100"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400" b="1" i="1" dirty="0">
                          <a:solidFill>
                            <a:srgbClr val="FF0000"/>
                          </a:solidFill>
                          <a:effectLst/>
                          <a:latin typeface="Calibri"/>
                          <a:ea typeface="Calibri"/>
                          <a:cs typeface="Times New Roman"/>
                        </a:rPr>
                        <a:t>           </a:t>
                      </a:r>
                      <a:r>
                        <a:rPr lang="en-US" sz="2400" b="1" i="1" dirty="0">
                          <a:solidFill>
                            <a:srgbClr val="FF0000"/>
                          </a:solidFill>
                          <a:effectLst/>
                          <a:latin typeface="Calibri"/>
                          <a:ea typeface="Calibri"/>
                          <a:cs typeface="Times New Roman"/>
                        </a:rPr>
                        <a:t>Moscow</a:t>
                      </a:r>
                      <a:endParaRPr lang="ru-RU" sz="2400" b="1" i="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2400" b="1" dirty="0">
                          <a:solidFill>
                            <a:srgbClr val="FF0000"/>
                          </a:solidFill>
                          <a:effectLst/>
                          <a:latin typeface="Calibri"/>
                          <a:ea typeface="Calibri"/>
                          <a:cs typeface="Times New Roman"/>
                        </a:rPr>
                        <a:t>          </a:t>
                      </a:r>
                      <a:r>
                        <a:rPr lang="en-US" sz="2400" b="1" i="1" dirty="0">
                          <a:solidFill>
                            <a:srgbClr val="FF0000"/>
                          </a:solidFill>
                          <a:effectLst/>
                          <a:latin typeface="Calibri"/>
                          <a:ea typeface="Calibri"/>
                          <a:cs typeface="Times New Roman"/>
                        </a:rPr>
                        <a:t>London</a:t>
                      </a:r>
                      <a:r>
                        <a:rPr lang="ru-RU" sz="2400" b="1" i="1" dirty="0">
                          <a:solidFill>
                            <a:srgbClr val="FF0000"/>
                          </a:solidFill>
                          <a:effectLst/>
                          <a:latin typeface="Calibri"/>
                          <a:ea typeface="Calibri"/>
                          <a:cs typeface="Times New Roman"/>
                        </a:rPr>
                        <a:t> </a:t>
                      </a:r>
                    </a:p>
                    <a:p>
                      <a:pPr algn="ctr">
                        <a:lnSpc>
                          <a:spcPct val="115000"/>
                        </a:lnSpc>
                        <a:spcAft>
                          <a:spcPts val="0"/>
                        </a:spcAft>
                      </a:pPr>
                      <a:endParaRPr lang="ru-RU" sz="24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16045">
                <a:tc>
                  <a:txBody>
                    <a:bodyPr/>
                    <a:lstStyle/>
                    <a:p>
                      <a:pPr algn="ctr">
                        <a:lnSpc>
                          <a:spcPct val="115000"/>
                        </a:lnSpc>
                        <a:spcAft>
                          <a:spcPts val="0"/>
                        </a:spcAft>
                      </a:pPr>
                      <a:r>
                        <a:rPr lang="en-US" sz="1600" b="1" dirty="0">
                          <a:solidFill>
                            <a:schemeClr val="tx1"/>
                          </a:solidFill>
                          <a:effectLst/>
                          <a:latin typeface="Calibri"/>
                          <a:ea typeface="Calibri"/>
                          <a:cs typeface="Times New Roman"/>
                        </a:rPr>
                        <a:t>The start of foundation</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a:solidFill>
                            <a:schemeClr val="tx1"/>
                          </a:solidFill>
                          <a:effectLst/>
                          <a:latin typeface="Calibri"/>
                          <a:ea typeface="Calibri"/>
                          <a:cs typeface="Times New Roman"/>
                        </a:rPr>
                        <a:t>1147</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a:solidFill>
                            <a:schemeClr val="tx1"/>
                          </a:solidFill>
                          <a:effectLst/>
                          <a:latin typeface="Calibri"/>
                          <a:ea typeface="Calibri"/>
                          <a:cs typeface="Times New Roman"/>
                        </a:rPr>
                        <a:t>43 A.D.</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16045">
                <a:tc>
                  <a:txBody>
                    <a:bodyPr/>
                    <a:lstStyle/>
                    <a:p>
                      <a:pPr algn="ctr">
                        <a:lnSpc>
                          <a:spcPct val="115000"/>
                        </a:lnSpc>
                        <a:spcAft>
                          <a:spcPts val="0"/>
                        </a:spcAft>
                      </a:pPr>
                      <a:r>
                        <a:rPr lang="en-US" sz="1600" b="1" dirty="0">
                          <a:solidFill>
                            <a:schemeClr val="tx1"/>
                          </a:solidFill>
                          <a:effectLst/>
                          <a:latin typeface="Calibri"/>
                          <a:ea typeface="Calibri"/>
                          <a:cs typeface="Times New Roman"/>
                        </a:rPr>
                        <a:t>The total area</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chemeClr val="tx1"/>
                          </a:solidFill>
                          <a:effectLst/>
                          <a:latin typeface="Calibri"/>
                          <a:ea typeface="Calibri"/>
                          <a:cs typeface="Times New Roman"/>
                        </a:rPr>
                        <a:t>2511 </a:t>
                      </a:r>
                      <a:r>
                        <a:rPr lang="en-US" sz="1600" b="1" dirty="0">
                          <a:solidFill>
                            <a:schemeClr val="tx1"/>
                          </a:solidFill>
                          <a:effectLst/>
                          <a:latin typeface="Calibri"/>
                          <a:ea typeface="Calibri"/>
                          <a:cs typeface="Times New Roman"/>
                        </a:rPr>
                        <a:t>square km.</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a:solidFill>
                            <a:schemeClr val="tx1"/>
                          </a:solidFill>
                          <a:effectLst/>
                          <a:latin typeface="Calibri"/>
                          <a:ea typeface="Calibri"/>
                          <a:cs typeface="Times New Roman"/>
                        </a:rPr>
                        <a:t>15</a:t>
                      </a:r>
                      <a:r>
                        <a:rPr lang="ru-RU" sz="1600" b="1" dirty="0">
                          <a:solidFill>
                            <a:schemeClr val="tx1"/>
                          </a:solidFill>
                          <a:effectLst/>
                          <a:latin typeface="Calibri"/>
                          <a:ea typeface="Calibri"/>
                          <a:cs typeface="Times New Roman"/>
                        </a:rPr>
                        <a:t>80</a:t>
                      </a:r>
                      <a:r>
                        <a:rPr lang="en-US" sz="1600" b="1" dirty="0">
                          <a:solidFill>
                            <a:schemeClr val="tx1"/>
                          </a:solidFill>
                          <a:effectLst/>
                          <a:latin typeface="Calibri"/>
                          <a:ea typeface="Calibri"/>
                          <a:cs typeface="Times New Roman"/>
                        </a:rPr>
                        <a:t> square km.</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16045">
                <a:tc>
                  <a:txBody>
                    <a:bodyPr/>
                    <a:lstStyle/>
                    <a:p>
                      <a:pPr algn="ctr">
                        <a:lnSpc>
                          <a:spcPct val="115000"/>
                        </a:lnSpc>
                        <a:spcAft>
                          <a:spcPts val="0"/>
                        </a:spcAft>
                      </a:pPr>
                      <a:r>
                        <a:rPr lang="en-US" sz="1600" b="1" dirty="0">
                          <a:solidFill>
                            <a:schemeClr val="tx1"/>
                          </a:solidFill>
                          <a:effectLst/>
                          <a:latin typeface="Calibri"/>
                          <a:ea typeface="Calibri"/>
                          <a:cs typeface="Times New Roman"/>
                        </a:rPr>
                        <a:t>The administrative division</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a:solidFill>
                            <a:schemeClr val="tx1"/>
                          </a:solidFill>
                          <a:effectLst/>
                          <a:latin typeface="Calibri"/>
                          <a:ea typeface="Calibri"/>
                          <a:cs typeface="Times New Roman"/>
                        </a:rPr>
                        <a:t>125 districts</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a:solidFill>
                            <a:schemeClr val="tx1"/>
                          </a:solidFill>
                          <a:effectLst/>
                          <a:latin typeface="Calibri"/>
                          <a:ea typeface="Calibri"/>
                          <a:cs typeface="Times New Roman"/>
                        </a:rPr>
                        <a:t>35boroughs</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16045">
                <a:tc>
                  <a:txBody>
                    <a:bodyPr/>
                    <a:lstStyle/>
                    <a:p>
                      <a:pPr algn="ctr">
                        <a:lnSpc>
                          <a:spcPct val="115000"/>
                        </a:lnSpc>
                        <a:spcAft>
                          <a:spcPts val="0"/>
                        </a:spcAft>
                      </a:pPr>
                      <a:r>
                        <a:rPr lang="en-US" sz="1600" b="1" dirty="0">
                          <a:solidFill>
                            <a:schemeClr val="tx1"/>
                          </a:solidFill>
                          <a:effectLst/>
                          <a:latin typeface="Calibri"/>
                          <a:ea typeface="Calibri"/>
                          <a:cs typeface="Times New Roman"/>
                        </a:rPr>
                        <a:t>The population</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a:solidFill>
                            <a:schemeClr val="tx1"/>
                          </a:solidFill>
                          <a:effectLst/>
                          <a:latin typeface="Calibri"/>
                          <a:ea typeface="Calibri"/>
                          <a:cs typeface="Times New Roman"/>
                        </a:rPr>
                        <a:t>more</a:t>
                      </a:r>
                      <a:r>
                        <a:rPr lang="en-US" sz="1600" b="1" baseline="0" dirty="0">
                          <a:solidFill>
                            <a:schemeClr val="tx1"/>
                          </a:solidFill>
                          <a:effectLst/>
                          <a:latin typeface="Calibri"/>
                          <a:ea typeface="Calibri"/>
                          <a:cs typeface="Times New Roman"/>
                        </a:rPr>
                        <a:t> </a:t>
                      </a:r>
                      <a:r>
                        <a:rPr lang="en-US" sz="1600" b="1" dirty="0">
                          <a:solidFill>
                            <a:schemeClr val="tx1"/>
                          </a:solidFill>
                          <a:effectLst/>
                          <a:latin typeface="Calibri"/>
                          <a:ea typeface="Calibri"/>
                          <a:cs typeface="Times New Roman"/>
                        </a:rPr>
                        <a:t>12 million</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a:solidFill>
                            <a:schemeClr val="tx1"/>
                          </a:solidFill>
                          <a:effectLst/>
                          <a:latin typeface="Calibri"/>
                          <a:ea typeface="Calibri"/>
                          <a:cs typeface="Times New Roman"/>
                        </a:rPr>
                        <a:t>8.5 million</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16045">
                <a:tc>
                  <a:txBody>
                    <a:bodyPr/>
                    <a:lstStyle/>
                    <a:p>
                      <a:pPr algn="ctr">
                        <a:lnSpc>
                          <a:spcPct val="115000"/>
                        </a:lnSpc>
                        <a:spcAft>
                          <a:spcPts val="0"/>
                        </a:spcAft>
                      </a:pPr>
                      <a:r>
                        <a:rPr lang="en-US" sz="1600" b="1" dirty="0">
                          <a:solidFill>
                            <a:schemeClr val="tx1"/>
                          </a:solidFill>
                          <a:effectLst/>
                          <a:latin typeface="Calibri"/>
                          <a:ea typeface="Calibri"/>
                          <a:cs typeface="Times New Roman"/>
                        </a:rPr>
                        <a:t>The main square</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a:solidFill>
                            <a:schemeClr val="tx1"/>
                          </a:solidFill>
                          <a:effectLst/>
                          <a:latin typeface="Calibri"/>
                          <a:ea typeface="Calibri"/>
                          <a:cs typeface="Times New Roman"/>
                        </a:rPr>
                        <a:t>Red Square</a:t>
                      </a:r>
                      <a:endParaRPr lang="ru-RU" sz="1600" b="1">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a:solidFill>
                            <a:schemeClr val="tx1"/>
                          </a:solidFill>
                          <a:effectLst/>
                          <a:latin typeface="Calibri"/>
                          <a:ea typeface="Calibri"/>
                          <a:cs typeface="Times New Roman"/>
                        </a:rPr>
                        <a:t>Trafalgar Square</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538454">
                <a:tc>
                  <a:txBody>
                    <a:bodyPr/>
                    <a:lstStyle/>
                    <a:p>
                      <a:pPr algn="ctr">
                        <a:lnSpc>
                          <a:spcPct val="115000"/>
                        </a:lnSpc>
                        <a:spcAft>
                          <a:spcPts val="0"/>
                        </a:spcAft>
                      </a:pPr>
                      <a:r>
                        <a:rPr lang="en-US" sz="1600" b="1" dirty="0">
                          <a:solidFill>
                            <a:schemeClr val="tx1"/>
                          </a:solidFill>
                          <a:effectLst/>
                          <a:latin typeface="Calibri"/>
                          <a:ea typeface="Calibri"/>
                          <a:cs typeface="Times New Roman"/>
                        </a:rPr>
                        <a:t>The number of the streets and squares</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a:solidFill>
                            <a:schemeClr val="tx1"/>
                          </a:solidFill>
                          <a:effectLst/>
                          <a:latin typeface="Calibri"/>
                          <a:ea typeface="Calibri"/>
                          <a:cs typeface="Times New Roman"/>
                        </a:rPr>
                        <a:t>3805</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a:solidFill>
                            <a:schemeClr val="tx1"/>
                          </a:solidFill>
                          <a:effectLst/>
                          <a:latin typeface="Calibri"/>
                          <a:ea typeface="Calibri"/>
                          <a:cs typeface="Times New Roman"/>
                        </a:rPr>
                        <a:t>25 000</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16045">
                <a:tc>
                  <a:txBody>
                    <a:bodyPr/>
                    <a:lstStyle/>
                    <a:p>
                      <a:pPr algn="ctr">
                        <a:lnSpc>
                          <a:spcPct val="115000"/>
                        </a:lnSpc>
                        <a:spcAft>
                          <a:spcPts val="0"/>
                        </a:spcAft>
                      </a:pPr>
                      <a:r>
                        <a:rPr lang="en-US" sz="1600" b="1" dirty="0">
                          <a:solidFill>
                            <a:schemeClr val="tx1"/>
                          </a:solidFill>
                          <a:effectLst/>
                          <a:latin typeface="Calibri"/>
                          <a:ea typeface="Calibri"/>
                          <a:cs typeface="Times New Roman"/>
                        </a:rPr>
                        <a:t>The number of the museums</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a:solidFill>
                            <a:schemeClr val="tx1"/>
                          </a:solidFill>
                          <a:effectLst/>
                          <a:latin typeface="Calibri"/>
                          <a:ea typeface="Calibri"/>
                          <a:cs typeface="Times New Roman"/>
                        </a:rPr>
                        <a:t>445</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a:solidFill>
                            <a:schemeClr val="tx1"/>
                          </a:solidFill>
                          <a:effectLst/>
                          <a:latin typeface="Calibri"/>
                          <a:ea typeface="Calibri"/>
                          <a:cs typeface="Times New Roman"/>
                        </a:rPr>
                        <a:t>240</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538454">
                <a:tc>
                  <a:txBody>
                    <a:bodyPr/>
                    <a:lstStyle/>
                    <a:p>
                      <a:pPr algn="ctr">
                        <a:lnSpc>
                          <a:spcPct val="115000"/>
                        </a:lnSpc>
                        <a:spcAft>
                          <a:spcPts val="0"/>
                        </a:spcAft>
                      </a:pPr>
                      <a:r>
                        <a:rPr lang="en-US" sz="1600" b="1" dirty="0">
                          <a:solidFill>
                            <a:schemeClr val="tx1"/>
                          </a:solidFill>
                          <a:effectLst/>
                          <a:latin typeface="Calibri"/>
                          <a:ea typeface="Calibri"/>
                          <a:cs typeface="Times New Roman"/>
                        </a:rPr>
                        <a:t>The square of the parks</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a:solidFill>
                            <a:schemeClr val="tx1"/>
                          </a:solidFill>
                          <a:effectLst/>
                          <a:latin typeface="Calibri"/>
                          <a:ea typeface="Calibri"/>
                          <a:cs typeface="Times New Roman"/>
                        </a:rPr>
                        <a:t>15%</a:t>
                      </a:r>
                      <a:r>
                        <a:rPr lang="en-US" sz="1600" b="1" baseline="0" dirty="0">
                          <a:solidFill>
                            <a:schemeClr val="tx1"/>
                          </a:solidFill>
                          <a:effectLst/>
                          <a:latin typeface="Calibri"/>
                          <a:ea typeface="Calibri"/>
                          <a:cs typeface="Times New Roman"/>
                        </a:rPr>
                        <a:t> of the city’s square</a:t>
                      </a:r>
                      <a:r>
                        <a:rPr lang="en-US" sz="1600" b="1" dirty="0">
                          <a:solidFill>
                            <a:schemeClr val="tx1"/>
                          </a:solidFill>
                          <a:effectLst/>
                          <a:latin typeface="Calibri"/>
                          <a:ea typeface="Calibri"/>
                          <a:cs typeface="Times New Roman"/>
                        </a:rPr>
                        <a:t> </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a:solidFill>
                            <a:schemeClr val="tx1"/>
                          </a:solidFill>
                          <a:effectLst/>
                          <a:latin typeface="Calibri"/>
                          <a:ea typeface="Calibri"/>
                          <a:cs typeface="Times New Roman"/>
                        </a:rPr>
                        <a:t>19% of the city’s square </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16045">
                <a:tc>
                  <a:txBody>
                    <a:bodyPr/>
                    <a:lstStyle/>
                    <a:p>
                      <a:pPr algn="ctr">
                        <a:lnSpc>
                          <a:spcPct val="115000"/>
                        </a:lnSpc>
                        <a:spcAft>
                          <a:spcPts val="0"/>
                        </a:spcAft>
                      </a:pPr>
                      <a:r>
                        <a:rPr lang="en-US" sz="1600" b="1" dirty="0">
                          <a:solidFill>
                            <a:schemeClr val="tx1"/>
                          </a:solidFill>
                          <a:effectLst/>
                          <a:latin typeface="Calibri"/>
                          <a:ea typeface="Calibri"/>
                          <a:cs typeface="Times New Roman"/>
                        </a:rPr>
                        <a:t>The number of the universities</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a:solidFill>
                            <a:schemeClr val="tx1"/>
                          </a:solidFill>
                          <a:effectLst/>
                          <a:latin typeface="Calibri"/>
                          <a:ea typeface="Calibri"/>
                          <a:cs typeface="Times New Roman"/>
                        </a:rPr>
                        <a:t>57 </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a:solidFill>
                            <a:schemeClr val="tx1"/>
                          </a:solidFill>
                          <a:effectLst/>
                          <a:latin typeface="Calibri"/>
                          <a:ea typeface="Calibri"/>
                          <a:cs typeface="Times New Roman"/>
                        </a:rPr>
                        <a:t>40 </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316045">
                <a:tc>
                  <a:txBody>
                    <a:bodyPr/>
                    <a:lstStyle/>
                    <a:p>
                      <a:pPr algn="ctr">
                        <a:lnSpc>
                          <a:spcPct val="115000"/>
                        </a:lnSpc>
                        <a:spcAft>
                          <a:spcPts val="0"/>
                        </a:spcAft>
                      </a:pPr>
                      <a:r>
                        <a:rPr lang="en-US" sz="1600" b="1" dirty="0">
                          <a:solidFill>
                            <a:schemeClr val="tx1"/>
                          </a:solidFill>
                          <a:effectLst/>
                          <a:latin typeface="Calibri"/>
                          <a:ea typeface="Calibri"/>
                          <a:cs typeface="Times New Roman"/>
                        </a:rPr>
                        <a:t>The numbers of the theatres</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chemeClr val="tx1"/>
                          </a:solidFill>
                          <a:effectLst/>
                          <a:latin typeface="Calibri"/>
                          <a:ea typeface="Calibri"/>
                          <a:cs typeface="Times New Roman"/>
                        </a:rPr>
                        <a:t>400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600" b="1" dirty="0">
                          <a:solidFill>
                            <a:schemeClr val="tx1"/>
                          </a:solidFill>
                          <a:effectLst/>
                          <a:latin typeface="Calibri"/>
                          <a:ea typeface="Calibri"/>
                          <a:cs typeface="Times New Roman"/>
                        </a:rPr>
                        <a:t>200</a:t>
                      </a: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807681">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chemeClr val="tx1"/>
                          </a:solidFill>
                          <a:effectLst/>
                          <a:latin typeface="+mn-lt"/>
                          <a:ea typeface="Calibri"/>
                          <a:cs typeface="Times New Roman"/>
                        </a:rPr>
                        <a:t>The numbers of the underground</a:t>
                      </a:r>
                      <a:r>
                        <a:rPr lang="en-US" sz="1600" b="1" baseline="0" dirty="0">
                          <a:solidFill>
                            <a:schemeClr val="tx1"/>
                          </a:solidFill>
                          <a:effectLst/>
                          <a:latin typeface="+mn-lt"/>
                          <a:ea typeface="Calibri"/>
                          <a:cs typeface="Times New Roman"/>
                        </a:rPr>
                        <a:t> stations</a:t>
                      </a:r>
                      <a:endParaRPr lang="ru-RU" sz="1600" b="1" dirty="0">
                        <a:solidFill>
                          <a:schemeClr val="tx1"/>
                        </a:solidFill>
                        <a:effectLst/>
                        <a:latin typeface="+mn-lt"/>
                        <a:ea typeface="Calibri"/>
                        <a:cs typeface="Times New Roman"/>
                      </a:endParaRPr>
                    </a:p>
                    <a:p>
                      <a:pPr algn="ctr">
                        <a:lnSpc>
                          <a:spcPct val="115000"/>
                        </a:lnSpc>
                        <a:spcAft>
                          <a:spcPts val="0"/>
                        </a:spcAft>
                      </a:pPr>
                      <a:endParaRPr lang="ru-RU"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chemeClr val="tx1"/>
                          </a:solidFill>
                          <a:effectLst/>
                          <a:latin typeface="Calibri"/>
                          <a:ea typeface="Calibri"/>
                          <a:cs typeface="Times New Roman"/>
                        </a:rPr>
                        <a:t>200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chemeClr val="tx1"/>
                          </a:solidFill>
                          <a:effectLst/>
                          <a:latin typeface="Calibri"/>
                          <a:ea typeface="Calibri"/>
                          <a:cs typeface="Times New Roman"/>
                        </a:rPr>
                        <a:t>275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bl>
          </a:graphicData>
        </a:graphic>
      </p:graphicFrame>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54678" y="1268760"/>
            <a:ext cx="677361" cy="792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28185" y="1268760"/>
            <a:ext cx="648072" cy="72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9336817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r"/>
            <a:r>
              <a:rPr lang="en-US" sz="3600" b="1" i="1" dirty="0">
                <a:solidFill>
                  <a:srgbClr val="FF00FF"/>
                </a:solidFill>
              </a:rPr>
              <a:t>Moscow was founded in 1147</a:t>
            </a:r>
            <a:br>
              <a:rPr lang="en-US" sz="3600" b="1" i="1" dirty="0">
                <a:solidFill>
                  <a:srgbClr val="FF00FF"/>
                </a:solidFill>
              </a:rPr>
            </a:br>
            <a:r>
              <a:rPr lang="en-US" sz="3600" b="1" i="1" dirty="0">
                <a:solidFill>
                  <a:srgbClr val="FF00FF"/>
                </a:solidFill>
              </a:rPr>
              <a:t>by Prince Yuri Dolgoruky </a:t>
            </a:r>
            <a:r>
              <a:rPr lang="en-US" sz="3100" dirty="0">
                <a:solidFill>
                  <a:srgbClr val="FF00FF"/>
                </a:solidFill>
              </a:rPr>
              <a:t>. </a:t>
            </a:r>
            <a:endParaRPr lang="ru-RU" sz="3100" dirty="0">
              <a:solidFill>
                <a:srgbClr val="FF00FF"/>
              </a:solidFill>
            </a:endParaRP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flipV="1">
            <a:off x="5808928" y="3356992"/>
            <a:ext cx="115416" cy="1154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V="1">
            <a:off x="5530963" y="5013176"/>
            <a:ext cx="72008" cy="720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08104" y="2276872"/>
            <a:ext cx="45719" cy="39854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4" name="Picture 6" descr="http://www.graycell.ru/picture/big/dolgorukiy2.jpg">
            <a:hlinkClick r:id="rId5"/>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27984" y="1465716"/>
            <a:ext cx="4104456" cy="469958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67544" y="1465716"/>
            <a:ext cx="3816424" cy="46995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386"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827584" y="183760"/>
            <a:ext cx="1008112" cy="12290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38523586"/>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en-US" sz="3200" b="1" i="1" dirty="0"/>
              <a:t>      </a:t>
            </a:r>
            <a:r>
              <a:rPr lang="en-US" sz="3200" b="1" i="1" dirty="0" err="1">
                <a:solidFill>
                  <a:srgbClr val="FF00FF"/>
                </a:solidFill>
              </a:rPr>
              <a:t>Londinium</a:t>
            </a:r>
            <a:r>
              <a:rPr lang="en-US" sz="3200" b="1" i="1" dirty="0">
                <a:solidFill>
                  <a:srgbClr val="FF00FF"/>
                </a:solidFill>
              </a:rPr>
              <a:t> was founded</a:t>
            </a:r>
            <a:br>
              <a:rPr lang="en-US" sz="3200" b="1" i="1" dirty="0">
                <a:solidFill>
                  <a:srgbClr val="FF00FF"/>
                </a:solidFill>
              </a:rPr>
            </a:br>
            <a:r>
              <a:rPr lang="en-US" sz="3200" b="1" i="1" dirty="0">
                <a:solidFill>
                  <a:srgbClr val="FF00FF"/>
                </a:solidFill>
              </a:rPr>
              <a:t>by the Romans about 43 A.D.   </a:t>
            </a:r>
            <a:endParaRPr lang="ru-RU" sz="3200" b="1" i="1" dirty="0">
              <a:solidFill>
                <a:srgbClr val="FF00FF"/>
              </a:solidFill>
            </a:endParaRPr>
          </a:p>
        </p:txBody>
      </p:sp>
      <p:pic>
        <p:nvPicPr>
          <p:cNvPr id="2057" name="Picture 9"/>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6012160" y="1885595"/>
            <a:ext cx="45719" cy="4525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60" name="Picture 12" descr="http://img0.liveinternet.ru/images/foto/b/1/276/1114276/f_4573089.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39362" y="1844824"/>
            <a:ext cx="4109102" cy="439248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5576" y="1844824"/>
            <a:ext cx="3528392" cy="43924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410"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55576" y="276462"/>
            <a:ext cx="1440160" cy="14658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70968482"/>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600201"/>
            <a:ext cx="8229600" cy="2188840"/>
          </a:xfrm>
        </p:spPr>
        <p:txBody>
          <a:bodyPr/>
          <a:lstStyle/>
          <a:p>
            <a:pPr marL="0" indent="0">
              <a:buNone/>
            </a:pPr>
            <a:endParaRPr lang="ru-RU" dirty="0"/>
          </a:p>
          <a:p>
            <a:pPr marL="0" indent="0">
              <a:buNone/>
            </a:pPr>
            <a:endParaRPr lang="ru-RU" dirty="0"/>
          </a:p>
        </p:txBody>
      </p:sp>
      <p:sp>
        <p:nvSpPr>
          <p:cNvPr id="5" name="Заголовок 4"/>
          <p:cNvSpPr>
            <a:spLocks noGrp="1"/>
          </p:cNvSpPr>
          <p:nvPr>
            <p:ph type="title"/>
          </p:nvPr>
        </p:nvSpPr>
        <p:spPr>
          <a:xfrm>
            <a:off x="395536" y="260648"/>
            <a:ext cx="8424936" cy="576064"/>
          </a:xfrm>
        </p:spPr>
        <p:txBody>
          <a:bodyPr>
            <a:noAutofit/>
          </a:bodyPr>
          <a:lstStyle/>
          <a:p>
            <a:r>
              <a:rPr lang="en-US" sz="4800" dirty="0"/>
              <a:t>MAPS</a:t>
            </a:r>
            <a:endParaRPr lang="ru-RU" sz="48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67741" y="836712"/>
            <a:ext cx="4392488" cy="547260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Рисунок 3">
            <a:extLst>
              <a:ext uri="{FF2B5EF4-FFF2-40B4-BE49-F238E27FC236}">
                <a16:creationId xmlns:a16="http://schemas.microsoft.com/office/drawing/2014/main" xmlns="" id="{5D1022F6-64F9-459E-ACD3-A3FC2A88073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9511" y="916126"/>
            <a:ext cx="4388229" cy="5393194"/>
          </a:xfrm>
          <a:prstGeom prst="rect">
            <a:avLst/>
          </a:prstGeom>
        </p:spPr>
      </p:pic>
    </p:spTree>
    <p:extLst>
      <p:ext uri="{BB962C8B-B14F-4D97-AF65-F5344CB8AC3E}">
        <p14:creationId xmlns:p14="http://schemas.microsoft.com/office/powerpoint/2010/main" xmlns="" val="1322640765"/>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512" y="274638"/>
            <a:ext cx="8229600" cy="1143000"/>
          </a:xfrm>
        </p:spPr>
        <p:txBody>
          <a:bodyPr>
            <a:normAutofit fontScale="90000"/>
          </a:bodyPr>
          <a:lstStyle/>
          <a:p>
            <a:pPr algn="r"/>
            <a:r>
              <a:rPr lang="en-US" sz="3100" b="1" i="1" dirty="0"/>
              <a:t>       </a:t>
            </a:r>
            <a:r>
              <a:rPr lang="en-US" sz="3100" b="1" i="1" dirty="0">
                <a:solidFill>
                  <a:srgbClr val="6600FF"/>
                </a:solidFill>
              </a:rPr>
              <a:t>Moscow is one of the largest cities in Europe.  The population of Moscow is over 12 million people</a:t>
            </a:r>
            <a:r>
              <a:rPr lang="en-US" sz="3200" b="1" i="1" dirty="0">
                <a:solidFill>
                  <a:srgbClr val="6600FF"/>
                </a:solidFill>
              </a:rPr>
              <a:t>. </a:t>
            </a:r>
            <a:endParaRPr lang="ru-RU" sz="3200" b="1" i="1" dirty="0">
              <a:solidFill>
                <a:srgbClr val="6600FF"/>
              </a:solidFill>
            </a:endParaRP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flipH="1" flipV="1">
            <a:off x="5172356" y="3757400"/>
            <a:ext cx="263739" cy="1756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descr="http://sfw.so/uploads/posts/2011-11/1321277724_0_669c1_96aed5e8_xxl.jpe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0673" y="1505244"/>
            <a:ext cx="7869759" cy="49364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4799767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210146"/>
          </a:xfrm>
        </p:spPr>
        <p:txBody>
          <a:bodyPr>
            <a:normAutofit fontScale="90000"/>
          </a:bodyPr>
          <a:lstStyle/>
          <a:p>
            <a:r>
              <a:rPr lang="en-US" sz="3100" b="1" i="1" dirty="0">
                <a:solidFill>
                  <a:schemeClr val="accent6">
                    <a:lumMod val="50000"/>
                  </a:schemeClr>
                </a:solidFill>
              </a:rPr>
              <a:t>The total area of Moscow is</a:t>
            </a:r>
            <a:r>
              <a:rPr lang="ru-RU" sz="3100" b="1" i="1" dirty="0">
                <a:solidFill>
                  <a:schemeClr val="accent6">
                    <a:lumMod val="50000"/>
                  </a:schemeClr>
                </a:solidFill>
              </a:rPr>
              <a:t> 2511 </a:t>
            </a:r>
            <a:r>
              <a:rPr lang="en-US" sz="3100" b="1" i="1" dirty="0">
                <a:solidFill>
                  <a:schemeClr val="accent6">
                    <a:lumMod val="50000"/>
                  </a:schemeClr>
                </a:solidFill>
              </a:rPr>
              <a:t>square km.</a:t>
            </a:r>
            <a:br>
              <a:rPr lang="en-US" sz="3100" b="1" i="1" dirty="0">
                <a:solidFill>
                  <a:schemeClr val="accent6">
                    <a:lumMod val="50000"/>
                  </a:schemeClr>
                </a:solidFill>
              </a:rPr>
            </a:br>
            <a:r>
              <a:rPr lang="en-US" sz="3100" b="1" i="1" dirty="0">
                <a:solidFill>
                  <a:schemeClr val="accent6">
                    <a:lumMod val="50000"/>
                  </a:schemeClr>
                </a:solidFill>
              </a:rPr>
              <a:t>There are </a:t>
            </a:r>
            <a:r>
              <a:rPr lang="en-US" sz="3100" b="1" i="1" dirty="0">
                <a:solidFill>
                  <a:schemeClr val="accent6">
                    <a:lumMod val="50000"/>
                  </a:schemeClr>
                </a:solidFill>
                <a:ea typeface="Calibri"/>
                <a:cs typeface="Times New Roman"/>
              </a:rPr>
              <a:t>125 districts in Moscow</a:t>
            </a:r>
            <a:r>
              <a:rPr lang="en-US" dirty="0">
                <a:solidFill>
                  <a:schemeClr val="accent6">
                    <a:lumMod val="50000"/>
                  </a:schemeClr>
                </a:solidFill>
                <a:ea typeface="Calibri"/>
                <a:cs typeface="Times New Roman"/>
              </a:rPr>
              <a:t>.</a:t>
            </a:r>
            <a:r>
              <a:rPr lang="ru-RU" sz="3600" dirty="0">
                <a:ea typeface="Calibri"/>
                <a:cs typeface="Times New Roman"/>
              </a:rPr>
              <a:t/>
            </a:r>
            <a:br>
              <a:rPr lang="ru-RU" sz="3600" dirty="0">
                <a:ea typeface="Calibri"/>
                <a:cs typeface="Times New Roman"/>
              </a:rPr>
            </a:br>
            <a:endParaRPr lang="ru-RU"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27361" y="2276873"/>
            <a:ext cx="144304" cy="2160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7" name="Picture 5" descr="http://snabdi.ucoz.ru/_ph/3/2/514220475.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91680" y="1052736"/>
            <a:ext cx="5760640" cy="56166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81395487"/>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1143000"/>
          </a:xfrm>
        </p:spPr>
        <p:txBody>
          <a:bodyPr>
            <a:normAutofit/>
          </a:bodyPr>
          <a:lstStyle/>
          <a:p>
            <a:r>
              <a:rPr lang="en-US" sz="2800" b="1" i="1" dirty="0">
                <a:solidFill>
                  <a:srgbClr val="FF0000"/>
                </a:solidFill>
              </a:rPr>
              <a:t>     London is one of the largest European cities too.    The population of the city is over </a:t>
            </a:r>
            <a:r>
              <a:rPr lang="ru-RU" sz="2800" b="1" i="1" dirty="0">
                <a:solidFill>
                  <a:srgbClr val="FF0000"/>
                </a:solidFill>
              </a:rPr>
              <a:t>8.5</a:t>
            </a:r>
            <a:r>
              <a:rPr lang="en-US" sz="2800" b="1" i="1" dirty="0">
                <a:solidFill>
                  <a:srgbClr val="FF0000"/>
                </a:solidFill>
              </a:rPr>
              <a:t> million people.</a:t>
            </a:r>
            <a:endParaRPr lang="ru-RU" sz="2800" dirty="0">
              <a:solidFill>
                <a:srgbClr val="FF0000"/>
              </a:solidFill>
            </a:endParaRPr>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49700" y="3978870"/>
            <a:ext cx="394308" cy="2422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8" name="Picture 4" descr="http://review-planet.ru/wp-content/uploads/2011/01/London-1920x1200-00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1541" y="1517225"/>
            <a:ext cx="8244915" cy="49361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43003773"/>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z="3200" b="1" i="1" dirty="0"/>
              <a:t> </a:t>
            </a:r>
            <a:r>
              <a:rPr lang="en-US" sz="3200" b="1" i="1" dirty="0">
                <a:solidFill>
                  <a:srgbClr val="C00000"/>
                </a:solidFill>
              </a:rPr>
              <a:t>The total area of London is</a:t>
            </a:r>
            <a:r>
              <a:rPr lang="ru-RU" sz="3200" b="1" i="1" dirty="0">
                <a:solidFill>
                  <a:srgbClr val="C00000"/>
                </a:solidFill>
              </a:rPr>
              <a:t> 1580 </a:t>
            </a:r>
            <a:r>
              <a:rPr lang="en-US" sz="3200" b="1" i="1" dirty="0">
                <a:solidFill>
                  <a:srgbClr val="C00000"/>
                </a:solidFill>
              </a:rPr>
              <a:t>square km. There are </a:t>
            </a:r>
            <a:r>
              <a:rPr lang="en-US" sz="3200" b="1" i="1" dirty="0">
                <a:solidFill>
                  <a:srgbClr val="C00000"/>
                </a:solidFill>
                <a:ea typeface="Calibri"/>
                <a:cs typeface="Times New Roman"/>
              </a:rPr>
              <a:t>35 boroughs in London.</a:t>
            </a:r>
            <a:r>
              <a:rPr lang="ru-RU" sz="2400" b="1" i="1" dirty="0">
                <a:solidFill>
                  <a:srgbClr val="C00000"/>
                </a:solidFill>
                <a:ea typeface="Calibri"/>
                <a:cs typeface="Times New Roman"/>
              </a:rPr>
              <a:t/>
            </a:r>
            <a:br>
              <a:rPr lang="ru-RU" sz="2400" b="1" i="1" dirty="0">
                <a:solidFill>
                  <a:srgbClr val="C00000"/>
                </a:solidFill>
                <a:ea typeface="Calibri"/>
                <a:cs typeface="Times New Roman"/>
              </a:rPr>
            </a:br>
            <a:r>
              <a:rPr lang="en-US" sz="3200" b="1" i="1" dirty="0">
                <a:solidFill>
                  <a:schemeClr val="accent6">
                    <a:lumMod val="50000"/>
                  </a:schemeClr>
                </a:solidFill>
              </a:rPr>
              <a:t> </a:t>
            </a:r>
            <a:endParaRPr lang="ru-RU" sz="2800" dirty="0">
              <a:solidFill>
                <a:schemeClr val="accent6">
                  <a:lumMod val="50000"/>
                </a:schemeClr>
              </a:solidFill>
            </a:endParaRPr>
          </a:p>
        </p:txBody>
      </p:sp>
      <p:pic>
        <p:nvPicPr>
          <p:cNvPr id="4" name="Объект 3" descr="http://www.dsproav.com/27/barcelona-beach-map-215.jpg">
            <a:hlinkClick r:id="rId2"/>
          </p:cNvPr>
          <p:cNvPicPr>
            <a:picLocks noGrp="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4" y="1196752"/>
            <a:ext cx="8805664" cy="5544616"/>
          </a:xfrm>
          <a:prstGeom prst="rect">
            <a:avLst/>
          </a:prstGeom>
          <a:noFill/>
          <a:ln>
            <a:noFill/>
          </a:ln>
        </p:spPr>
      </p:pic>
    </p:spTree>
    <p:extLst>
      <p:ext uri="{BB962C8B-B14F-4D97-AF65-F5344CB8AC3E}">
        <p14:creationId xmlns:p14="http://schemas.microsoft.com/office/powerpoint/2010/main" xmlns="" val="3414470777"/>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1585</TotalTime>
  <Words>485</Words>
  <Application>Microsoft Office PowerPoint</Application>
  <PresentationFormat>Экран (4:3)</PresentationFormat>
  <Paragraphs>66</Paragraphs>
  <Slides>27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Тема Office</vt:lpstr>
      <vt:lpstr>MOSCOW - LONDON</vt:lpstr>
      <vt:lpstr>What are their NAMES :  </vt:lpstr>
      <vt:lpstr>Moscow was founded in 1147 by Prince Yuri Dolgoruky . </vt:lpstr>
      <vt:lpstr>      Londinium was founded by the Romans about 43 A.D.   </vt:lpstr>
      <vt:lpstr>MAPS</vt:lpstr>
      <vt:lpstr>       Moscow is one of the largest cities in Europe.  The population of Moscow is over 12 million people. </vt:lpstr>
      <vt:lpstr>The total area of Moscow is 2511 square km. There are 125 districts in Moscow. </vt:lpstr>
      <vt:lpstr>     London is one of the largest European cities too.    The population of the city is over 8.5 million people.</vt:lpstr>
      <vt:lpstr> The total area of London is 1580 square km. There are 35 boroughs in London.  </vt:lpstr>
      <vt:lpstr>The central squares  of the capitals</vt:lpstr>
      <vt:lpstr>Red Square is the geographical center of Moscow.  The Kremlin and the Spasskaya Tower are the symbols of Moscow and Russia.</vt:lpstr>
      <vt:lpstr>You can see a lot of masterpieces in Red Square. For example, St Basil’s Cathedral , the monument to Minin and Pozharsky.</vt:lpstr>
      <vt:lpstr>Many tourists attract the ceremonial  “Changing of the Guard” in Red Square. </vt:lpstr>
      <vt:lpstr>Trafalgar Square is the geographical center of London. At the middle of the square stands a monument honoring admiral Nelson.</vt:lpstr>
      <vt:lpstr>Слайд 15</vt:lpstr>
      <vt:lpstr> The places of interest of the two capitals:</vt:lpstr>
      <vt:lpstr>The most famous museums in Moscow are the  Pushkin Museum of Fine Arts, the Tretyakov  Gallery and others.  </vt:lpstr>
      <vt:lpstr>The most famous museums in London are the British Museum, the Tower of London and others.</vt:lpstr>
      <vt:lpstr>Buckingham Palace is the official residence of the Queen. The ceremonial “Changing of the Guard” takes place near the palace.</vt:lpstr>
      <vt:lpstr>The most famous THEATRES in Moscow: the Bolshoi Opera House, the Mali Theatre. </vt:lpstr>
      <vt:lpstr>The most famous theatres in London: Shakespeare’s Globe Theatre, the Royal Opera House. </vt:lpstr>
      <vt:lpstr>The Moscow metro has 200 stations around the city. Seven million passengers use it every day. The Moscow metro is called “The Underground Palace”, because many stations are really beautiful with mosaic ceilings, wonderful chandeliers, beautiful sculptures and brilliant paintings. It is one of Moscow’s major tourist attractions.</vt:lpstr>
      <vt:lpstr>The London underground is the oldest in the world. It has 275 stations around the city. More than3,5million people use it every day. Londoners call the subway in your city “the Tube" because of the form of the deep underground tunnels.</vt:lpstr>
      <vt:lpstr>Слайд 24</vt:lpstr>
      <vt:lpstr>Слайд 25</vt:lpstr>
      <vt:lpstr>Слайд 26</vt:lpstr>
      <vt:lpstr>The comparative table of Moscow and London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Moscow is the capital of Russia Москва – столица России</dc:title>
  <dc:creator>Лариса Березюк</dc:creator>
  <cp:lastModifiedBy>Анна Кудрякова</cp:lastModifiedBy>
  <cp:revision>122</cp:revision>
  <dcterms:created xsi:type="dcterms:W3CDTF">2014-04-15T08:49:54Z</dcterms:created>
  <dcterms:modified xsi:type="dcterms:W3CDTF">2023-06-20T10:32:08Z</dcterms:modified>
</cp:coreProperties>
</file>