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353" r:id="rId2"/>
    <p:sldId id="300" r:id="rId3"/>
    <p:sldId id="305" r:id="rId4"/>
    <p:sldId id="264" r:id="rId5"/>
    <p:sldId id="325" r:id="rId6"/>
    <p:sldId id="326" r:id="rId7"/>
    <p:sldId id="327" r:id="rId8"/>
    <p:sldId id="306" r:id="rId9"/>
    <p:sldId id="275" r:id="rId10"/>
    <p:sldId id="276" r:id="rId11"/>
    <p:sldId id="311" r:id="rId12"/>
    <p:sldId id="316" r:id="rId13"/>
    <p:sldId id="315" r:id="rId14"/>
    <p:sldId id="319" r:id="rId15"/>
    <p:sldId id="350" r:id="rId16"/>
    <p:sldId id="349" r:id="rId17"/>
    <p:sldId id="34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135" autoAdjust="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178A5-FD8F-4447-9FE1-D14AAB40EBD4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0A39-9FB3-4A5D-ACE8-F84C300F6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047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90A39-9FB3-4A5D-ACE8-F84C300F6D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90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>
                <a:tint val="84000"/>
                <a:satMod val="110000"/>
                <a:lumMod val="99000"/>
                <a:lumOff val="1000"/>
              </a:schemeClr>
            </a:gs>
            <a:gs pos="44000">
              <a:schemeClr val="bg2">
                <a:tint val="93000"/>
                <a:satMod val="115000"/>
              </a:schemeClr>
            </a:gs>
            <a:gs pos="100000">
              <a:schemeClr val="bg2">
                <a:tint val="100000"/>
                <a:shade val="59000"/>
                <a:satMod val="1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5616624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  <a:ea typeface="Tahoma" pitchFamily="34" charset="0"/>
                <a:cs typeface="Times New Roman" pitchFamily="18" charset="0"/>
              </a:rPr>
              <a:t/>
            </a:r>
            <a:br>
              <a:rPr lang="ru-RU" sz="2800" dirty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2800" dirty="0" smtClean="0">
                <a:latin typeface="+mn-lt"/>
                <a:ea typeface="Tahoma" pitchFamily="34" charset="0"/>
                <a:cs typeface="Times New Roman" pitchFamily="18" charset="0"/>
              </a:rPr>
              <a:t>урок Подготовки </a:t>
            </a:r>
            <a:r>
              <a:rPr lang="ru-RU" sz="2800" dirty="0">
                <a:latin typeface="+mn-lt"/>
                <a:ea typeface="Tahoma" pitchFamily="34" charset="0"/>
                <a:cs typeface="Times New Roman" pitchFamily="18" charset="0"/>
              </a:rPr>
              <a:t>младшего обслуживающего персонала</a:t>
            </a:r>
            <a:br>
              <a:rPr lang="ru-RU" sz="2800" dirty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2800" dirty="0">
                <a:latin typeface="+mn-lt"/>
                <a:ea typeface="Tahoma" pitchFamily="34" charset="0"/>
                <a:cs typeface="Times New Roman" pitchFamily="18" charset="0"/>
              </a:rPr>
              <a:t>8 класс</a:t>
            </a:r>
            <a:br>
              <a:rPr lang="ru-RU" sz="2800" dirty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2800" dirty="0">
                <a:latin typeface="+mn-lt"/>
                <a:ea typeface="Tahoma" pitchFamily="34" charset="0"/>
                <a:cs typeface="Times New Roman" pitchFamily="18" charset="0"/>
              </a:rPr>
              <a:t>Тема: «Перевязочный </a:t>
            </a:r>
            <a:r>
              <a:rPr lang="ru-RU" sz="2800" dirty="0" smtClean="0">
                <a:latin typeface="+mn-lt"/>
                <a:ea typeface="Tahoma" pitchFamily="34" charset="0"/>
                <a:cs typeface="Times New Roman" pitchFamily="18" charset="0"/>
              </a:rPr>
              <a:t>материал»</a:t>
            </a:r>
            <a:br>
              <a:rPr lang="ru-RU" sz="2800" dirty="0" smtClean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2800" dirty="0" smtClean="0">
                <a:latin typeface="+mn-lt"/>
                <a:ea typeface="Tahoma" pitchFamily="34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2800" dirty="0" smtClean="0">
                <a:latin typeface="+mn-lt"/>
                <a:ea typeface="Tahoma" pitchFamily="34" charset="0"/>
                <a:cs typeface="Times New Roman" pitchFamily="18" charset="0"/>
              </a:rPr>
              <a:t>		      </a:t>
            </a:r>
            <a:r>
              <a:rPr lang="ru-RU" sz="1800" cap="none" dirty="0" smtClean="0">
                <a:latin typeface="+mn-lt"/>
                <a:ea typeface="Tahoma" pitchFamily="34" charset="0"/>
                <a:cs typeface="Times New Roman" pitchFamily="18" charset="0"/>
              </a:rPr>
              <a:t>Разработал: учитель профильного труда</a:t>
            </a:r>
            <a:br>
              <a:rPr lang="ru-RU" sz="1800" cap="none" dirty="0" smtClean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1800" cap="none" dirty="0" smtClean="0">
                <a:latin typeface="+mn-lt"/>
                <a:ea typeface="Tahoma" pitchFamily="34" charset="0"/>
                <a:cs typeface="Times New Roman" pitchFamily="18" charset="0"/>
              </a:rPr>
              <a:t>			      КОУ «</a:t>
            </a:r>
            <a:r>
              <a:rPr lang="ru-RU" sz="1800" cap="none" dirty="0" err="1" smtClean="0">
                <a:latin typeface="+mn-lt"/>
                <a:ea typeface="Tahoma" pitchFamily="34" charset="0"/>
                <a:cs typeface="Times New Roman" pitchFamily="18" charset="0"/>
              </a:rPr>
              <a:t>Калачинская</a:t>
            </a:r>
            <a:r>
              <a:rPr lang="ru-RU" sz="1800" cap="none" dirty="0" smtClean="0">
                <a:latin typeface="+mn-lt"/>
                <a:ea typeface="Tahoma" pitchFamily="34" charset="0"/>
                <a:cs typeface="Times New Roman" pitchFamily="18" charset="0"/>
              </a:rPr>
              <a:t> адаптивная школа-интернат»</a:t>
            </a:r>
            <a:br>
              <a:rPr lang="ru-RU" sz="1800" cap="none" dirty="0" smtClean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1800" cap="none" dirty="0" smtClean="0">
                <a:latin typeface="+mn-lt"/>
                <a:ea typeface="Tahoma" pitchFamily="34" charset="0"/>
                <a:cs typeface="Times New Roman" pitchFamily="18" charset="0"/>
              </a:rPr>
              <a:t>		 </a:t>
            </a:r>
            <a:r>
              <a:rPr lang="ru-RU" sz="1800" cap="none" dirty="0" err="1" smtClean="0">
                <a:latin typeface="+mn-lt"/>
                <a:ea typeface="Tahoma" pitchFamily="34" charset="0"/>
                <a:cs typeface="Times New Roman" pitchFamily="18" charset="0"/>
              </a:rPr>
              <a:t>Дурандина</a:t>
            </a:r>
            <a:r>
              <a:rPr lang="ru-RU" sz="1800" cap="none" dirty="0" smtClean="0">
                <a:latin typeface="+mn-lt"/>
                <a:ea typeface="Tahoma" pitchFamily="34" charset="0"/>
                <a:cs typeface="Times New Roman" pitchFamily="18" charset="0"/>
              </a:rPr>
              <a:t> Светлана Владимировна</a:t>
            </a:r>
            <a:r>
              <a:rPr lang="ru-RU" sz="1800" dirty="0">
                <a:latin typeface="+mn-lt"/>
                <a:ea typeface="Tahoma" pitchFamily="34" charset="0"/>
                <a:cs typeface="Times New Roman" pitchFamily="18" charset="0"/>
              </a:rPr>
              <a:t/>
            </a:r>
            <a:br>
              <a:rPr lang="ru-RU" sz="1800" dirty="0">
                <a:latin typeface="+mn-lt"/>
                <a:ea typeface="Tahoma" pitchFamily="34" charset="0"/>
                <a:cs typeface="Times New Roman" pitchFamily="18" charset="0"/>
              </a:rPr>
            </a:br>
            <a:r>
              <a:rPr lang="ru-RU" sz="1800" dirty="0">
                <a:latin typeface="+mn-lt"/>
                <a:ea typeface="Tahoma" pitchFamily="34" charset="0"/>
                <a:cs typeface="Times New Roman" pitchFamily="18" charset="0"/>
              </a:rPr>
              <a:t/>
            </a:r>
            <a:br>
              <a:rPr lang="ru-RU" sz="1800" dirty="0">
                <a:latin typeface="+mn-lt"/>
                <a:ea typeface="Tahoma" pitchFamily="34" charset="0"/>
                <a:cs typeface="Times New Roman" pitchFamily="18" charset="0"/>
              </a:rPr>
            </a:br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65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690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</a:rPr>
              <a:t>Салфетка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  Тампон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Турунда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Ватный шарик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3" name="Picture 2" descr="C:\Users\Попова Наташа\Desktop\45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0" y="124308"/>
            <a:ext cx="3060000" cy="2379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пова Наташа\Desktop\gigienicheskij-tampon-samodelny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13" y="2780928"/>
            <a:ext cx="2916000" cy="1978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пова Наташа\Desktop\350925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28" y="241765"/>
            <a:ext cx="2916000" cy="2145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38" y="4846844"/>
            <a:ext cx="40290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54726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применяют салфетку?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Попова Наташа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6" y="620688"/>
            <a:ext cx="8352928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59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применяют тампон?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Попова Наташа\Desktop\25540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28000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76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применяют турунду?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Попова Наташа\Desktop\0225744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60886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03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применяют ватный шарик?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Попова Наташа\Desktop\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15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56955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254452"/>
              </p:ext>
            </p:extLst>
          </p:nvPr>
        </p:nvGraphicFramePr>
        <p:xfrm>
          <a:off x="323527" y="620689"/>
          <a:ext cx="8249001" cy="5472607"/>
        </p:xfrm>
        <a:graphic>
          <a:graphicData uri="http://schemas.openxmlformats.org/drawingml/2006/table">
            <a:tbl>
              <a:tblPr firstRow="1" firstCol="1" bandRow="1"/>
              <a:tblGrid>
                <a:gridCol w="2634136"/>
                <a:gridCol w="2864624"/>
                <a:gridCol w="2750241"/>
              </a:tblGrid>
              <a:tr h="164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перевязочного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какого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материала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изготавливают?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 перевязочного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материала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Салфетка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Тампон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Турунда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Ватный шарик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90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0348000"/>
              </p:ext>
            </p:extLst>
          </p:nvPr>
        </p:nvGraphicFramePr>
        <p:xfrm>
          <a:off x="683568" y="476672"/>
          <a:ext cx="7704856" cy="5587762"/>
        </p:xfrm>
        <a:graphic>
          <a:graphicData uri="http://schemas.openxmlformats.org/drawingml/2006/table">
            <a:tbl>
              <a:tblPr firstRow="1" firstCol="1" bandRow="1"/>
              <a:tblGrid>
                <a:gridCol w="2310787"/>
                <a:gridCol w="2288810"/>
                <a:gridCol w="3105259"/>
              </a:tblGrid>
              <a:tr h="981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перевязочного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какого материала изготавливают?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 перевязочного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Салфетка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марли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или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бинта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накладывания на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хирургический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шов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рану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Тампон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марли,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бинта</a:t>
                      </a:r>
                      <a:endParaRPr lang="ru-RU" sz="16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остановки кровотечения, гноя из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раны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Турунда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марли, бинта,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ваты</a:t>
                      </a:r>
                      <a:endParaRPr lang="ru-RU" sz="16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лор практике, для закладывания в уши, при носовом 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кровотечении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Ватный шарик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ваты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обработки кожи тела до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инъекции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207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57364"/>
            <a:ext cx="7596214" cy="250033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+mn-lt"/>
              </a:rPr>
              <a:t>Перевязочный материал готовят на специальном столе чистыми руками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2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04664"/>
            <a:ext cx="8215370" cy="4738848"/>
          </a:xfrm>
        </p:spPr>
        <p:txBody>
          <a:bodyPr>
            <a:noAutofit/>
          </a:bodyPr>
          <a:lstStyle/>
          <a:p>
            <a:pPr marL="571500" indent="-5715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САНИТАР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(санитарка)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младший медицинский персонал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без специального образования.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САНИТАР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(санитарка)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Занимается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уборкой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помещений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лечебно-профилактических учреждениях 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гигиеническим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уходом за больными.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3751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Попова Наташа\Desktop\больница - фото Калян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37" y="282389"/>
            <a:ext cx="4052953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5383"/>
            <a:ext cx="4608511" cy="306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1425"/>
            <a:ext cx="446449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379492"/>
            <a:ext cx="3977586" cy="31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85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7972452" cy="1388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Перевязочный материал</a:t>
            </a:r>
            <a:endParaRPr lang="ru-RU" sz="4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665130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solidFill>
                  <a:schemeClr val="tx1"/>
                </a:solidFill>
                <a:latin typeface="+mn-lt"/>
              </a:rPr>
              <a:t>Перевязочный ________</a:t>
            </a:r>
            <a:r>
              <a:rPr lang="ru-RU" sz="4000" cap="none" dirty="0" smtClean="0">
                <a:solidFill>
                  <a:schemeClr val="tx1"/>
                </a:solidFill>
                <a:latin typeface="+mn-lt"/>
              </a:rPr>
              <a:t> -  материал, употребляемый при операциях </a:t>
            </a:r>
            <a:r>
              <a:rPr lang="ru-RU" sz="4000" cap="none" dirty="0" err="1" smtClean="0">
                <a:solidFill>
                  <a:schemeClr val="tx1"/>
                </a:solidFill>
                <a:latin typeface="+mn-lt"/>
              </a:rPr>
              <a:t>и__________</a:t>
            </a:r>
            <a:r>
              <a:rPr lang="ru-RU" sz="4000" cap="none" dirty="0" smtClean="0">
                <a:solidFill>
                  <a:schemeClr val="tx1"/>
                </a:solidFill>
                <a:latin typeface="+mn-lt"/>
              </a:rPr>
              <a:t> с целью </a:t>
            </a:r>
            <a:r>
              <a:rPr lang="ru-RU" sz="4000" cap="none" dirty="0" err="1" smtClean="0">
                <a:solidFill>
                  <a:schemeClr val="tx1"/>
                </a:solidFill>
                <a:latin typeface="+mn-lt"/>
              </a:rPr>
              <a:t>осушивания</a:t>
            </a:r>
            <a:r>
              <a:rPr lang="ru-RU" sz="4000" cap="none" dirty="0" smtClean="0">
                <a:solidFill>
                  <a:schemeClr val="tx1"/>
                </a:solidFill>
                <a:latin typeface="+mn-lt"/>
              </a:rPr>
              <a:t> операционного поля или __________, остановки ____________.  </a:t>
            </a:r>
            <a:r>
              <a:rPr lang="ru-RU" sz="4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5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951452"/>
          </a:xfrm>
        </p:spPr>
        <p:txBody>
          <a:bodyPr>
            <a:noAutofit/>
          </a:bodyPr>
          <a:lstStyle/>
          <a:p>
            <a:r>
              <a:rPr lang="ru-RU" sz="4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Перевязочный </a:t>
            </a:r>
            <a:r>
              <a:rPr lang="ru-RU" sz="4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40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4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4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употребляемый при операциях и </a:t>
            </a:r>
            <a:r>
              <a:rPr lang="ru-RU" sz="4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перевязках</a:t>
            </a:r>
            <a:r>
              <a:rPr lang="ru-RU" sz="4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целью </a:t>
            </a:r>
            <a:r>
              <a:rPr lang="ru-RU" sz="40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осушивания</a:t>
            </a:r>
            <a:r>
              <a:rPr lang="ru-RU" sz="4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операционного поля или </a:t>
            </a:r>
            <a:r>
              <a:rPr lang="ru-RU" sz="4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раны</a:t>
            </a:r>
            <a:r>
              <a:rPr lang="ru-RU" sz="4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остановки </a:t>
            </a:r>
            <a:r>
              <a:rPr lang="ru-RU" sz="40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ru-RU" sz="4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1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071702"/>
          </a:xfrm>
        </p:spPr>
        <p:txBody>
          <a:bodyPr>
            <a:normAutofit/>
          </a:bodyPr>
          <a:lstStyle/>
          <a:p>
            <a:r>
              <a:rPr lang="ru-RU" sz="4000" cap="none" dirty="0" smtClean="0">
                <a:solidFill>
                  <a:schemeClr val="tx1"/>
                </a:solidFill>
                <a:latin typeface="+mn-lt"/>
              </a:rPr>
              <a:t>И</a:t>
            </a:r>
            <a:r>
              <a:rPr lang="ru-RU" sz="4000" cap="none" dirty="0" smtClean="0">
                <a:solidFill>
                  <a:schemeClr val="tx1"/>
                </a:solidFill>
                <a:latin typeface="+mn-lt"/>
              </a:rPr>
              <a:t>з каких материалов изготавливают перевязочный материал?</a:t>
            </a:r>
            <a:endParaRPr lang="ru-RU" sz="4000" cap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6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пова Наташа\Desktop\507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209"/>
            <a:ext cx="4104456" cy="2851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пова Наташа\Desktop\17CC63F954B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6923"/>
            <a:ext cx="3923936" cy="2751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пова Наташа\Desktop\str.1_049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6924"/>
            <a:ext cx="3960440" cy="2769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98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2861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  виды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перевязочного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материала?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b="1" dirty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955</TotalTime>
  <Words>147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 урок Подготовки младшего обслуживающего персонала 8 класс Тема: «Перевязочный материал»          Разработал: учитель профильного труда          КОУ «Калачинская адаптивная школа-интернат»    Дурандина Светлана Владимировна  </vt:lpstr>
      <vt:lpstr> САНИТАР (санитарка) – младший медицинский персонал без специального образования. САНИТАР (санитарка) Занимается уборкой помещений в лечебно-профилактических учреждениях и гигиеническим уходом за больными. </vt:lpstr>
      <vt:lpstr>Слайд 3</vt:lpstr>
      <vt:lpstr>Слайд 4</vt:lpstr>
      <vt:lpstr>Перевязочный ________ -  материал, употребляемый при операциях и__________ с целью осушивания операционного поля или __________, остановки ____________.   </vt:lpstr>
      <vt:lpstr>Перевязочный материал -   материал, употребляемый при операциях и перевязках с целью осушивания операционного поля или раны, остановки кровотечения.   </vt:lpstr>
      <vt:lpstr>Из каких материалов изготавливают перевязочный материал?</vt:lpstr>
      <vt:lpstr>Слайд 8</vt:lpstr>
      <vt:lpstr>Назовите   виды      перевязочного материала?                                                                    </vt:lpstr>
      <vt:lpstr>Салфетка   Тампон      Турунда      Ватный шарик  </vt:lpstr>
      <vt:lpstr>Где применяют салфетку?</vt:lpstr>
      <vt:lpstr>Где применяют тампон?</vt:lpstr>
      <vt:lpstr>Где применяют турунду?</vt:lpstr>
      <vt:lpstr>Где применяют ватный шарик?</vt:lpstr>
      <vt:lpstr>Слайд 15</vt:lpstr>
      <vt:lpstr>Слайд 16</vt:lpstr>
      <vt:lpstr>Перевязочный материал готовят на специальном столе чистыми руками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pc4</cp:lastModifiedBy>
  <cp:revision>76</cp:revision>
  <dcterms:modified xsi:type="dcterms:W3CDTF">2017-11-24T03:38:18Z</dcterms:modified>
</cp:coreProperties>
</file>