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9" r:id="rId4"/>
    <p:sldId id="258" r:id="rId5"/>
    <p:sldId id="262" r:id="rId6"/>
    <p:sldId id="261" r:id="rId7"/>
    <p:sldId id="260" r:id="rId8"/>
    <p:sldId id="264" r:id="rId9"/>
    <p:sldId id="265" r:id="rId10"/>
    <p:sldId id="263" r:id="rId11"/>
    <p:sldId id="268" r:id="rId12"/>
    <p:sldId id="266" r:id="rId13"/>
    <p:sldId id="267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69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93F34A6-97F0-412A-B971-B5C16A6E27B7}" type="datetimeFigureOut">
              <a:rPr lang="ru-RU" smtClean="0"/>
              <a:t>25.05.2021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93634EA-B86C-454C-BA0F-A6D678FE44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3F34A6-97F0-412A-B971-B5C16A6E27B7}" type="datetimeFigureOut">
              <a:rPr lang="ru-RU" smtClean="0"/>
              <a:t>25.05.2021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3634EA-B86C-454C-BA0F-A6D678FE44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3F34A6-97F0-412A-B971-B5C16A6E27B7}" type="datetimeFigureOut">
              <a:rPr lang="ru-RU" smtClean="0"/>
              <a:t>25.05.2021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3634EA-B86C-454C-BA0F-A6D678FE44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3F34A6-97F0-412A-B971-B5C16A6E27B7}" type="datetimeFigureOut">
              <a:rPr lang="ru-RU" smtClean="0"/>
              <a:t>25.05.2021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3634EA-B86C-454C-BA0F-A6D678FE44F8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3F34A6-97F0-412A-B971-B5C16A6E27B7}" type="datetimeFigureOut">
              <a:rPr lang="ru-RU" smtClean="0"/>
              <a:t>25.05.2021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3634EA-B86C-454C-BA0F-A6D678FE44F8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3F34A6-97F0-412A-B971-B5C16A6E27B7}" type="datetimeFigureOut">
              <a:rPr lang="ru-RU" smtClean="0"/>
              <a:t>25.05.2021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3634EA-B86C-454C-BA0F-A6D678FE44F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3F34A6-97F0-412A-B971-B5C16A6E27B7}" type="datetimeFigureOut">
              <a:rPr lang="ru-RU" smtClean="0"/>
              <a:t>25.05.2021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3634EA-B86C-454C-BA0F-A6D678FE44F8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3F34A6-97F0-412A-B971-B5C16A6E27B7}" type="datetimeFigureOut">
              <a:rPr lang="ru-RU" smtClean="0"/>
              <a:t>25.05.2021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3634EA-B86C-454C-BA0F-A6D678FE44F8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3F34A6-97F0-412A-B971-B5C16A6E27B7}" type="datetimeFigureOut">
              <a:rPr lang="ru-RU" smtClean="0"/>
              <a:t>25.05.2021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3634EA-B86C-454C-BA0F-A6D678FE44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93F34A6-97F0-412A-B971-B5C16A6E27B7}" type="datetimeFigureOut">
              <a:rPr lang="ru-RU" smtClean="0"/>
              <a:t>25.05.2021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3634EA-B86C-454C-BA0F-A6D678FE44F8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93F34A6-97F0-412A-B971-B5C16A6E27B7}" type="datetimeFigureOut">
              <a:rPr lang="ru-RU" smtClean="0"/>
              <a:t>25.05.2021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93634EA-B86C-454C-BA0F-A6D678FE44F8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93F34A6-97F0-412A-B971-B5C16A6E27B7}" type="datetimeFigureOut">
              <a:rPr lang="ru-RU" smtClean="0"/>
              <a:t>25.05.2021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93634EA-B86C-454C-BA0F-A6D678FE44F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interest.ru/pin/674203006701982588/" TargetMode="External"/><Relationship Id="rId2" Type="http://schemas.openxmlformats.org/officeDocument/2006/relationships/hyperlink" Target="http://pozdravok.ru/pozdravleniya/prazdniki/den-materi/detyam/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pinterest.ru/pin/317714948719491745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64704"/>
            <a:ext cx="7772400" cy="2160240"/>
          </a:xfrm>
        </p:spPr>
        <p:txBody>
          <a:bodyPr>
            <a:normAutofit fontScale="90000"/>
          </a:bodyPr>
          <a:lstStyle/>
          <a:p>
            <a:r>
              <a:rPr lang="ru-RU" sz="2200" dirty="0" smtClean="0"/>
              <a:t>МУНИЦИПАЛЬНОЕ ОБРАЗОВАТЕЛЬНОЕ УЧРЕЖДЕНИЕ ДОПОЛНИТЕЛЬНОГО ОБРАЗОВАНИЯ ДЕТЕЙ </a:t>
            </a:r>
            <a:br>
              <a:rPr lang="ru-RU" sz="2200" dirty="0" smtClean="0"/>
            </a:br>
            <a:r>
              <a:rPr lang="ru-RU" sz="2200" dirty="0" smtClean="0"/>
              <a:t>«ЦЕНТР ЭСТЕТИЧЕСКОГО ВОСПИТАНИЯ ДЕТЕЙ»</a:t>
            </a:r>
            <a:br>
              <a:rPr lang="ru-RU" sz="2200" dirty="0" smtClean="0"/>
            </a:br>
            <a:r>
              <a:rPr lang="ru-RU" sz="2200" dirty="0" smtClean="0"/>
              <a:t>Республика Мордовия, г. Саранск</a:t>
            </a:r>
            <a:br>
              <a:rPr lang="ru-RU" sz="2200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772816"/>
            <a:ext cx="8458200" cy="4248472"/>
          </a:xfrm>
        </p:spPr>
        <p:txBody>
          <a:bodyPr>
            <a:normAutofit lnSpcReduction="10000"/>
          </a:bodyPr>
          <a:lstStyle/>
          <a:p>
            <a:r>
              <a:rPr lang="ru-RU" sz="2400" b="1" i="1" dirty="0" smtClean="0"/>
              <a:t>Открытое занятие по </a:t>
            </a:r>
            <a:endParaRPr lang="en-US" sz="2400" b="1" i="1" dirty="0" smtClean="0"/>
          </a:p>
          <a:p>
            <a:r>
              <a:rPr lang="ru-RU" sz="2400" b="1" i="1" dirty="0" smtClean="0"/>
              <a:t>изобразительному </a:t>
            </a:r>
            <a:r>
              <a:rPr lang="ru-RU" sz="2400" b="1" i="1" dirty="0" smtClean="0"/>
              <a:t>искусству</a:t>
            </a:r>
            <a:endParaRPr lang="ru-RU" sz="2400" b="1" dirty="0" smtClean="0"/>
          </a:p>
          <a:p>
            <a:r>
              <a:rPr lang="ru-RU" sz="2400" b="1" i="1" dirty="0" smtClean="0"/>
              <a:t>«Открытка – сувенир для мамы».</a:t>
            </a:r>
            <a:endParaRPr lang="ru-RU" sz="2400" b="1" dirty="0" smtClean="0"/>
          </a:p>
          <a:p>
            <a:endParaRPr lang="en-US" sz="2100" b="1" i="1" dirty="0" smtClean="0">
              <a:solidFill>
                <a:schemeClr val="tx1"/>
              </a:solidFill>
            </a:endParaRPr>
          </a:p>
          <a:p>
            <a:endParaRPr lang="en-US" sz="2100" b="1" i="1" dirty="0" smtClean="0">
              <a:solidFill>
                <a:schemeClr val="tx1"/>
              </a:solidFill>
            </a:endParaRPr>
          </a:p>
          <a:p>
            <a:r>
              <a:rPr lang="ru-RU" sz="2100" b="1" i="1" dirty="0" smtClean="0">
                <a:solidFill>
                  <a:schemeClr val="tx1"/>
                </a:solidFill>
              </a:rPr>
              <a:t>Подготовили </a:t>
            </a:r>
            <a:r>
              <a:rPr lang="ru-RU" sz="2100" b="1" i="1" dirty="0" smtClean="0">
                <a:solidFill>
                  <a:schemeClr val="tx1"/>
                </a:solidFill>
              </a:rPr>
              <a:t>и провела:</a:t>
            </a:r>
            <a:endParaRPr lang="ru-RU" sz="2100" dirty="0" smtClean="0">
              <a:solidFill>
                <a:schemeClr val="tx1"/>
              </a:solidFill>
            </a:endParaRPr>
          </a:p>
          <a:p>
            <a:r>
              <a:rPr lang="ru-RU" sz="2100" b="1" i="1" dirty="0" smtClean="0">
                <a:solidFill>
                  <a:schemeClr val="tx1"/>
                </a:solidFill>
              </a:rPr>
              <a:t>                     педагог дополнительного образования</a:t>
            </a:r>
            <a:endParaRPr lang="ru-RU" sz="2100" dirty="0" smtClean="0">
              <a:solidFill>
                <a:schemeClr val="tx1"/>
              </a:solidFill>
            </a:endParaRPr>
          </a:p>
          <a:p>
            <a:r>
              <a:rPr lang="ru-RU" sz="2100" b="1" i="1" dirty="0" smtClean="0">
                <a:solidFill>
                  <a:schemeClr val="tx1"/>
                </a:solidFill>
              </a:rPr>
              <a:t>студии изобразительного искусства</a:t>
            </a:r>
            <a:endParaRPr lang="ru-RU" sz="2100" dirty="0" smtClean="0">
              <a:solidFill>
                <a:schemeClr val="tx1"/>
              </a:solidFill>
            </a:endParaRPr>
          </a:p>
          <a:p>
            <a:r>
              <a:rPr lang="ru-RU" sz="2100" b="1" i="1" dirty="0" smtClean="0">
                <a:solidFill>
                  <a:schemeClr val="tx1"/>
                </a:solidFill>
              </a:rPr>
              <a:t>Павельева Елена Фёдоровна</a:t>
            </a:r>
            <a:endParaRPr lang="ru-RU" sz="2100" dirty="0" smtClean="0">
              <a:solidFill>
                <a:schemeClr val="tx1"/>
              </a:solidFill>
            </a:endParaRPr>
          </a:p>
          <a:p>
            <a:r>
              <a:rPr lang="ru-RU" sz="2100" b="1" dirty="0" smtClean="0">
                <a:solidFill>
                  <a:schemeClr val="tx1"/>
                </a:solidFill>
              </a:rPr>
              <a:t> </a:t>
            </a:r>
            <a:endParaRPr lang="ru-RU" sz="2100" dirty="0" smtClean="0">
              <a:solidFill>
                <a:schemeClr val="tx1"/>
              </a:solidFill>
            </a:endParaRPr>
          </a:p>
          <a:p>
            <a:r>
              <a:rPr lang="ru-RU" sz="2100" b="1" dirty="0" smtClean="0">
                <a:solidFill>
                  <a:schemeClr val="bg1"/>
                </a:solidFill>
              </a:rPr>
              <a:t>Саранск 2019г.</a:t>
            </a:r>
            <a:endParaRPr lang="ru-RU" sz="2100" dirty="0" smtClean="0">
              <a:solidFill>
                <a:schemeClr val="bg1"/>
              </a:solidFill>
            </a:endParaRPr>
          </a:p>
          <a:p>
            <a:endParaRPr lang="ru-RU" dirty="0"/>
          </a:p>
        </p:txBody>
      </p:sp>
      <p:pic>
        <p:nvPicPr>
          <p:cNvPr id="4" name="Рисунок 3" descr="https://i.pinimg.com/564x/60/d1/43/60d14341750b8f4394d7480e27025476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556792"/>
            <a:ext cx="3528392" cy="366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b="1" i="1" dirty="0" smtClean="0"/>
              <a:t> 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    </a:t>
            </a:r>
            <a:r>
              <a:rPr lang="ru-RU" sz="6400" dirty="0" smtClean="0"/>
              <a:t>Большая </a:t>
            </a:r>
            <a:r>
              <a:rPr lang="ru-RU" sz="6400" dirty="0" smtClean="0"/>
              <a:t>красавица береза росла в лесу с тремя маленькими дочками — тонкоствольными березками. Своими раскидистыми ветвями Береза мать защищала дочек от ветра и дождя. А жарким летом — от палящего солнца. Березки быстро подрастали и радовались жизни. Рядом с мамой они не боялись ничего. Однажды в лесу разыгралась сильная гроза. Гремел гром, на небе сверкали молнии. Маленькие березки трепетали от страха. Береза крепко обняла их ветвями и стала успокаивать: «Не бойтесь, молния не заметит вас за моими ветвями. Я — самое высокое дерево в лесу». Не успела Береза мать договорить, как раздался оглушительный треск, острая молния ударила прямо в Березу и опалила сердцевину ствола. Береза, помня о том, что должна защищать своих дочек, не загорелась. Ливень и ветер пытались повалить Березу, но она все-таки стояла. Ни на минуту Береза не забывала о своих детях, ни на минуту не ослабила свои объятия. Только когда гроза прошла, ветер стих, а над умытой землей снова засияло солнце, ствол Березы покачнулся. Падая, она прошелестела своим детям: «Не бойтесь, я не ухожу от вас. Молнии не удалось разбить мое сердце. Мой поверженный ствол зарастет мхом и травой, но материнское сердце не перестанет биться в нем никогда» С этими словами ствол Березы матери рухнул, не задев при падении ни одной из трех тонкоствольных дочек. С тех пор вокруг старого пня растут три стройные березки. А возле березок лежит заросший мхом и травой ствол. Если вы набредете в лесу на это место, сядьте отдохнуть на ствол Березы — он удивительно мягкий! А затем закройте глаза и прислушайтесь. Вы, наверняка, услышите, как бьется в нем материнское сердце... </a:t>
            </a:r>
          </a:p>
          <a:p>
            <a:endParaRPr lang="ru-RU" sz="49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dirty="0" smtClean="0"/>
              <a:t>«СЕРДЦЕ МАТЕРИ</a:t>
            </a:r>
            <a:r>
              <a:rPr lang="ru-RU" sz="3100" dirty="0" smtClean="0"/>
              <a:t>»</a:t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1800" dirty="0" err="1" smtClean="0"/>
              <a:t>М.Скребцова</a:t>
            </a:r>
            <a:r>
              <a:rPr lang="ru-RU" sz="1800" dirty="0" smtClean="0"/>
              <a:t> </a:t>
            </a:r>
            <a:br>
              <a:rPr lang="ru-RU" sz="1800" dirty="0" smtClean="0"/>
            </a:br>
            <a:endParaRPr lang="ru-RU" sz="1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64704"/>
            <a:ext cx="7772400" cy="2160240"/>
          </a:xfrm>
        </p:spPr>
        <p:txBody>
          <a:bodyPr>
            <a:normAutofit/>
          </a:bodyPr>
          <a:lstStyle/>
          <a:p>
            <a:r>
              <a:rPr lang="ru-RU" dirty="0" smtClean="0"/>
              <a:t> 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772816"/>
            <a:ext cx="8458200" cy="4248472"/>
          </a:xfrm>
        </p:spPr>
        <p:txBody>
          <a:bodyPr>
            <a:normAutofit/>
          </a:bodyPr>
          <a:lstStyle/>
          <a:p>
            <a:endParaRPr lang="en-US" sz="2100" b="1" i="1" dirty="0" smtClean="0">
              <a:solidFill>
                <a:schemeClr val="tx1"/>
              </a:solidFill>
            </a:endParaRPr>
          </a:p>
          <a:p>
            <a:endParaRPr lang="en-US" sz="2100" b="1" i="1" dirty="0" smtClean="0">
              <a:solidFill>
                <a:schemeClr val="tx1"/>
              </a:solidFill>
            </a:endParaRPr>
          </a:p>
          <a:p>
            <a:endParaRPr lang="ru-RU" dirty="0"/>
          </a:p>
        </p:txBody>
      </p:sp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2339752" y="583250"/>
            <a:ext cx="5472608" cy="353943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Моя мама.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Много мам на белом свете.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Всей душой их любят дети.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Только мама есть одна,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Всех дороже мне она.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Кто она? Отвечу я: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Это мамочка моя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61662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b="1" dirty="0" smtClean="0">
                <a:solidFill>
                  <a:schemeClr val="bg2">
                    <a:lumMod val="50000"/>
                  </a:schemeClr>
                </a:solidFill>
              </a:rPr>
              <a:t>Всех мамочек сегодня </a:t>
            </a:r>
            <a:r>
              <a:rPr lang="ru-RU" sz="3200" b="1" dirty="0" smtClean="0">
                <a:solidFill>
                  <a:schemeClr val="bg2">
                    <a:lumMod val="50000"/>
                  </a:schemeClr>
                </a:solidFill>
              </a:rPr>
              <a:t>поздравляем</a:t>
            </a:r>
            <a:r>
              <a:rPr lang="ru-RU" sz="3200" b="1" dirty="0" smtClean="0">
                <a:solidFill>
                  <a:schemeClr val="bg2">
                    <a:lumMod val="50000"/>
                  </a:schemeClr>
                </a:solidFill>
              </a:rPr>
              <a:t>! </a:t>
            </a:r>
          </a:p>
          <a:p>
            <a:pPr>
              <a:buNone/>
            </a:pPr>
            <a:r>
              <a:rPr lang="ru-RU" sz="3200" b="1" dirty="0" smtClean="0">
                <a:solidFill>
                  <a:schemeClr val="bg2">
                    <a:lumMod val="50000"/>
                  </a:schemeClr>
                </a:solidFill>
              </a:rPr>
              <a:t>Пускай улыбки окружают Вас!</a:t>
            </a:r>
          </a:p>
          <a:p>
            <a:pPr>
              <a:buNone/>
            </a:pPr>
            <a:r>
              <a:rPr lang="ru-RU" sz="3200" b="1" dirty="0" smtClean="0">
                <a:solidFill>
                  <a:schemeClr val="bg2">
                    <a:lumMod val="50000"/>
                  </a:schemeClr>
                </a:solidFill>
              </a:rPr>
              <a:t>Вести </a:t>
            </a:r>
            <a:r>
              <a:rPr lang="ru-RU" sz="3200" b="1" dirty="0" smtClean="0">
                <a:solidFill>
                  <a:schemeClr val="bg2">
                    <a:lumMod val="50000"/>
                  </a:schemeClr>
                </a:solidFill>
              </a:rPr>
              <a:t>себя прекрасно обещаем,</a:t>
            </a:r>
          </a:p>
          <a:p>
            <a:pPr>
              <a:buNone/>
            </a:pPr>
            <a:r>
              <a:rPr lang="ru-RU" sz="3200" b="1" dirty="0" smtClean="0">
                <a:solidFill>
                  <a:schemeClr val="bg2">
                    <a:lumMod val="50000"/>
                  </a:schemeClr>
                </a:solidFill>
              </a:rPr>
              <a:t>Чтоб </a:t>
            </a:r>
            <a:r>
              <a:rPr lang="ru-RU" sz="3200" b="1" dirty="0" smtClean="0">
                <a:solidFill>
                  <a:schemeClr val="bg2">
                    <a:lumMod val="50000"/>
                  </a:schemeClr>
                </a:solidFill>
              </a:rPr>
              <a:t>стыдно мамам не было за нас.</a:t>
            </a:r>
          </a:p>
          <a:p>
            <a:pPr>
              <a:buNone/>
            </a:pPr>
            <a:r>
              <a:rPr lang="ru-RU" sz="3200" b="1" dirty="0" smtClean="0">
                <a:solidFill>
                  <a:schemeClr val="bg2">
                    <a:lumMod val="50000"/>
                  </a:schemeClr>
                </a:solidFill>
              </a:rPr>
              <a:t>Еще </a:t>
            </a:r>
            <a:r>
              <a:rPr lang="ru-RU" sz="3200" b="1" dirty="0" smtClean="0">
                <a:solidFill>
                  <a:schemeClr val="bg2">
                    <a:lumMod val="50000"/>
                  </a:schemeClr>
                </a:solidFill>
              </a:rPr>
              <a:t>желаем крепкого здоровья, </a:t>
            </a:r>
          </a:p>
          <a:p>
            <a:pPr>
              <a:buNone/>
            </a:pPr>
            <a:r>
              <a:rPr lang="ru-RU" sz="3200" b="1" dirty="0" smtClean="0">
                <a:solidFill>
                  <a:schemeClr val="bg2">
                    <a:lumMod val="50000"/>
                  </a:schemeClr>
                </a:solidFill>
              </a:rPr>
              <a:t>Чтоб исполнялись мамины мечты. </a:t>
            </a:r>
          </a:p>
          <a:p>
            <a:pPr>
              <a:buNone/>
            </a:pPr>
            <a:r>
              <a:rPr lang="ru-RU" sz="3200" b="1" dirty="0" smtClean="0">
                <a:solidFill>
                  <a:schemeClr val="bg2">
                    <a:lumMod val="50000"/>
                  </a:schemeClr>
                </a:solidFill>
              </a:rPr>
              <a:t>Чтоб согревали радости с любовью </a:t>
            </a:r>
          </a:p>
          <a:p>
            <a:pPr>
              <a:buNone/>
            </a:pPr>
            <a:r>
              <a:rPr lang="ru-RU" sz="3200" b="1" dirty="0" smtClean="0">
                <a:solidFill>
                  <a:schemeClr val="bg2">
                    <a:lumMod val="50000"/>
                  </a:schemeClr>
                </a:solidFill>
              </a:rPr>
              <a:t>И мир вообще был полон красоты.</a:t>
            </a:r>
          </a:p>
          <a:p>
            <a:endParaRPr lang="ru-RU" sz="3200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s://i.pinimg.com/564x/c8/c7/83/c8c78357ff641035f3236a9b1cfd4018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548680"/>
            <a:ext cx="5472608" cy="5458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5220072" y="6165304"/>
            <a:ext cx="309634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(Фото 1)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s://i.pinimg.com/564x/a1/31/7b/a1317bc2702da44792d73a2c6e420b24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0"/>
            <a:ext cx="4967908" cy="5674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0" y="6015823"/>
            <a:ext cx="601216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(Фото 2)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64704"/>
            <a:ext cx="7772400" cy="2160240"/>
          </a:xfrm>
        </p:spPr>
        <p:txBody>
          <a:bodyPr>
            <a:normAutofit/>
          </a:bodyPr>
          <a:lstStyle/>
          <a:p>
            <a:r>
              <a:rPr lang="ru-RU" dirty="0" smtClean="0"/>
              <a:t> 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772816"/>
            <a:ext cx="8458200" cy="4248472"/>
          </a:xfrm>
        </p:spPr>
        <p:txBody>
          <a:bodyPr>
            <a:normAutofit/>
          </a:bodyPr>
          <a:lstStyle/>
          <a:p>
            <a:endParaRPr lang="en-US" sz="2100" b="1" i="1" dirty="0" smtClean="0">
              <a:solidFill>
                <a:schemeClr val="tx1"/>
              </a:solidFill>
            </a:endParaRPr>
          </a:p>
          <a:p>
            <a:endParaRPr lang="en-US" sz="2100" b="1" i="1" dirty="0" smtClean="0">
              <a:solidFill>
                <a:schemeClr val="tx1"/>
              </a:solidFill>
            </a:endParaRPr>
          </a:p>
          <a:p>
            <a:endParaRPr lang="ru-RU" dirty="0"/>
          </a:p>
        </p:txBody>
      </p:sp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2339752" y="2060577"/>
            <a:ext cx="5472608" cy="5847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539552" y="1150170"/>
            <a:ext cx="8208912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Литература.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Интернет источник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2"/>
              </a:rPr>
              <a:t>http://pozdravok.ru/pozdravleniya/prazdniki/den-materi/detyam/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М.Скребцова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«Сердце матери».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Фото  на титульном листе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3"/>
              </a:rPr>
              <a:t>https://www.pinterest.ru/pin/674203006701982588/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(Фото 1,2)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4"/>
              </a:rPr>
              <a:t>https://www.pinterest.ru/pin/317714948719491745/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64704"/>
            <a:ext cx="7772400" cy="2160240"/>
          </a:xfrm>
        </p:spPr>
        <p:txBody>
          <a:bodyPr>
            <a:normAutofit/>
          </a:bodyPr>
          <a:lstStyle/>
          <a:p>
            <a:r>
              <a:rPr lang="ru-RU" dirty="0" smtClean="0"/>
              <a:t> 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772816"/>
            <a:ext cx="8458200" cy="4248472"/>
          </a:xfrm>
        </p:spPr>
        <p:txBody>
          <a:bodyPr>
            <a:normAutofit/>
          </a:bodyPr>
          <a:lstStyle/>
          <a:p>
            <a:endParaRPr lang="en-US" sz="2100" b="1" i="1" dirty="0" smtClean="0">
              <a:solidFill>
                <a:schemeClr val="tx1"/>
              </a:solidFill>
            </a:endParaRPr>
          </a:p>
          <a:p>
            <a:endParaRPr lang="en-US" sz="2100" b="1" i="1" dirty="0" smtClean="0">
              <a:solidFill>
                <a:schemeClr val="tx1"/>
              </a:solidFill>
            </a:endParaRPr>
          </a:p>
          <a:p>
            <a:endParaRPr lang="ru-RU" dirty="0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980908"/>
            <a:ext cx="9144000" cy="30469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4638" algn="l"/>
              </a:tabLst>
            </a:pPr>
            <a:r>
              <a:rPr kumimoji="0" lang="ru-RU" sz="32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Цель: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4638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помочь формированию у учащихся в полной мере осмыслить истинное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значение слов «мама», «любовь», «доброта»;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4638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воспитать достойного человека с любовью, чуткостью и заботой относящегося к маме.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64704"/>
            <a:ext cx="7772400" cy="2160240"/>
          </a:xfrm>
        </p:spPr>
        <p:txBody>
          <a:bodyPr>
            <a:normAutofit/>
          </a:bodyPr>
          <a:lstStyle/>
          <a:p>
            <a:r>
              <a:rPr lang="ru-RU" dirty="0" smtClean="0"/>
              <a:t> 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772816"/>
            <a:ext cx="8458200" cy="4248472"/>
          </a:xfrm>
        </p:spPr>
        <p:txBody>
          <a:bodyPr>
            <a:normAutofit/>
          </a:bodyPr>
          <a:lstStyle/>
          <a:p>
            <a:endParaRPr lang="en-US" sz="2100" b="1" i="1" dirty="0" smtClean="0">
              <a:solidFill>
                <a:schemeClr val="tx1"/>
              </a:solidFill>
            </a:endParaRPr>
          </a:p>
          <a:p>
            <a:endParaRPr lang="en-US" sz="2100" b="1" i="1" dirty="0" smtClean="0">
              <a:solidFill>
                <a:schemeClr val="tx1"/>
              </a:solidFill>
            </a:endParaRPr>
          </a:p>
          <a:p>
            <a:endParaRPr lang="ru-RU" dirty="0"/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0" y="524598"/>
            <a:ext cx="91440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ea typeface="Times New Roman" pitchFamily="18" charset="0"/>
                <a:cs typeface="Times New Roman" pitchFamily="18" charset="0"/>
              </a:rPr>
              <a:t>«Вся гордость мира от матерей. Без солнца не цветут цветы, без любви нет счастья, без женщины нет любви, без матери нет человека».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cs typeface="Arial" pitchFamily="34" charset="0"/>
            </a:endParaRPr>
          </a:p>
          <a:p>
            <a:pPr marL="0" marR="0" lvl="0" indent="45085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1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В.Сухомлинский</a:t>
            </a:r>
            <a:endParaRPr kumimoji="0" lang="ru-RU" sz="4000" b="0" i="0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64704"/>
            <a:ext cx="7772400" cy="2160240"/>
          </a:xfrm>
        </p:spPr>
        <p:txBody>
          <a:bodyPr>
            <a:normAutofit/>
          </a:bodyPr>
          <a:lstStyle/>
          <a:p>
            <a:r>
              <a:rPr lang="ru-RU" dirty="0" smtClean="0"/>
              <a:t> 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772816"/>
            <a:ext cx="8458200" cy="4248472"/>
          </a:xfrm>
        </p:spPr>
        <p:txBody>
          <a:bodyPr>
            <a:normAutofit/>
          </a:bodyPr>
          <a:lstStyle/>
          <a:p>
            <a:endParaRPr lang="en-US" sz="2100" b="1" i="1" dirty="0" smtClean="0">
              <a:solidFill>
                <a:schemeClr val="tx1"/>
              </a:solidFill>
            </a:endParaRPr>
          </a:p>
          <a:p>
            <a:endParaRPr lang="en-US" sz="2100" b="1" i="1" dirty="0" smtClean="0">
              <a:solidFill>
                <a:schemeClr val="tx1"/>
              </a:solidFill>
            </a:endParaRPr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980728"/>
            <a:ext cx="878497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свете добрых слов немало,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indent="4508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Но всех добрее и важней одно;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indent="4508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 двух слогов, простое слово «мама»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indent="4508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нет на свете слов дороже, чем оно!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260648"/>
            <a:ext cx="8640960" cy="5616624"/>
          </a:xfrm>
        </p:spPr>
        <p:txBody>
          <a:bodyPr>
            <a:normAutofit/>
          </a:bodyPr>
          <a:lstStyle/>
          <a:p>
            <a:r>
              <a:rPr lang="ru-RU" sz="2000" dirty="0" smtClean="0"/>
              <a:t> </a:t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772816"/>
            <a:ext cx="8458200" cy="4248472"/>
          </a:xfrm>
        </p:spPr>
        <p:txBody>
          <a:bodyPr>
            <a:normAutofit/>
          </a:bodyPr>
          <a:lstStyle/>
          <a:p>
            <a:endParaRPr lang="en-US" sz="2100" b="1" i="1" dirty="0" smtClean="0">
              <a:solidFill>
                <a:schemeClr val="tx1"/>
              </a:solidFill>
            </a:endParaRPr>
          </a:p>
          <a:p>
            <a:endParaRPr lang="en-US" sz="2100" b="1" i="1" dirty="0" smtClean="0">
              <a:solidFill>
                <a:schemeClr val="tx1"/>
              </a:solidFill>
            </a:endParaRPr>
          </a:p>
          <a:p>
            <a:endParaRPr lang="ru-RU" dirty="0"/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0" y="80769"/>
            <a:ext cx="91440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России День матери отмечают в последнее воскресенье ноября с 1998г. на основании Указа Президента. В этот день по традиции поздравляют всех мам.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День матери – это замечательный повод, чтобы ещё раз сказать слова любви и признательности самому родному и близкому, отдать дань уважения за любовь, за щедрые материнские сердца, за их заботливые и ласковые руки.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	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Самое прекрасное слово на земле – мама. Это первое слово, которое произносит человек, и звучит оно на всех языках одинаково нежно.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64704"/>
            <a:ext cx="7772400" cy="2160240"/>
          </a:xfrm>
        </p:spPr>
        <p:txBody>
          <a:bodyPr>
            <a:normAutofit/>
          </a:bodyPr>
          <a:lstStyle/>
          <a:p>
            <a:r>
              <a:rPr lang="ru-RU" dirty="0" smtClean="0"/>
              <a:t> 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772816"/>
            <a:ext cx="8458200" cy="4248472"/>
          </a:xfrm>
        </p:spPr>
        <p:txBody>
          <a:bodyPr>
            <a:normAutofit/>
          </a:bodyPr>
          <a:lstStyle/>
          <a:p>
            <a:endParaRPr lang="en-US" sz="2100" b="1" i="1" dirty="0" smtClean="0">
              <a:solidFill>
                <a:schemeClr val="tx1"/>
              </a:solidFill>
            </a:endParaRPr>
          </a:p>
          <a:p>
            <a:endParaRPr lang="en-US" sz="2100" b="1" i="1" dirty="0" smtClean="0">
              <a:solidFill>
                <a:schemeClr val="tx1"/>
              </a:solidFill>
            </a:endParaRPr>
          </a:p>
          <a:p>
            <a:endParaRPr lang="ru-RU" dirty="0"/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1691680" y="952437"/>
            <a:ext cx="5976664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Мама – лучше всех на свете,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Говорят про маму - дети!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Мама – лучший в мире друг,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Это знают все во круг.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Мама – любит и жалеет,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Мама -  приласкать умеет,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Если грустно – рассмешит,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помочь всегда спешит!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64704"/>
            <a:ext cx="7772400" cy="2160240"/>
          </a:xfrm>
        </p:spPr>
        <p:txBody>
          <a:bodyPr>
            <a:normAutofit/>
          </a:bodyPr>
          <a:lstStyle/>
          <a:p>
            <a:r>
              <a:rPr lang="ru-RU" dirty="0" smtClean="0"/>
              <a:t> 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79712" y="1772816"/>
            <a:ext cx="4752528" cy="4248472"/>
          </a:xfrm>
        </p:spPr>
        <p:txBody>
          <a:bodyPr>
            <a:normAutofit/>
          </a:bodyPr>
          <a:lstStyle/>
          <a:p>
            <a:endParaRPr lang="en-US" sz="2100" b="1" i="1" dirty="0" smtClean="0">
              <a:solidFill>
                <a:schemeClr val="tx1"/>
              </a:solidFill>
            </a:endParaRPr>
          </a:p>
          <a:p>
            <a:endParaRPr lang="en-US" sz="2100" b="1" i="1" dirty="0" smtClean="0">
              <a:solidFill>
                <a:schemeClr val="tx1"/>
              </a:solidFill>
            </a:endParaRPr>
          </a:p>
          <a:p>
            <a:endParaRPr lang="ru-RU" dirty="0"/>
          </a:p>
        </p:txBody>
      </p:sp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899592" y="655404"/>
            <a:ext cx="432048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Кто на свете лучше всех,</a:t>
            </a:r>
            <a:b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 кого веселый смех?</a:t>
            </a:r>
            <a:b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Вам секрет открою я:</a:t>
            </a:r>
            <a:b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Это мамочка моя.</a:t>
            </a:r>
            <a:b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Тебя крепко обнимаю</a:t>
            </a:r>
            <a:b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с Днем мамы поздравляю.</a:t>
            </a:r>
            <a:b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 желаю, чтоб всегда</a:t>
            </a:r>
            <a:b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Ты счастливою была.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64704"/>
            <a:ext cx="7772400" cy="2160240"/>
          </a:xfrm>
        </p:spPr>
        <p:txBody>
          <a:bodyPr>
            <a:normAutofit/>
          </a:bodyPr>
          <a:lstStyle/>
          <a:p>
            <a:r>
              <a:rPr lang="ru-RU" dirty="0" smtClean="0"/>
              <a:t> 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772816"/>
            <a:ext cx="8458200" cy="4248472"/>
          </a:xfrm>
        </p:spPr>
        <p:txBody>
          <a:bodyPr>
            <a:normAutofit/>
          </a:bodyPr>
          <a:lstStyle/>
          <a:p>
            <a:endParaRPr lang="en-US" sz="2100" b="1" i="1" dirty="0" smtClean="0">
              <a:solidFill>
                <a:schemeClr val="tx1"/>
              </a:solidFill>
            </a:endParaRPr>
          </a:p>
          <a:p>
            <a:endParaRPr lang="en-US" sz="2100" b="1" i="1" dirty="0" smtClean="0">
              <a:solidFill>
                <a:schemeClr val="tx1"/>
              </a:solidFill>
            </a:endParaRPr>
          </a:p>
          <a:p>
            <a:endParaRPr lang="ru-RU" dirty="0"/>
          </a:p>
        </p:txBody>
      </p:sp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1691680" y="475385"/>
            <a:ext cx="4824536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Мамулечка любимая,</a:t>
            </a:r>
            <a:b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Ты самая красивая.</a:t>
            </a:r>
            <a:b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Сегодня праздник твой</a:t>
            </a:r>
            <a:b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Мы празднуем с тобой.</a:t>
            </a:r>
            <a:b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Побольше тебе радости,</a:t>
            </a:r>
            <a:b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Тепла, цветов и сладостей</a:t>
            </a:r>
            <a:b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Желаю я любя.</a:t>
            </a:r>
            <a:b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 Днем матери тебя!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64704"/>
            <a:ext cx="7772400" cy="2160240"/>
          </a:xfrm>
        </p:spPr>
        <p:txBody>
          <a:bodyPr>
            <a:normAutofit/>
          </a:bodyPr>
          <a:lstStyle/>
          <a:p>
            <a:r>
              <a:rPr lang="ru-RU" dirty="0" smtClean="0"/>
              <a:t> 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772816"/>
            <a:ext cx="8458200" cy="4248472"/>
          </a:xfrm>
        </p:spPr>
        <p:txBody>
          <a:bodyPr>
            <a:normAutofit/>
          </a:bodyPr>
          <a:lstStyle/>
          <a:p>
            <a:endParaRPr lang="en-US" sz="2100" b="1" i="1" dirty="0" smtClean="0">
              <a:solidFill>
                <a:schemeClr val="tx1"/>
              </a:solidFill>
            </a:endParaRPr>
          </a:p>
          <a:p>
            <a:endParaRPr lang="en-US" sz="2100" b="1" i="1" dirty="0" smtClean="0">
              <a:solidFill>
                <a:schemeClr val="tx1"/>
              </a:solidFill>
            </a:endParaRPr>
          </a:p>
          <a:p>
            <a:endParaRPr lang="ru-RU" dirty="0"/>
          </a:p>
        </p:txBody>
      </p:sp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0" y="471376"/>
            <a:ext cx="914400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Этапы работы.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 этап – </a:t>
            </a:r>
            <a:r>
              <a:rPr kumimoji="0" lang="ru-RU" sz="280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выбор формата вертикально или горизонтально.</a:t>
            </a:r>
            <a:endParaRPr kumimoji="0" lang="ru-RU" sz="2800" i="0" u="none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 этап – </a:t>
            </a:r>
            <a:r>
              <a:rPr kumimoji="0" lang="ru-RU" sz="280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раскрасит сердечки в красный цвет с двух сторон.</a:t>
            </a:r>
            <a:endParaRPr kumimoji="0" lang="ru-RU" sz="2800" i="0" u="none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 этап – </a:t>
            </a:r>
            <a:r>
              <a:rPr kumimoji="0" lang="ru-RU" sz="280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нарисовать руки держащие сердечко их заполнить цветом.</a:t>
            </a:r>
            <a:endParaRPr kumimoji="0" lang="ru-RU" sz="2800" i="0" u="none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 этап – </a:t>
            </a:r>
            <a:r>
              <a:rPr kumimoji="0" lang="ru-RU" sz="280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вклеить сердечки после просушки на двойной скотч.</a:t>
            </a:r>
            <a:endParaRPr kumimoji="0" lang="ru-RU" sz="2800" i="0" u="none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 этап – </a:t>
            </a:r>
            <a:r>
              <a:rPr kumimoji="0" lang="ru-RU" sz="280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украсить фон цветными карандашами и приклеить шаблоны бабочек и цветочков, проявив фантазию и смекалку.</a:t>
            </a:r>
            <a:endParaRPr kumimoji="0" lang="ru-RU" sz="2800" i="0" u="none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36</TotalTime>
  <Words>373</Words>
  <Application>Microsoft Office PowerPoint</Application>
  <PresentationFormat>Экран (4:3)</PresentationFormat>
  <Paragraphs>86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Открытая</vt:lpstr>
      <vt:lpstr>МУНИЦИПАЛЬНОЕ ОБРАЗОВАТЕЛЬНОЕ УЧРЕЖДЕНИЕ ДОПОЛНИТЕЛЬНОГО ОБРАЗОВАНИЯ ДЕТЕЙ  «ЦЕНТР ЭСТЕТИЧЕСКОГО ВОСПИТАНИЯ ДЕТЕЙ» Республика Мордовия, г. Саранск   </vt:lpstr>
      <vt:lpstr>  </vt:lpstr>
      <vt:lpstr>  </vt:lpstr>
      <vt:lpstr>  </vt:lpstr>
      <vt:lpstr>  </vt:lpstr>
      <vt:lpstr>  </vt:lpstr>
      <vt:lpstr>  </vt:lpstr>
      <vt:lpstr>  </vt:lpstr>
      <vt:lpstr>  </vt:lpstr>
      <vt:lpstr>«СЕРДЦЕ МАТЕРИ»  М.Скребцова  </vt:lpstr>
      <vt:lpstr>  </vt:lpstr>
      <vt:lpstr>Слайд 12</vt:lpstr>
      <vt:lpstr>Слайд 13</vt:lpstr>
      <vt:lpstr>Слайд 14</vt:lpstr>
      <vt:lpstr> 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ОБРАЗОВАТЕЛЬНОЕ УЧРЕЖДЕНИЕ ДОПОЛНИТЕЛЬНОГО ОБРАЗОВАНИЯ ДЕТЕЙ  «ЦЕНТР ЭСТЕТИЧЕСКОГО ВОСПИТАНИЯ ДЕТЕЙ» Республика Мордовия, г. Саранск</dc:title>
  <dc:creator>Дом</dc:creator>
  <cp:lastModifiedBy>Дом</cp:lastModifiedBy>
  <cp:revision>4</cp:revision>
  <dcterms:created xsi:type="dcterms:W3CDTF">2021-05-25T09:18:11Z</dcterms:created>
  <dcterms:modified xsi:type="dcterms:W3CDTF">2021-05-25T09:54:47Z</dcterms:modified>
</cp:coreProperties>
</file>