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5" r:id="rId4"/>
    <p:sldId id="267" r:id="rId5"/>
    <p:sldId id="268" r:id="rId6"/>
    <p:sldId id="269" r:id="rId7"/>
    <p:sldId id="284" r:id="rId8"/>
    <p:sldId id="272" r:id="rId9"/>
    <p:sldId id="270" r:id="rId10"/>
    <p:sldId id="283" r:id="rId11"/>
    <p:sldId id="288" r:id="rId12"/>
    <p:sldId id="281" r:id="rId13"/>
    <p:sldId id="275" r:id="rId14"/>
    <p:sldId id="285" r:id="rId15"/>
    <p:sldId id="271" r:id="rId16"/>
    <p:sldId id="273" r:id="rId17"/>
    <p:sldId id="274" r:id="rId18"/>
    <p:sldId id="276" r:id="rId19"/>
    <p:sldId id="277" r:id="rId20"/>
    <p:sldId id="280" r:id="rId21"/>
    <p:sldId id="278" r:id="rId22"/>
    <p:sldId id="279" r:id="rId23"/>
    <p:sldId id="282" r:id="rId24"/>
    <p:sldId id="286" r:id="rId25"/>
    <p:sldId id="287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30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8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 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56792"/>
            <a:ext cx="7772400" cy="2448271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Franklin Gothic Demi" pitchFamily="34" charset="0"/>
              </a:rPr>
              <a:t>Отчет по нравственно - патриотическому воспитанию во второй младшей группе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6" name="AutoShape 2" descr="https://fs03.metod-kopilka.ru/images/doc/13/6618/img1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fs03.metod-kopilka.ru/images/doc/13/6618/img1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 spd="med" advTm="3713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 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0"/>
            <a:ext cx="7772400" cy="3816423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04664"/>
            <a:ext cx="6400800" cy="720080"/>
          </a:xfrm>
        </p:spPr>
        <p:txBody>
          <a:bodyPr/>
          <a:lstStyle/>
          <a:p>
            <a:r>
              <a:rPr lang="ru-RU" b="1" i="1" dirty="0" smtClean="0">
                <a:solidFill>
                  <a:schemeClr val="tx1"/>
                </a:solidFill>
              </a:rPr>
              <a:t>Фотоальбом «Я и моя семья»</a:t>
            </a:r>
            <a:endParaRPr lang="ru-RU" b="1" i="1" dirty="0">
              <a:solidFill>
                <a:schemeClr val="tx1"/>
              </a:solidFill>
            </a:endParaRPr>
          </a:p>
        </p:txBody>
      </p:sp>
      <p:sp>
        <p:nvSpPr>
          <p:cNvPr id="1026" name="AutoShape 2" descr="https://fs03.metod-kopilka.ru/images/doc/13/6618/img1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fs03.metod-kopilka.ru/images/doc/13/6618/img1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C:\Users\Анна\Desktop\дети\qMWzIsfRSKI.jpg"/>
          <p:cNvPicPr>
            <a:picLocks noChangeAspect="1" noChangeArrowheads="1"/>
          </p:cNvPicPr>
          <p:nvPr/>
        </p:nvPicPr>
        <p:blipFill>
          <a:blip r:embed="rId3" cstate="screen">
            <a:lum contrast="17000"/>
          </a:blip>
          <a:srcRect/>
          <a:stretch>
            <a:fillRect/>
          </a:stretch>
        </p:blipFill>
        <p:spPr bwMode="auto">
          <a:xfrm>
            <a:off x="1187624" y="1556792"/>
            <a:ext cx="6912768" cy="41044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 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0"/>
            <a:ext cx="7772400" cy="3816423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04664"/>
            <a:ext cx="6400800" cy="720080"/>
          </a:xfrm>
        </p:spPr>
        <p:txBody>
          <a:bodyPr/>
          <a:lstStyle/>
          <a:p>
            <a:r>
              <a:rPr lang="ru-RU" b="1" i="1" dirty="0" smtClean="0">
                <a:solidFill>
                  <a:schemeClr val="tx1"/>
                </a:solidFill>
              </a:rPr>
              <a:t>Праздник Масленица</a:t>
            </a:r>
            <a:endParaRPr lang="ru-RU" b="1" i="1" dirty="0">
              <a:solidFill>
                <a:schemeClr val="tx1"/>
              </a:solidFill>
            </a:endParaRPr>
          </a:p>
        </p:txBody>
      </p:sp>
      <p:sp>
        <p:nvSpPr>
          <p:cNvPr id="1026" name="AutoShape 2" descr="https://fs03.metod-kopilka.ru/images/doc/13/6618/img1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fs03.metod-kopilka.ru/images/doc/13/6618/img1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4" name="Picture 2" descr="C:\Users\Анна\Desktop\дети2 мл\IMG_20200227_091317_BURST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27584" y="1124744"/>
            <a:ext cx="7560840" cy="54726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3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 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56792"/>
            <a:ext cx="7772400" cy="2448271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60648"/>
            <a:ext cx="6400800" cy="864096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Подарочек для папы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26" name="AutoShape 2" descr="https://fs03.metod-kopilka.ru/images/doc/13/6618/img1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fs03.metod-kopilka.ru/images/doc/13/6618/img1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9937" name="Picture 1" descr="C:\Users\Анна\Desktop\дети2 мл\IMG_20200305_09474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5536" y="1772816"/>
            <a:ext cx="8424936" cy="44644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99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99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99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99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 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56792"/>
            <a:ext cx="7772400" cy="2448271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88640"/>
            <a:ext cx="6400800" cy="648072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Подарок для любимой мамочки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26" name="AutoShape 2" descr="https://fs03.metod-kopilka.ru/images/doc/13/6618/img1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fs03.metod-kopilka.ru/images/doc/13/6618/img1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Picture 2" descr="C:\Users\Анна\Desktop\дети\Hxb3mNMp3q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7544" y="1052736"/>
            <a:ext cx="8136904" cy="5373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 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56792"/>
            <a:ext cx="7772400" cy="2448271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88640"/>
            <a:ext cx="6400800" cy="1008112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8 Марта – праздник мам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26" name="AutoShape 2" descr="https://fs03.metod-kopilka.ru/images/doc/13/6618/img1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fs03.metod-kopilka.ru/images/doc/13/6618/img1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4" name="Picture 2" descr="C:\Users\Анна\Desktop\дети\1583745988213.jpg"/>
          <p:cNvPicPr>
            <a:picLocks noChangeAspect="1" noChangeArrowheads="1"/>
          </p:cNvPicPr>
          <p:nvPr/>
        </p:nvPicPr>
        <p:blipFill>
          <a:blip r:embed="rId3" cstate="screen">
            <a:lum contrast="22000"/>
          </a:blip>
          <a:srcRect/>
          <a:stretch>
            <a:fillRect/>
          </a:stretch>
        </p:blipFill>
        <p:spPr bwMode="auto">
          <a:xfrm>
            <a:off x="1403648" y="3905672"/>
            <a:ext cx="5760640" cy="2952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5" name="Picture 3" descr="C:\Users\Анна\Desktop\дети\1583745986814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508104" y="1196752"/>
            <a:ext cx="3456384" cy="2520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6" name="Picture 4" descr="C:\Users\Анна\Desktop\дети\1583745988321.jpg"/>
          <p:cNvPicPr>
            <a:picLocks noChangeAspect="1" noChangeArrowheads="1"/>
          </p:cNvPicPr>
          <p:nvPr/>
        </p:nvPicPr>
        <p:blipFill>
          <a:blip r:embed="rId5" cstate="screen">
            <a:lum contrast="12000"/>
          </a:blip>
          <a:srcRect/>
          <a:stretch>
            <a:fillRect/>
          </a:stretch>
        </p:blipFill>
        <p:spPr bwMode="auto">
          <a:xfrm>
            <a:off x="0" y="1124744"/>
            <a:ext cx="5364088" cy="2448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 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56792"/>
            <a:ext cx="7772400" cy="2448271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26" name="AutoShape 2" descr="https://fs03.metod-kopilka.ru/images/doc/13/6618/img1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fs03.metod-kopilka.ru/images/doc/13/6618/img1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620688"/>
            <a:ext cx="813690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      Предлагаем детям сюжетно - ролевые игры «Семья», «Детский сад» и др. Рассказываем о структуре семьи, о том, какой она должна быть, чтобы всем было хорошо. Как родные люди должны жить в семье: мирно, дружно, без ссор, помогать друг другу, понимать и любить друг друга. Дети узнают, что в каждой семье есть свои традиции, их нужно знать и соблюдать.</a:t>
            </a:r>
            <a:br>
              <a:rPr lang="ru-RU" sz="2400" b="1" dirty="0" smtClean="0"/>
            </a:br>
            <a:r>
              <a:rPr lang="ru-RU" sz="2400" b="1" dirty="0" smtClean="0"/>
              <a:t>     И, таким образом, постепенно мы подводим детей к пониманию того, что такое семья, что она должна быть дружной и крепкой.</a:t>
            </a:r>
            <a:endParaRPr lang="ru-RU" sz="2400" b="1" dirty="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3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 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56792"/>
            <a:ext cx="7772400" cy="2448271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32656"/>
            <a:ext cx="6400800" cy="1008112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Сюжетно-ролевая игра «Семья»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26" name="AutoShape 2" descr="https://fs03.metod-kopilka.ru/images/doc/13/6618/img1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fs03.metod-kopilka.ru/images/doc/13/6618/img1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6" name="Picture 2" descr="C:\Users\Анна\Desktop\дети\2UYez2cw99g.jpg"/>
          <p:cNvPicPr>
            <a:picLocks noChangeAspect="1" noChangeArrowheads="1"/>
          </p:cNvPicPr>
          <p:nvPr/>
        </p:nvPicPr>
        <p:blipFill>
          <a:blip r:embed="rId3" cstate="screen">
            <a:lum contrast="11000"/>
          </a:blip>
          <a:srcRect/>
          <a:stretch>
            <a:fillRect/>
          </a:stretch>
        </p:blipFill>
        <p:spPr bwMode="auto">
          <a:xfrm>
            <a:off x="251520" y="1484784"/>
            <a:ext cx="4176464" cy="51845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47" name="Picture 3" descr="C:\Users\Анна\Desktop\дети\0qecFdya0wA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716016" y="1484784"/>
            <a:ext cx="4176464" cy="51571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 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56792"/>
            <a:ext cx="7772400" cy="2448271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26" name="AutoShape 2" descr="https://fs03.metod-kopilka.ru/images/doc/13/6618/img1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fs03.metod-kopilka.ru/images/doc/13/6618/img1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0"/>
            <a:ext cx="835292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«</a:t>
            </a:r>
            <a:r>
              <a:rPr lang="ru-RU" sz="2400" b="1" dirty="0" smtClean="0"/>
              <a:t>Детский сад»</a:t>
            </a:r>
          </a:p>
          <a:p>
            <a:pPr algn="just"/>
            <a:r>
              <a:rPr lang="ru-RU" sz="2400" b="1" dirty="0" smtClean="0"/>
              <a:t>    В начале учебного года дети познакомились с территорией детского сада, с зелеными насаждениями, которые ее украшают, со своим участком. Мы рассказываем детям, что о них заботятся сотрудники детского сада — воспитатель, няня, повар, медсестра и др. О том, что взрослые много сделали для детей, и их труд надо беречь. Приучаем детей бережно относиться к окружающим их предметам, растениям, ко всему живому. Знакомить детей с трудом сотрудников детского сада, мы начали  с помощника воспитателя, с трудом которого дети сталкиваются каждый день. Основной метод ознакомления с трудом взрослых — наблюдение. </a:t>
            </a:r>
            <a:br>
              <a:rPr lang="ru-RU" sz="2400" b="1" dirty="0" smtClean="0"/>
            </a:br>
            <a:r>
              <a:rPr lang="ru-RU" sz="2400" b="1" dirty="0" smtClean="0"/>
              <a:t>        Знания детей закрепляются в сюжетно-ролевых играх, а также при чтении произведений художественной литературы. Главная задача — вызвать чувство уважения к людям труда, желание казать им посильную помощь. </a:t>
            </a:r>
            <a:br>
              <a:rPr lang="ru-RU" sz="2400" b="1" dirty="0" smtClean="0"/>
            </a:br>
            <a:endParaRPr lang="ru-RU" sz="2400" b="1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3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 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56792"/>
            <a:ext cx="7772400" cy="2448271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404664"/>
            <a:ext cx="7016824" cy="93610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Сюжетно-ролевая игра «Детский сад»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26" name="AutoShape 2" descr="https://fs03.metod-kopilka.ru/images/doc/13/6618/img1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fs03.metod-kopilka.ru/images/doc/13/6618/img1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5" name="Picture 1" descr="C:\Users\Анна\Desktop\дети2 мл\IMG_20200320_102019.jpg"/>
          <p:cNvPicPr>
            <a:picLocks noChangeAspect="1" noChangeArrowheads="1"/>
          </p:cNvPicPr>
          <p:nvPr/>
        </p:nvPicPr>
        <p:blipFill>
          <a:blip r:embed="rId3" cstate="screen">
            <a:lum bright="1000" contrast="38000"/>
          </a:blip>
          <a:srcRect/>
          <a:stretch>
            <a:fillRect/>
          </a:stretch>
        </p:blipFill>
        <p:spPr bwMode="auto">
          <a:xfrm>
            <a:off x="323528" y="1412776"/>
            <a:ext cx="7836696" cy="50405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 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56792"/>
            <a:ext cx="7772400" cy="2448271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26" name="AutoShape 2" descr="https://fs03.metod-kopilka.ru/images/doc/13/6618/img1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fs03.metod-kopilka.ru/images/doc/13/6618/img1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1"/>
            <a:ext cx="8496944" cy="683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 smtClean="0"/>
              <a:t>«</a:t>
            </a:r>
            <a:r>
              <a:rPr lang="ru-RU" sz="2400" b="1" i="1" dirty="0" smtClean="0"/>
              <a:t>Родной поселок»</a:t>
            </a:r>
            <a:r>
              <a:rPr lang="ru-RU" b="1" i="1" dirty="0" smtClean="0"/>
              <a:t> </a:t>
            </a:r>
          </a:p>
          <a:p>
            <a:pPr algn="just"/>
            <a:r>
              <a:rPr lang="ru-RU" sz="2300" dirty="0" smtClean="0"/>
              <a:t>     </a:t>
            </a:r>
            <a:r>
              <a:rPr lang="ru-RU" sz="2300" b="1" dirty="0" smtClean="0"/>
              <a:t>Воспитание любви к родному поселку — одна из задач патриотического воспитания детей. Детям младшей группы трудно еще представить себе, что такое поселок, но их необходимо с этим понятием знакомить. Мы рассказываем детям, что в поселке много домов, они расположены на определенных улицах, улицы длинные, у каждой улицы свое название, у каждого дома и каждой квартиры свой номер, поэтому люди легко находят свои дома и квартиры. Учим детей рассказывать о своей улице, доме, в котором они живут. В течение года мы рассматриваем вместе с детьми картинки с видами родного поселка, фотографии тех мест, где они побывали с родителями (городской парк, главная улица города, где много магазинов и т.д.). Перед праздниками обращаем их внимание на красиво украшенный </a:t>
            </a:r>
            <a:r>
              <a:rPr lang="ru-RU" b="1" dirty="0" smtClean="0"/>
              <a:t>ПОСЁЛОК. </a:t>
            </a:r>
            <a:r>
              <a:rPr lang="ru-RU" sz="2300" b="1" dirty="0" smtClean="0"/>
              <a:t> </a:t>
            </a:r>
          </a:p>
          <a:p>
            <a:pPr algn="just"/>
            <a:r>
              <a:rPr lang="ru-RU" sz="2300" b="1" dirty="0" smtClean="0"/>
              <a:t>       Таким образом, дети запомнили название родного </a:t>
            </a:r>
            <a:r>
              <a:rPr lang="ru-RU" b="1" dirty="0" smtClean="0"/>
              <a:t>ПОСЁЛКА</a:t>
            </a:r>
            <a:r>
              <a:rPr lang="ru-RU" sz="2300" b="1" dirty="0" smtClean="0"/>
              <a:t>, и рассказывают о том, где они гуляли в выходные дни с родителями.</a:t>
            </a:r>
            <a:br>
              <a:rPr lang="ru-RU" sz="2300" b="1" dirty="0" smtClean="0"/>
            </a:br>
            <a:endParaRPr lang="ru-RU" sz="2300" b="1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3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3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3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 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92088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Цели и </a:t>
            </a:r>
            <a:r>
              <a:rPr lang="ru-RU" sz="3200" b="1" i="1" dirty="0" smtClean="0"/>
              <a:t>задачи</a:t>
            </a:r>
            <a:endParaRPr lang="ru-RU" sz="32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92696"/>
            <a:ext cx="8820472" cy="655272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3400" b="1" dirty="0" smtClean="0"/>
              <a:t>1. Прививать любовь к родному городу, детскому саду, семье, родным людям.</a:t>
            </a:r>
            <a:br>
              <a:rPr lang="ru-RU" sz="3400" b="1" dirty="0" smtClean="0"/>
            </a:br>
            <a:r>
              <a:rPr lang="ru-RU" sz="3400" b="1" dirty="0" smtClean="0"/>
              <a:t>2. Знакомить детей с родным городом, народными традициями и обычаями. </a:t>
            </a:r>
            <a:br>
              <a:rPr lang="ru-RU" sz="3400" b="1" dirty="0" smtClean="0"/>
            </a:br>
            <a:r>
              <a:rPr lang="ru-RU" sz="3400" b="1" dirty="0" smtClean="0"/>
              <a:t>3. Побуждать детей к выполнению общественно значимых заданий, к добрым делам для семьи, родного дома, детского сада.</a:t>
            </a:r>
            <a:br>
              <a:rPr lang="ru-RU" sz="3400" b="1" dirty="0" smtClean="0"/>
            </a:br>
            <a:r>
              <a:rPr lang="ru-RU" sz="3400" b="1" dirty="0" smtClean="0"/>
              <a:t>4. Формировать у детей проявление сострадания, заботливости, внимательности к родным и близким, друзьям и сверстникам, к тем, кто о них заботится. </a:t>
            </a:r>
            <a:br>
              <a:rPr lang="ru-RU" sz="3400" b="1" dirty="0" smtClean="0"/>
            </a:br>
            <a:r>
              <a:rPr lang="ru-RU" sz="3400" b="1" dirty="0" smtClean="0"/>
              <a:t>5. Воспитывать бережное отношение к природе и всему живому. </a:t>
            </a:r>
            <a:br>
              <a:rPr lang="ru-RU" sz="3400" b="1" dirty="0" smtClean="0"/>
            </a:br>
            <a:r>
              <a:rPr lang="ru-RU" sz="3400" b="1" dirty="0" smtClean="0"/>
              <a:t>6. Воспитывать уважение к труду. </a:t>
            </a:r>
            <a:br>
              <a:rPr lang="ru-RU" sz="3400" b="1" dirty="0" smtClean="0"/>
            </a:br>
            <a:r>
              <a:rPr lang="ru-RU" sz="3400" b="1" dirty="0" smtClean="0"/>
              <a:t>7. Ориентировать родителей на патриотическое воспитание детей. </a:t>
            </a:r>
            <a:br>
              <a:rPr lang="ru-RU" sz="3400" b="1" dirty="0" smtClean="0"/>
            </a:br>
            <a:endParaRPr lang="ru-RU" sz="3400" b="1" dirty="0"/>
          </a:p>
        </p:txBody>
      </p:sp>
    </p:spTree>
  </p:cSld>
  <p:clrMapOvr>
    <a:masterClrMapping/>
  </p:clrMapOvr>
  <p:transition advTm="31278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 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56792"/>
            <a:ext cx="7772400" cy="2448271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404664"/>
            <a:ext cx="8280920" cy="5234136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 smtClean="0">
                <a:solidFill>
                  <a:schemeClr val="tx1"/>
                </a:solidFill>
              </a:rPr>
              <a:t>      Нравственно-патриотическое воспитание невозможно без тесного взаимодействия детского сада с семьёй. Для включения семьи в совместную работу мы систематически проводили консультации и индивидуальные беседы, анкетирование родителей, родительские собрания, привлекали родителей к сбору материала для оформления альбомов «Наш поселок», «Я и моя семья», к изготовлению украшений для оформления группы.  Была оформлен папка-передвижка "Наша родина-Россия«. Организована фотовыставка «Я и моя семья в любимом уголке моего поселка».Родители приняли участие в  конкурсе поделок: «Зимняя фантазия», «Парад военной техники», «Тайны конфетного фантика», в конкурсе детских рисунков «С чего начинается Родина…» . Всё это побуждает родителей самостоятельно продолжать работу, начатую в детском саду, с ребёнком дома.</a:t>
            </a:r>
            <a:r>
              <a:rPr lang="ru-RU" sz="2400" dirty="0" smtClean="0"/>
              <a:t> совместная деятельность детей и родителей, направленная на укрепление семейных ценностей, уважение и взаимопонимание</a:t>
            </a:r>
            <a:endParaRPr lang="ru-RU" sz="2400" b="1" dirty="0" smtClean="0">
              <a:solidFill>
                <a:schemeClr val="tx1"/>
              </a:solidFill>
            </a:endParaRPr>
          </a:p>
          <a:p>
            <a:pPr algn="just"/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026" name="AutoShape 2" descr="https://fs03.metod-kopilka.ru/images/doc/13/6618/img1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fs03.metod-kopilka.ru/images/doc/13/6618/img1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 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56792"/>
            <a:ext cx="7772400" cy="2448271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04664"/>
            <a:ext cx="6400800" cy="72008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26" name="AutoShape 2" descr="https://fs03.metod-kopilka.ru/images/doc/13/6618/img1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fs03.metod-kopilka.ru/images/doc/13/6618/img1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2" name="Picture 2" descr="C:\Users\Анна\Desktop\дети\nyRhQn9DhOU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43608" y="404664"/>
            <a:ext cx="6984776" cy="58326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 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56792"/>
            <a:ext cx="7772400" cy="2448271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32656"/>
            <a:ext cx="6400800" cy="1656184"/>
          </a:xfrm>
        </p:spPr>
        <p:txBody>
          <a:bodyPr>
            <a:normAutofit fontScale="55000" lnSpcReduction="20000"/>
          </a:bodyPr>
          <a:lstStyle/>
          <a:p>
            <a:r>
              <a:rPr lang="ru-RU" sz="5900" b="1" dirty="0" smtClean="0">
                <a:solidFill>
                  <a:schemeClr val="tx1"/>
                </a:solidFill>
              </a:rPr>
              <a:t>Родительское собрание </a:t>
            </a:r>
          </a:p>
          <a:p>
            <a:r>
              <a:rPr lang="ru-RU" sz="5900" b="1" i="1" dirty="0" smtClean="0">
                <a:solidFill>
                  <a:schemeClr val="tx1"/>
                </a:solidFill>
              </a:rPr>
              <a:t>«Роль семьи в нравственном и патриотическом воспитании».</a:t>
            </a:r>
          </a:p>
          <a:p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26" name="AutoShape 2" descr="https://fs03.metod-kopilka.ru/images/doc/13/6618/img1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fs03.metod-kopilka.ru/images/doc/13/6618/img1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4" name="Picture 2" descr="C:\Users\Анна\Desktop\дети\1581736496605.jpg"/>
          <p:cNvPicPr>
            <a:picLocks noChangeAspect="1" noChangeArrowheads="1"/>
          </p:cNvPicPr>
          <p:nvPr/>
        </p:nvPicPr>
        <p:blipFill>
          <a:blip r:embed="rId3" cstate="screen">
            <a:lum contrast="9000"/>
          </a:blip>
          <a:srcRect/>
          <a:stretch>
            <a:fillRect/>
          </a:stretch>
        </p:blipFill>
        <p:spPr bwMode="auto">
          <a:xfrm>
            <a:off x="683568" y="1844824"/>
            <a:ext cx="7920880" cy="4608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 advTm="3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 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10801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04664"/>
            <a:ext cx="6400800" cy="720080"/>
          </a:xfrm>
        </p:spPr>
        <p:txBody>
          <a:bodyPr/>
          <a:lstStyle/>
          <a:p>
            <a:r>
              <a:rPr lang="ru-RU" b="1" i="1" dirty="0" smtClean="0">
                <a:solidFill>
                  <a:schemeClr val="tx1"/>
                </a:solidFill>
              </a:rPr>
              <a:t>«Спасибо деду за победу!»</a:t>
            </a:r>
            <a:endParaRPr lang="ru-RU" b="1" i="1" dirty="0">
              <a:solidFill>
                <a:schemeClr val="tx1"/>
              </a:solidFill>
            </a:endParaRPr>
          </a:p>
        </p:txBody>
      </p:sp>
      <p:sp>
        <p:nvSpPr>
          <p:cNvPr id="1026" name="AutoShape 2" descr="https://fs03.metod-kopilka.ru/images/doc/13/6618/img1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fs03.metod-kopilka.ru/images/doc/13/6618/img1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Picture 2" descr="C:\Users\Анна\Desktop\дети2 мл\фото\158861075750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83568" y="1340768"/>
            <a:ext cx="3456384" cy="4680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C:\Users\Анна\Desktop\дети2 мл\фото\158894550672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76056" y="1340768"/>
            <a:ext cx="3384376" cy="53012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 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56792"/>
            <a:ext cx="7772400" cy="2448271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76672"/>
            <a:ext cx="6400800" cy="1008112"/>
          </a:xfrm>
        </p:spPr>
        <p:txBody>
          <a:bodyPr/>
          <a:lstStyle/>
          <a:p>
            <a:r>
              <a:rPr lang="ru-RU" b="1" i="1" dirty="0" smtClean="0">
                <a:solidFill>
                  <a:schemeClr val="tx1"/>
                </a:solidFill>
              </a:rPr>
              <a:t>Акция «Окна Победы»</a:t>
            </a:r>
            <a:endParaRPr lang="ru-RU" b="1" i="1" dirty="0">
              <a:solidFill>
                <a:schemeClr val="tx1"/>
              </a:solidFill>
            </a:endParaRPr>
          </a:p>
        </p:txBody>
      </p:sp>
      <p:sp>
        <p:nvSpPr>
          <p:cNvPr id="1026" name="AutoShape 2" descr="https://fs03.metod-kopilka.ru/images/doc/13/6618/img1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fs03.metod-kopilka.ru/images/doc/13/6618/img1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C:\Users\Анна\Desktop\дети2 мл\фото\158867925870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771800" y="2132856"/>
            <a:ext cx="3048000" cy="30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1" name="Picture 3" descr="C:\Users\Анна\Desktop\дети2 мл\фото\1589017977919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372200" y="1844824"/>
            <a:ext cx="2376264" cy="381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2" name="Picture 4" descr="C:\Users\Анна\Desktop\дети2 мл\фото\1588945506844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23528" y="1340768"/>
            <a:ext cx="1944216" cy="34563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cover dir="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 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56792"/>
            <a:ext cx="7772400" cy="2448271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556792"/>
            <a:ext cx="6400800" cy="1800200"/>
          </a:xfrm>
        </p:spPr>
        <p:txBody>
          <a:bodyPr>
            <a:noAutofit/>
          </a:bodyPr>
          <a:lstStyle/>
          <a:p>
            <a:r>
              <a:rPr lang="ru-RU" sz="6000" b="1" i="1" dirty="0" smtClean="0">
                <a:solidFill>
                  <a:schemeClr val="tx2"/>
                </a:solidFill>
              </a:rPr>
              <a:t>Спасибо за внимание</a:t>
            </a:r>
            <a:endParaRPr lang="ru-RU" sz="6000" b="1" i="1" dirty="0">
              <a:solidFill>
                <a:schemeClr val="tx2"/>
              </a:solidFill>
            </a:endParaRPr>
          </a:p>
        </p:txBody>
      </p:sp>
      <p:sp>
        <p:nvSpPr>
          <p:cNvPr id="1026" name="AutoShape 2" descr="https://fs03.metod-kopilka.ru/images/doc/13/6618/img1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fs03.metod-kopilka.ru/images/doc/13/6618/img1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 spd="med" advTm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 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56792"/>
            <a:ext cx="7772400" cy="2448271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332656"/>
            <a:ext cx="8424936" cy="576064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b="1" dirty="0" smtClean="0">
                <a:solidFill>
                  <a:schemeClr val="tx1"/>
                </a:solidFill>
              </a:rPr>
              <a:t>      </a:t>
            </a:r>
            <a:r>
              <a:rPr lang="ru-RU" sz="3600" b="1" dirty="0" smtClean="0">
                <a:solidFill>
                  <a:schemeClr val="tx1"/>
                </a:solidFill>
              </a:rPr>
              <a:t>Данные задачи решаются во всех видах детской деятельности: на занятиях, в играх, в труде, в быту — так как воспитывают в ребенке не только патриотические чувства, но и формируют его взаимоотношения со взрослыми и сверстниками. </a:t>
            </a:r>
            <a:br>
              <a:rPr lang="ru-RU" sz="3600" b="1" dirty="0" smtClean="0">
                <a:solidFill>
                  <a:schemeClr val="tx1"/>
                </a:solidFill>
              </a:rPr>
            </a:br>
            <a:r>
              <a:rPr lang="ru-RU" sz="3600" b="1" dirty="0" smtClean="0">
                <a:solidFill>
                  <a:schemeClr val="tx1"/>
                </a:solidFill>
              </a:rPr>
              <a:t>      Последовательность работы по нравственно-патриотическому воспитанию детей можно представить следующими темами: «Образ Я»; «Семья»; «Детский сад»; «Родная страна» </a:t>
            </a:r>
            <a:r>
              <a:rPr lang="ru-RU" sz="3600" dirty="0" smtClean="0"/>
              <a:t>страна».</a:t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1026" name="AutoShape 2" descr="https://fs03.metod-kopilka.ru/images/doc/13/6618/img1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fs03.metod-kopilka.ru/images/doc/13/6618/img1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 spd="med" advTm="18954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 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56792"/>
            <a:ext cx="7772400" cy="2448271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26" name="AutoShape 2" descr="https://fs03.metod-kopilka.ru/images/doc/13/6618/img1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fs03.metod-kopilka.ru/images/doc/13/6618/img1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548680"/>
            <a:ext cx="846043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Каждая тема включает в себя разнообразные виды деятельности:</a:t>
            </a:r>
            <a:br>
              <a:rPr lang="ru-RU" sz="3600" b="1" dirty="0" smtClean="0"/>
            </a:br>
            <a:r>
              <a:rPr lang="ru-RU" sz="3600" b="1" dirty="0" smtClean="0"/>
              <a:t>- занятия;  </a:t>
            </a:r>
            <a:br>
              <a:rPr lang="ru-RU" sz="3600" b="1" dirty="0" smtClean="0"/>
            </a:br>
            <a:r>
              <a:rPr lang="ru-RU" sz="3600" b="1" dirty="0" smtClean="0"/>
              <a:t>- беседы; </a:t>
            </a:r>
            <a:br>
              <a:rPr lang="ru-RU" sz="3600" b="1" dirty="0" smtClean="0"/>
            </a:br>
            <a:r>
              <a:rPr lang="ru-RU" sz="3600" b="1" dirty="0" smtClean="0"/>
              <a:t>- наблюдения;</a:t>
            </a:r>
            <a:br>
              <a:rPr lang="ru-RU" sz="3600" b="1" dirty="0" smtClean="0"/>
            </a:br>
            <a:r>
              <a:rPr lang="ru-RU" sz="3600" b="1" dirty="0" smtClean="0"/>
              <a:t>- чтение художественной литературы;</a:t>
            </a:r>
            <a:br>
              <a:rPr lang="ru-RU" sz="3600" b="1" dirty="0" smtClean="0"/>
            </a:br>
            <a:r>
              <a:rPr lang="ru-RU" sz="3600" b="1" dirty="0" smtClean="0"/>
              <a:t>- сюжетно-ролевые, театрализованные, дидактические игры;</a:t>
            </a:r>
            <a:br>
              <a:rPr lang="ru-RU" sz="3600" b="1" dirty="0" smtClean="0"/>
            </a:br>
            <a:r>
              <a:rPr lang="ru-RU" sz="3600" b="1" dirty="0" smtClean="0"/>
              <a:t>- тематические праздники, развлечения;</a:t>
            </a:r>
            <a:br>
              <a:rPr lang="ru-RU" sz="3600" b="1" dirty="0" smtClean="0"/>
            </a:br>
            <a:r>
              <a:rPr lang="ru-RU" sz="3600" b="1" dirty="0" smtClean="0"/>
              <a:t>- целевые прогулки, экскурсии</a:t>
            </a:r>
            <a:endParaRPr lang="ru-RU" sz="3600" b="1" dirty="0"/>
          </a:p>
        </p:txBody>
      </p:sp>
    </p:spTree>
  </p:cSld>
  <p:clrMapOvr>
    <a:masterClrMapping/>
  </p:clrMapOvr>
  <p:transition spd="med" advTm="1131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 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56792"/>
            <a:ext cx="7772400" cy="2448271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332656"/>
            <a:ext cx="7992888" cy="5306144"/>
          </a:xfrm>
        </p:spPr>
        <p:txBody>
          <a:bodyPr>
            <a:normAutofit/>
          </a:bodyPr>
          <a:lstStyle/>
          <a:p>
            <a:pPr algn="just"/>
            <a:r>
              <a:rPr lang="ru-RU" b="1" dirty="0" smtClean="0">
                <a:solidFill>
                  <a:schemeClr val="tx1"/>
                </a:solidFill>
              </a:rPr>
              <a:t>       Работу по нравственно-патриотическому воспитанию мы начали с создания для детей тёплой, уютной атмосферы, чтобы каждый ребёнок был наполнен радостью, улыбкой, добрыми друзьями, весёлыми играми, так как именно в игре и совместном труде проявляются поведение детей, взаимоотношения со сверстниками</a:t>
            </a:r>
            <a:r>
              <a:rPr lang="ru-RU" b="1" dirty="0" smtClean="0"/>
              <a:t>.</a:t>
            </a:r>
            <a:endParaRPr lang="ru-RU" b="1" dirty="0"/>
          </a:p>
        </p:txBody>
      </p:sp>
      <p:sp>
        <p:nvSpPr>
          <p:cNvPr id="1026" name="AutoShape 2" descr="https://fs03.metod-kopilka.ru/images/doc/13/6618/img1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fs03.metod-kopilka.ru/images/doc/13/6618/img1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 spd="med" advClick="0" advTm="13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 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56792"/>
            <a:ext cx="7772400" cy="2448271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476672"/>
            <a:ext cx="8424936" cy="4680520"/>
          </a:xfrm>
        </p:spPr>
        <p:txBody>
          <a:bodyPr>
            <a:noAutofit/>
          </a:bodyPr>
          <a:lstStyle/>
          <a:p>
            <a:pPr algn="just"/>
            <a:r>
              <a:rPr lang="ru-RU" b="1" dirty="0" smtClean="0">
                <a:solidFill>
                  <a:schemeClr val="tx1"/>
                </a:solidFill>
              </a:rPr>
              <a:t>Как на занятиях, так и в повседневной жизни, систематически формируем у детей этические представления и гуманные чувства; на основе бесед о конкретных поступках детей воспитываем представления о доброте и честности. Используя беседы «Что такое хорошо и что такое плохо», «Мы - друзья», «Правила, по которым мы живём», воспитываем доброжелательность, желание подражать добрым делам, умение замечать хорошие поступки.</a:t>
            </a:r>
            <a:br>
              <a:rPr lang="ru-RU" b="1" dirty="0" smtClean="0">
                <a:solidFill>
                  <a:schemeClr val="tx1"/>
                </a:solidFill>
              </a:rPr>
            </a:b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26" name="AutoShape 2" descr="https://fs03.metod-kopilka.ru/images/doc/13/6618/img1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fs03.metod-kopilka.ru/images/doc/13/6618/img1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 advClick="0" advTm="7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 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56792"/>
            <a:ext cx="7772400" cy="2448271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60648"/>
            <a:ext cx="6400800" cy="1008112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Театрализация сказки «Репка»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26" name="AutoShape 2" descr="https://fs03.metod-kopilka.ru/images/doc/13/6618/img1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fs03.metod-kopilka.ru/images/doc/13/6618/img1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8" name="Picture 2" descr="C:\Users\Анна\Desktop\дети\F3_VsprtHaI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3528" y="1196752"/>
            <a:ext cx="8568952" cy="50405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 advClick="0" advTm="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3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 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56792"/>
            <a:ext cx="7772400" cy="2448271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88640"/>
            <a:ext cx="6400800" cy="100811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</a:rPr>
              <a:t>Кружковое занятие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1026" name="AutoShape 2" descr="https://fs03.metod-kopilka.ru/images/doc/13/6618/img1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fs03.metod-kopilka.ru/images/doc/13/6618/img1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0" name="Picture 2" descr="C:\Users\Анна\Desktop\дети\rmpjkvlA1H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779912" y="1268760"/>
            <a:ext cx="5143500" cy="5373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1" name="Picture 3" descr="C:\Users\Анна\Desktop\дети\158173648722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79512" y="1628800"/>
            <a:ext cx="3024336" cy="45365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3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500"/>
                            </p:stCondLst>
                            <p:childTnLst>
                              <p:par>
                                <p:cTn id="16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3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 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56792"/>
            <a:ext cx="7772400" cy="2448271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371600" y="5638800"/>
            <a:ext cx="6400800" cy="310480"/>
          </a:xfrm>
        </p:spPr>
        <p:txBody>
          <a:bodyPr>
            <a:normAutofit fontScale="47500" lnSpcReduction="20000"/>
          </a:bodyPr>
          <a:lstStyle/>
          <a:p>
            <a:endParaRPr lang="ru-RU" dirty="0"/>
          </a:p>
        </p:txBody>
      </p:sp>
      <p:sp>
        <p:nvSpPr>
          <p:cNvPr id="1026" name="AutoShape 2" descr="https://fs03.metod-kopilka.ru/images/doc/13/6618/img1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fs03.metod-kopilka.ru/images/doc/13/6618/img1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-1464647"/>
            <a:ext cx="8280920" cy="8032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2400" b="1" i="1" dirty="0" smtClean="0"/>
              <a:t>«Семья»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Большое внимание в группе уделяется воспитанию любви к самому близкому в семье человеку маме. Мы беседуем с детьми о мамах, обращаем их внимание на то, что мама заботится обо всех членах семьи. Следует вызвать в детях не только восхищение мамой, но и потребность в оказании ей посильной. В течение года расспрашиваем детей о других членах семьи – папе, бабушке, дедушке, младших братишках и сестренках. Просили принести семейные фотографии, рассказать о членах семьи, собрали альбом фотографий «Я и моя семья». К празднику 8 марта подготовили стенгазету «Как я маме помогаю, ко Дню Защитника Отечества – стенгазету «Мой папа солдат», готовили подарки для мамы и папы: «Букет мимозы», «Самолет». Первый совместный праздник с родителями, был посвящен 8 марта «Мамочка Моя!»</a:t>
            </a:r>
            <a:br>
              <a:rPr lang="ru-RU" sz="2400" b="1" dirty="0" smtClean="0"/>
            </a:br>
            <a:endParaRPr lang="ru-RU" sz="2400" b="1" dirty="0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3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506</TotalTime>
  <Words>391</Words>
  <Application>Microsoft Office PowerPoint</Application>
  <PresentationFormat>Экран (4:3)</PresentationFormat>
  <Paragraphs>58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Отчет по нравственно - патриотическому воспитанию во второй младшей группе  </vt:lpstr>
      <vt:lpstr>Цели и задачи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Анна</dc:creator>
  <cp:lastModifiedBy>Анна</cp:lastModifiedBy>
  <cp:revision>53</cp:revision>
  <dcterms:created xsi:type="dcterms:W3CDTF">2020-04-12T08:09:31Z</dcterms:created>
  <dcterms:modified xsi:type="dcterms:W3CDTF">2020-09-17T08:47:03Z</dcterms:modified>
</cp:coreProperties>
</file>