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24"/>
  </p:notesMasterIdLst>
  <p:sldIdLst>
    <p:sldId id="256" r:id="rId5"/>
    <p:sldId id="257" r:id="rId6"/>
    <p:sldId id="274" r:id="rId7"/>
    <p:sldId id="266" r:id="rId8"/>
    <p:sldId id="267" r:id="rId9"/>
    <p:sldId id="284" r:id="rId10"/>
    <p:sldId id="285" r:id="rId11"/>
    <p:sldId id="283" r:id="rId12"/>
    <p:sldId id="275" r:id="rId13"/>
    <p:sldId id="271" r:id="rId14"/>
    <p:sldId id="269" r:id="rId15"/>
    <p:sldId id="277" r:id="rId16"/>
    <p:sldId id="278" r:id="rId17"/>
    <p:sldId id="270" r:id="rId18"/>
    <p:sldId id="279" r:id="rId19"/>
    <p:sldId id="280" r:id="rId20"/>
    <p:sldId id="261" r:id="rId21"/>
    <p:sldId id="282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6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DC575-41A5-4377-9D07-581D447DB19F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C843A-2759-4433-AC11-DA43C00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2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ACC7E-6E19-428D-8EE9-0AEF56D48F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7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4496-58D2-4E20-A5B9-AB65F57357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5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B277-19C7-4BA5-A281-3CFDA7A4D8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01C4-0902-40EB-9BB1-EC1F12DF3D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9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275CF-A505-45D2-AAF9-56989F20BD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8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7A038-F394-4238-A78F-1EAD7F6965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58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B22A-428B-4517-88AE-A6E30A8C89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54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229C-7D2B-4F84-B2B2-421E05B241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0E49-CFB3-46EC-9B61-C41F0A77D8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1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B4E9-734A-44DF-BE04-67BBF7DF96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C455-8096-46D0-A428-66BD953692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56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DBD7-855D-4B36-8DD2-31D05BB306D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F534-D3AF-49E8-8987-0F86CB42BA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03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FD12-0D74-4077-927D-0666DA29711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F130-14CC-4B0E-9CEC-9C23E70F7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1D90-9F0C-4AED-A6C7-AA5CE98EF45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3DB7-8FA5-4AB8-BAA7-F9DCEA31C2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17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D70B-7C72-4F3C-8CDD-788E0CFC844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1316-530C-4BC4-84A2-E0C536491A5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74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3EC0-57DF-4E61-AA75-73CB79681B3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73A4-3D3D-45F1-9605-4EDA14D479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21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5690-B4F1-4048-B32D-81014E1CEB6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EFD5-5D77-4C74-BA79-9D64DAD9AF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C250-29D6-4BCC-A67E-9FDD80B5E00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3406-8DE9-44D8-8B1A-4EEB366938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8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799E-AC1C-4717-B4E0-041755292B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5CB9-AEFD-425C-A6DD-C4074F59D9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53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734B-5CFD-41C4-82E3-70DA6EA4F7B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9D22-6312-409E-8EF0-DE5C8B8BF0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04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BE04-067C-449B-979F-33D7FEAABFB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3BD9-5EF7-4E76-9AC5-99944B0C6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87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EF54-9457-4A77-9B70-ED6B0C19418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79F9-A176-4341-A38C-30820A6BB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30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DBD7-855D-4B36-8DD2-31D05BB306D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F534-D3AF-49E8-8987-0F86CB42BA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65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FD12-0D74-4077-927D-0666DA297115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F130-14CC-4B0E-9CEC-9C23E70F7E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77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1D90-9F0C-4AED-A6C7-AA5CE98EF45A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3DB7-8FA5-4AB8-BAA7-F9DCEA31C2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1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D70B-7C72-4F3C-8CDD-788E0CFC844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1316-530C-4BC4-84A2-E0C536491A5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2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3EC0-57DF-4E61-AA75-73CB79681B34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73A4-3D3D-45F1-9605-4EDA14D479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21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5690-B4F1-4048-B32D-81014E1CEB6B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EFD5-5D77-4C74-BA79-9D64DAD9AF6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9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C250-29D6-4BCC-A67E-9FDD80B5E00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3406-8DE9-44D8-8B1A-4EEB366938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52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799E-AC1C-4717-B4E0-041755292BCE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5CB9-AEFD-425C-A6DD-C4074F59D9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09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734B-5CFD-41C4-82E3-70DA6EA4F7B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9D22-6312-409E-8EF0-DE5C8B8BF0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06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BE04-067C-449B-979F-33D7FEAABFB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3BD9-5EF7-4E76-9AC5-99944B0C6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50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EF54-9457-4A77-9B70-ED6B0C19418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79F9-A176-4341-A38C-30820A6BB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7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56AE479-32BB-4D2B-8FBA-994828FBF637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C6B16-6BF7-4C69-BA44-E78188C6F32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0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AACA8-25D1-4D23-BF3B-F2158097DF6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19909-38F0-4CFE-BD61-803432E6C7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24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AACA8-25D1-4D23-BF3B-F2158097DF6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02.10.2017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19909-38F0-4CFE-BD61-803432E6C7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16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37312"/>
            <a:ext cx="6400800" cy="40689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3</a:t>
            </a:r>
            <a:r>
              <a:rPr lang="ru-RU" sz="3200" dirty="0" smtClean="0">
                <a:solidFill>
                  <a:srgbClr val="FF0000"/>
                </a:solidFill>
              </a:rPr>
              <a:t> октября 2017 г.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27088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Тема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урока: </a:t>
            </a:r>
            <a:r>
              <a:rPr lang="ru-RU" sz="4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«</a:t>
            </a:r>
            <a:r>
              <a:rPr lang="ru-RU" sz="4800" b="1" dirty="0">
                <a:solidFill>
                  <a:srgbClr val="0070C0"/>
                </a:solidFill>
                <a:latin typeface="Times New Roman"/>
                <a:ea typeface="Times New Roman"/>
              </a:rPr>
              <a:t>Основы органической химии»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</a:rPr>
            </a:br>
            <a:endParaRPr lang="ru-RU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5256584" cy="257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38532" y="3455465"/>
            <a:ext cx="4320480" cy="267765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Вёлер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Фридрих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(</a:t>
            </a:r>
            <a:r>
              <a:rPr lang="ru-RU" sz="2800" b="1" dirty="0">
                <a:solidFill>
                  <a:srgbClr val="0070C0"/>
                </a:solidFill>
              </a:rPr>
              <a:t>1800-82), немецкий химик, иностранный член-корреспондент Петербургской АН (1853).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527058"/>
            <a:ext cx="4392613" cy="583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4766" y="1772816"/>
            <a:ext cx="4464496" cy="378565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Кольбе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Адольф Вильгельм Герман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(1818-84), немецкий химик. В 1847—1851 годах редактор «Словаря чистой и прикладной химии»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Либиха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Поггендорфа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Вёлера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1869—1884 годах издавал «Журнал практической химии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090987" cy="547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43739" y="1196752"/>
            <a:ext cx="4608512" cy="489364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Пьер-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Эжен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Марселен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Бертло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французский химик и общественный деятель. Профессор химии Высшей фармацевтической школы в Париже (1859 г.) и Коллеж де Франс (1864 г.), член Парижской АН (1873 г.) и её непременный секретарь (1889 г.), член-корреспондент Петербургской АН (1876 г.). Министр просвещения (1886-1887 гг.) и иностранных дел (1895 г.).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8794"/>
            <a:ext cx="3869904" cy="5186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2708920"/>
            <a:ext cx="4608512" cy="310854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err="1">
                <a:solidFill>
                  <a:srgbClr val="0070C0"/>
                </a:solidFill>
                <a:latin typeface="Times New Roman"/>
                <a:ea typeface="Times New Roman"/>
              </a:rPr>
              <a:t>Ке́куле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Фридрих 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</a:rPr>
              <a:t>Август (1829-96), немецкий химик-органик, иностранный член-корреспондент Петербургской АН (1887). Труды по теории строения органических соединений. </a:t>
            </a:r>
            <a:endParaRPr lang="ru-RU" sz="24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598"/>
            <a:ext cx="3888432" cy="596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576638" cy="5329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4111" y="4221088"/>
            <a:ext cx="4897438" cy="169277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Бутлеров Александр Михайлович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(1828-86), российский химик-органик, академик Петербургской АН (1874). Создал (1861)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Труды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сельскому хозяйству, пчеловодству. </a:t>
            </a:r>
          </a:p>
        </p:txBody>
      </p:sp>
    </p:spTree>
    <p:extLst>
      <p:ext uri="{BB962C8B-B14F-4D97-AF65-F5344CB8AC3E}">
        <p14:creationId xmlns:p14="http://schemas.microsoft.com/office/powerpoint/2010/main" val="14659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7504" y="2846934"/>
            <a:ext cx="4608512" cy="353943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15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Шорлеммер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Немецкий химик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Дармштадте. Учился в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Гейдельбергском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(1853-1857) и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Гисенском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(1858-1860) университетах. С 1861 г. работал в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Оуэнс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-колледже в Манчестере; с 1884 г. – профессор. Член Лондонского королевского общества (с 1871). Автор (совместно с Г. Э. Роско) "Трактата о химии" (1877), выдержавшего несколько изданий в Англии и других странах.</a:t>
            </a:r>
            <a:endParaRPr lang="ru-RU" sz="2000" dirty="0">
              <a:solidFill>
                <a:srgbClr val="0070C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40767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1412776"/>
            <a:ext cx="4608512" cy="489364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15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Д.И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Менделеев был одним из основателей Русского химического общества (1868 г.) и неоднократно избирался его президентом.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Был членом более 90 академий наук, научных обществ, университетов разных стран. Имя Менделеева носит химический элемент № 101 (менделевий), подводный горный хребет и кратер на обратной стороне Луны, ряд учебных заведений и научных институтов. </a:t>
            </a:r>
            <a:endParaRPr lang="ru-RU" sz="24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8016"/>
            <a:ext cx="4032448" cy="5968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24800" cy="3231232"/>
          </a:xfrm>
        </p:spPr>
        <p:txBody>
          <a:bodyPr/>
          <a:lstStyle/>
          <a:p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«Органическая химия есть химия 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соединений ….»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95561"/>
            <a:ext cx="3888432" cy="3567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8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ПРАКТИЧЕСКИЙ БЛОК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Какое положение теории строения органических веществ А.М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Бутлерова изображено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слайде?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584325" y="2124075"/>
            <a:ext cx="474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Garamond" pitchFamily="18" charset="0"/>
              </a:rPr>
              <a:t>C</a:t>
            </a:r>
            <a:endParaRPr lang="ru-RU" sz="36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24000" y="4724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aramond" pitchFamily="18" charset="0"/>
              </a:rPr>
              <a:t>C</a:t>
            </a:r>
            <a:endParaRPr lang="ru-RU" sz="36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346325" y="2182813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+6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193925" y="4773613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+6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1127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24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24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4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24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25"/>
          <p:cNvSpPr txBox="1">
            <a:spLocks noChangeArrowheads="1"/>
          </p:cNvSpPr>
          <p:nvPr/>
        </p:nvSpPr>
        <p:spPr bwMode="auto">
          <a:xfrm>
            <a:off x="2743200" y="2743200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2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76" name="Text Box 26"/>
          <p:cNvSpPr txBox="1">
            <a:spLocks noChangeArrowheads="1"/>
          </p:cNvSpPr>
          <p:nvPr/>
        </p:nvSpPr>
        <p:spPr bwMode="auto">
          <a:xfrm>
            <a:off x="3048000" y="2743200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4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77" name="Text Box 27"/>
          <p:cNvSpPr txBox="1">
            <a:spLocks noChangeArrowheads="1"/>
          </p:cNvSpPr>
          <p:nvPr/>
        </p:nvSpPr>
        <p:spPr bwMode="auto">
          <a:xfrm>
            <a:off x="2422525" y="5307013"/>
            <a:ext cx="29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2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78" name="Text Box 28"/>
          <p:cNvSpPr txBox="1">
            <a:spLocks noChangeArrowheads="1"/>
          </p:cNvSpPr>
          <p:nvPr/>
        </p:nvSpPr>
        <p:spPr bwMode="auto">
          <a:xfrm>
            <a:off x="2743200" y="5334000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4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79" name="Rectangle 29"/>
          <p:cNvSpPr>
            <a:spLocks noChangeArrowheads="1"/>
          </p:cNvSpPr>
          <p:nvPr/>
        </p:nvSpPr>
        <p:spPr bwMode="auto">
          <a:xfrm>
            <a:off x="3886200" y="2362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DDDD"/>
              </a:solidFill>
              <a:latin typeface="Garamond" pitchFamily="18" charset="0"/>
            </a:endParaRPr>
          </a:p>
        </p:txBody>
      </p:sp>
      <p:sp>
        <p:nvSpPr>
          <p:cNvPr id="11280" name="Rectangle 30"/>
          <p:cNvSpPr>
            <a:spLocks noChangeArrowheads="1"/>
          </p:cNvSpPr>
          <p:nvPr/>
        </p:nvSpPr>
        <p:spPr bwMode="auto">
          <a:xfrm>
            <a:off x="41910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DDDD"/>
              </a:solidFill>
              <a:latin typeface="Garamond" pitchFamily="18" charset="0"/>
            </a:endParaRPr>
          </a:p>
        </p:txBody>
      </p:sp>
      <p:sp>
        <p:nvSpPr>
          <p:cNvPr id="11281" name="Rectangle 31"/>
          <p:cNvSpPr>
            <a:spLocks noChangeArrowheads="1"/>
          </p:cNvSpPr>
          <p:nvPr/>
        </p:nvSpPr>
        <p:spPr bwMode="auto">
          <a:xfrm>
            <a:off x="4191000" y="4572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DDDD"/>
              </a:solidFill>
              <a:latin typeface="Garamond" pitchFamily="18" charset="0"/>
            </a:endParaRPr>
          </a:p>
        </p:txBody>
      </p:sp>
      <p:sp>
        <p:nvSpPr>
          <p:cNvPr id="11282" name="Rectangle 32"/>
          <p:cNvSpPr>
            <a:spLocks noChangeArrowheads="1"/>
          </p:cNvSpPr>
          <p:nvPr/>
        </p:nvSpPr>
        <p:spPr bwMode="auto">
          <a:xfrm>
            <a:off x="3886200" y="4572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DDDD"/>
              </a:solidFill>
              <a:latin typeface="Garamond" pitchFamily="18" charset="0"/>
            </a:endParaRPr>
          </a:p>
        </p:txBody>
      </p:sp>
      <p:sp>
        <p:nvSpPr>
          <p:cNvPr id="11283" name="Rectangle 33"/>
          <p:cNvSpPr>
            <a:spLocks noChangeArrowheads="1"/>
          </p:cNvSpPr>
          <p:nvPr/>
        </p:nvSpPr>
        <p:spPr bwMode="auto">
          <a:xfrm>
            <a:off x="3581400" y="4876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DDDD"/>
              </a:solidFill>
              <a:latin typeface="Garamond" pitchFamily="18" charset="0"/>
            </a:endParaRPr>
          </a:p>
        </p:txBody>
      </p:sp>
      <p:sp>
        <p:nvSpPr>
          <p:cNvPr id="11284" name="Rectangle 34"/>
          <p:cNvSpPr>
            <a:spLocks noChangeArrowheads="1"/>
          </p:cNvSpPr>
          <p:nvPr/>
        </p:nvSpPr>
        <p:spPr bwMode="auto">
          <a:xfrm>
            <a:off x="4800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DDDD"/>
              </a:solidFill>
              <a:latin typeface="Garamond" pitchFamily="18" charset="0"/>
            </a:endParaRPr>
          </a:p>
        </p:txBody>
      </p:sp>
      <p:sp>
        <p:nvSpPr>
          <p:cNvPr id="11285" name="Rectangle 35"/>
          <p:cNvSpPr>
            <a:spLocks noChangeArrowheads="1"/>
          </p:cNvSpPr>
          <p:nvPr/>
        </p:nvSpPr>
        <p:spPr bwMode="auto">
          <a:xfrm>
            <a:off x="44958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DDDD"/>
              </a:solidFill>
              <a:latin typeface="Garamond" pitchFamily="18" charset="0"/>
            </a:endParaRPr>
          </a:p>
        </p:txBody>
      </p:sp>
      <p:sp>
        <p:nvSpPr>
          <p:cNvPr id="11286" name="Rectangle 36"/>
          <p:cNvSpPr>
            <a:spLocks noChangeArrowheads="1"/>
          </p:cNvSpPr>
          <p:nvPr/>
        </p:nvSpPr>
        <p:spPr bwMode="auto">
          <a:xfrm>
            <a:off x="4495800" y="45720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DDDD"/>
              </a:solidFill>
              <a:latin typeface="Garamond" pitchFamily="18" charset="0"/>
            </a:endParaRPr>
          </a:p>
        </p:txBody>
      </p:sp>
      <p:sp>
        <p:nvSpPr>
          <p:cNvPr id="11287" name="Line 37"/>
          <p:cNvSpPr>
            <a:spLocks noChangeShapeType="1"/>
          </p:cNvSpPr>
          <p:nvPr/>
        </p:nvSpPr>
        <p:spPr bwMode="auto">
          <a:xfrm>
            <a:off x="37338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8" name="Line 38"/>
          <p:cNvSpPr>
            <a:spLocks noChangeShapeType="1"/>
          </p:cNvSpPr>
          <p:nvPr/>
        </p:nvSpPr>
        <p:spPr bwMode="auto">
          <a:xfrm flipV="1">
            <a:off x="4038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9" name="Line 39"/>
          <p:cNvSpPr>
            <a:spLocks noChangeShapeType="1"/>
          </p:cNvSpPr>
          <p:nvPr/>
        </p:nvSpPr>
        <p:spPr bwMode="auto">
          <a:xfrm flipV="1">
            <a:off x="46482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0" name="Line 40"/>
          <p:cNvSpPr>
            <a:spLocks noChangeShapeType="1"/>
          </p:cNvSpPr>
          <p:nvPr/>
        </p:nvSpPr>
        <p:spPr bwMode="auto">
          <a:xfrm>
            <a:off x="43434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1" name="Line 41"/>
          <p:cNvSpPr>
            <a:spLocks noChangeShapeType="1"/>
          </p:cNvSpPr>
          <p:nvPr/>
        </p:nvSpPr>
        <p:spPr bwMode="auto">
          <a:xfrm>
            <a:off x="40386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2" name="Line 42"/>
          <p:cNvSpPr>
            <a:spLocks noChangeShapeType="1"/>
          </p:cNvSpPr>
          <p:nvPr/>
        </p:nvSpPr>
        <p:spPr bwMode="auto">
          <a:xfrm flipV="1">
            <a:off x="43434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3" name="Line 43"/>
          <p:cNvSpPr>
            <a:spLocks noChangeShapeType="1"/>
          </p:cNvSpPr>
          <p:nvPr/>
        </p:nvSpPr>
        <p:spPr bwMode="auto">
          <a:xfrm>
            <a:off x="46482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4" name="Line 44"/>
          <p:cNvSpPr>
            <a:spLocks noChangeShapeType="1"/>
          </p:cNvSpPr>
          <p:nvPr/>
        </p:nvSpPr>
        <p:spPr bwMode="auto">
          <a:xfrm flipV="1">
            <a:off x="3965679" y="2451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95" name="Text Box 45"/>
          <p:cNvSpPr txBox="1">
            <a:spLocks noChangeArrowheads="1"/>
          </p:cNvSpPr>
          <p:nvPr/>
        </p:nvSpPr>
        <p:spPr bwMode="auto">
          <a:xfrm>
            <a:off x="3794125" y="2640013"/>
            <a:ext cx="376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2s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96" name="Text Box 46"/>
          <p:cNvSpPr txBox="1">
            <a:spLocks noChangeArrowheads="1"/>
          </p:cNvSpPr>
          <p:nvPr/>
        </p:nvSpPr>
        <p:spPr bwMode="auto">
          <a:xfrm>
            <a:off x="4327525" y="2411413"/>
            <a:ext cx="407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2p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97" name="Text Box 47"/>
          <p:cNvSpPr txBox="1">
            <a:spLocks noChangeArrowheads="1"/>
          </p:cNvSpPr>
          <p:nvPr/>
        </p:nvSpPr>
        <p:spPr bwMode="auto">
          <a:xfrm>
            <a:off x="3489325" y="5154613"/>
            <a:ext cx="376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2s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98" name="Text Box 48"/>
          <p:cNvSpPr txBox="1">
            <a:spLocks noChangeArrowheads="1"/>
          </p:cNvSpPr>
          <p:nvPr/>
        </p:nvSpPr>
        <p:spPr bwMode="auto">
          <a:xfrm>
            <a:off x="4175125" y="4926013"/>
            <a:ext cx="407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2p</a:t>
            </a:r>
            <a:endParaRPr lang="ru-RU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299" name="Text Box 49"/>
          <p:cNvSpPr txBox="1">
            <a:spLocks noChangeArrowheads="1"/>
          </p:cNvSpPr>
          <p:nvPr/>
        </p:nvSpPr>
        <p:spPr bwMode="auto">
          <a:xfrm>
            <a:off x="3657600" y="5105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Garamond" pitchFamily="18" charset="0"/>
              </a:rPr>
              <a:t>1</a:t>
            </a:r>
            <a:endParaRPr lang="ru-RU" sz="14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300" name="Text Box 50"/>
          <p:cNvSpPr txBox="1">
            <a:spLocks noChangeArrowheads="1"/>
          </p:cNvSpPr>
          <p:nvPr/>
        </p:nvSpPr>
        <p:spPr bwMode="auto">
          <a:xfrm>
            <a:off x="4403725" y="4843463"/>
            <a:ext cx="255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Garamond" pitchFamily="18" charset="0"/>
              </a:rPr>
              <a:t>3</a:t>
            </a:r>
            <a:endParaRPr lang="ru-RU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301" name="Text Box 51"/>
          <p:cNvSpPr txBox="1">
            <a:spLocks noChangeArrowheads="1"/>
          </p:cNvSpPr>
          <p:nvPr/>
        </p:nvSpPr>
        <p:spPr bwMode="auto">
          <a:xfrm>
            <a:off x="4022725" y="260985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Garamond" pitchFamily="18" charset="0"/>
              </a:rPr>
              <a:t>2</a:t>
            </a:r>
            <a:endParaRPr lang="ru-RU" sz="14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302" name="Text Box 52"/>
          <p:cNvSpPr txBox="1">
            <a:spLocks noChangeArrowheads="1"/>
          </p:cNvSpPr>
          <p:nvPr/>
        </p:nvSpPr>
        <p:spPr bwMode="auto">
          <a:xfrm>
            <a:off x="4556125" y="2405063"/>
            <a:ext cx="255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Garamond" pitchFamily="18" charset="0"/>
              </a:rPr>
              <a:t>2</a:t>
            </a:r>
            <a:endParaRPr lang="ru-RU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303" name="Text Box 53"/>
          <p:cNvSpPr txBox="1">
            <a:spLocks noChangeArrowheads="1"/>
          </p:cNvSpPr>
          <p:nvPr/>
        </p:nvSpPr>
        <p:spPr bwMode="auto">
          <a:xfrm>
            <a:off x="1889125" y="4551363"/>
            <a:ext cx="31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Garamond" pitchFamily="18" charset="0"/>
              </a:rPr>
              <a:t>*</a:t>
            </a:r>
            <a:endParaRPr lang="ru-RU" sz="24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304" name="Text Box 54"/>
          <p:cNvSpPr txBox="1">
            <a:spLocks noChangeArrowheads="1"/>
          </p:cNvSpPr>
          <p:nvPr/>
        </p:nvSpPr>
        <p:spPr bwMode="auto">
          <a:xfrm>
            <a:off x="7010400" y="3352800"/>
            <a:ext cx="539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Garamond" pitchFamily="18" charset="0"/>
              </a:rPr>
              <a:t>C</a:t>
            </a:r>
            <a:endParaRPr lang="ru-RU" sz="44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1305" name="Line 55"/>
          <p:cNvSpPr>
            <a:spLocks noChangeShapeType="1"/>
          </p:cNvSpPr>
          <p:nvPr/>
        </p:nvSpPr>
        <p:spPr bwMode="auto">
          <a:xfrm>
            <a:off x="7315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6" name="Line 56"/>
          <p:cNvSpPr>
            <a:spLocks noChangeShapeType="1"/>
          </p:cNvSpPr>
          <p:nvPr/>
        </p:nvSpPr>
        <p:spPr bwMode="auto">
          <a:xfrm>
            <a:off x="73152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7" name="Line 57"/>
          <p:cNvSpPr>
            <a:spLocks noChangeShapeType="1"/>
          </p:cNvSpPr>
          <p:nvPr/>
        </p:nvSpPr>
        <p:spPr bwMode="auto">
          <a:xfrm>
            <a:off x="64008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308" name="Line 58"/>
          <p:cNvSpPr>
            <a:spLocks noChangeShapeType="1"/>
          </p:cNvSpPr>
          <p:nvPr/>
        </p:nvSpPr>
        <p:spPr bwMode="auto">
          <a:xfrm>
            <a:off x="7696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123367"/>
            <a:ext cx="4765982" cy="35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788024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30557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1202" y="3717032"/>
            <a:ext cx="4355976" cy="3140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Вопросы: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Указать тип гибридизации.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Записать значение угла гибридизации.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Назвать форму молекул.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Определить класс углеводородов.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7030A0"/>
                </a:solidFill>
              </a:rPr>
              <a:t>Подсчитать число </a:t>
            </a:r>
            <a:r>
              <a:rPr lang="ru-RU" sz="2000" dirty="0">
                <a:solidFill>
                  <a:srgbClr val="7030A0"/>
                </a:solidFill>
              </a:rPr>
              <a:t>п</a:t>
            </a:r>
            <a:r>
              <a:rPr lang="ru-RU" sz="2000" dirty="0" smtClean="0">
                <a:solidFill>
                  <a:srgbClr val="7030A0"/>
                </a:solidFill>
              </a:rPr>
              <a:t>и и сигма-связей в молекуле углеводорода?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3032956"/>
            <a:ext cx="2232248" cy="468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2852936"/>
            <a:ext cx="30963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6237312"/>
            <a:ext cx="29523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9190" y="908720"/>
            <a:ext cx="91517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4365104"/>
            <a:ext cx="72008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924800" cy="411480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 урока: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Обобщение </a:t>
            </a:r>
            <a:r>
              <a:rPr lang="ru-RU" sz="2400" smtClean="0">
                <a:solidFill>
                  <a:srgbClr val="000000"/>
                </a:solidFill>
                <a:latin typeface="Times New Roman"/>
                <a:ea typeface="Times New Roman"/>
              </a:rPr>
              <a:t>и систематизация знаний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умений и навыков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учащихся  по первоначальным основам органической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химии курса 10 класса.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Образовательные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: закрепить понятие о предмете органической химии, рассмотреть особенности органических веществ, начать формировать навыки составления структурных формул, раскрыть значение органических веществ.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15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Развивающие: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развивать учебно - интеллектуальные умения выделять главное и существенное, устанавливать причинно - следственные связи.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15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Воспитательные: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продолжить формирование познавательного интереса к предмету, создание ситуации успеха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1500"/>
              </a:spcAft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150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4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«Широко распростирает химия руки свои в дела человеческие.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Куда не посмотрим, куда не оглянемся – везде перед очами нашими успехи её применения...»                                                                              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М. В. Ломоносов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endParaRPr lang="ru-RU" sz="40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171297" cy="2833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10_01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10_0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48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Химия и медицина</a:t>
            </a:r>
          </a:p>
        </p:txBody>
      </p:sp>
      <p:pic>
        <p:nvPicPr>
          <p:cNvPr id="56324" name="Picture 5" descr="rx-side-effect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3887788" cy="26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7" name="Picture 7" descr="Картинки по запросу синтетические витам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2" y="2060575"/>
            <a:ext cx="3659187" cy="254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3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48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Химия и производство</a:t>
            </a:r>
            <a:r>
              <a:rPr lang="ru-RU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7348" name="Picture 4" descr="car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0558" y="1412776"/>
            <a:ext cx="3455988" cy="259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2" name="Picture 8" descr="Картинки по запросу вещи из пластмас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149080"/>
            <a:ext cx="2087562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4" name="Picture 10" descr="Картинки по запросу вещи из пластмас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628775"/>
            <a:ext cx="2725738" cy="287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6" name="Picture 12" descr="Картинки по запросу вещи из пластмас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797425"/>
            <a:ext cx="2089150" cy="182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43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Теоретический блок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1" y="4045718"/>
            <a:ext cx="3672408" cy="2450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1657"/>
            <a:ext cx="3600401" cy="240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1978"/>
            <a:ext cx="4000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6" y="1338398"/>
            <a:ext cx="3656113" cy="2369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257" y="1228149"/>
            <a:ext cx="4572000" cy="446276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Берцелиус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Йенс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Якоб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(1779-1848), шведский химик и минералог, иностранный почетный член Петербургской АН (1820). Открыл церий (1803), селен (1817), торий (1828). Создал (1812-19) электрохимическую теорию химического сродства, на ее основе построил классификацию элементов, соединений и минералов. Определил (1807-18) атомные массы 45 элементов, ввел (1814) современные химические знаки элементов. Предложил термин «катализ».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7431"/>
            <a:ext cx="3887787" cy="53276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5481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324</TotalTime>
  <Words>398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Горизонт</vt:lpstr>
      <vt:lpstr>Профиль</vt:lpstr>
      <vt:lpstr>1_Горизонт</vt:lpstr>
      <vt:lpstr>2_Горизонт</vt:lpstr>
      <vt:lpstr> Тема урока:  «Основы органической химии» 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Химия и медицина</vt:lpstr>
      <vt:lpstr>Химия и производство </vt:lpstr>
      <vt:lpstr> Теоретический блок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«Органическая химия есть химия соединений ….» </vt:lpstr>
      <vt:lpstr>ПРАКТИЧЕСКИЙ БЛОК Какое положение теории строения органических веществ А.М. Бутлерова изображено на слайде?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органической химии</dc:title>
  <dc:creator>Руслан</dc:creator>
  <cp:lastModifiedBy>Валентина</cp:lastModifiedBy>
  <cp:revision>34</cp:revision>
  <dcterms:created xsi:type="dcterms:W3CDTF">2013-09-04T16:09:25Z</dcterms:created>
  <dcterms:modified xsi:type="dcterms:W3CDTF">2017-10-02T14:51:56Z</dcterms:modified>
</cp:coreProperties>
</file>