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86" r:id="rId3"/>
    <p:sldId id="282" r:id="rId4"/>
    <p:sldId id="275" r:id="rId5"/>
    <p:sldId id="285" r:id="rId6"/>
    <p:sldId id="283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67" r:id="rId15"/>
    <p:sldId id="281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FF00FF"/>
    <a:srgbClr val="CC00CC"/>
    <a:srgbClr val="FF0066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9" autoAdjust="0"/>
    <p:restoredTop sz="94660"/>
  </p:normalViewPr>
  <p:slideViewPr>
    <p:cSldViewPr>
      <p:cViewPr varScale="1">
        <p:scale>
          <a:sx n="87" d="100"/>
          <a:sy n="87" d="100"/>
        </p:scale>
        <p:origin x="-144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D7234-BDB0-4DDC-8F1E-63B13D28BD12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B85346-1304-4493-8A21-E98BF6A197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188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85346-1304-4493-8A21-E98BF6A1977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663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F0635-152B-48CC-85B6-70B023E9EA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267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A2A1F8-D931-410A-ABAA-FF0C883920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26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69A7A-A7BF-4A88-9F5F-BD12F70C35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409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D9321-EB02-40A4-8F27-B63F33DF1F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883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8CAEA-B518-4F63-AC32-338C07DFE3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745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23A6B-22B4-4900-A3C5-4E23495DA8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714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0040A-15DD-42E2-A999-5C5D696C05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344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B5C53-8420-4417-AD67-903F0B403E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626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80556-7F02-4EA6-A396-1188ECB605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78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3250A-84D6-45A8-8E85-131EF500EA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953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F7E7F-6682-4554-ACCD-4D6F1CD6D9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99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4F4660B-7CFC-4F86-9009-7EC880CCFF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wma"/><Relationship Id="rId7" Type="http://schemas.openxmlformats.org/officeDocument/2006/relationships/image" Target="../media/image4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ma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audio" Target="../media/media3.wma"/><Relationship Id="rId16" Type="http://schemas.openxmlformats.org/officeDocument/2006/relationships/image" Target="../media/image18.png"/><Relationship Id="rId1" Type="http://schemas.microsoft.com/office/2007/relationships/media" Target="../media/media3.wma"/><Relationship Id="rId6" Type="http://schemas.openxmlformats.org/officeDocument/2006/relationships/image" Target="../media/image9.jpeg"/><Relationship Id="rId11" Type="http://schemas.openxmlformats.org/officeDocument/2006/relationships/image" Target="../media/image13.png"/><Relationship Id="rId5" Type="http://schemas.openxmlformats.org/officeDocument/2006/relationships/image" Target="../media/image8.jpeg"/><Relationship Id="rId15" Type="http://schemas.openxmlformats.org/officeDocument/2006/relationships/image" Target="../media/image17.png"/><Relationship Id="rId10" Type="http://schemas.openxmlformats.org/officeDocument/2006/relationships/image" Target="../media/image4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09133652e5296bfbfa76c929f5ce85d7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76" y="0"/>
            <a:ext cx="10512425" cy="691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536" y="1268760"/>
            <a:ext cx="8638728" cy="1900237"/>
          </a:xfrm>
        </p:spPr>
        <p:txBody>
          <a:bodyPr/>
          <a:lstStyle/>
          <a:p>
            <a:pPr eaLnBrk="1" hangingPunct="1"/>
            <a:r>
              <a:rPr lang="ru-RU" sz="8800" dirty="0" smtClean="0">
                <a:solidFill>
                  <a:srgbClr val="FF0066"/>
                </a:solidFill>
                <a:latin typeface="Book Antiqua" pitchFamily="18" charset="0"/>
              </a:rPr>
              <a:t>   Опалённое детство.</a:t>
            </a:r>
            <a:endParaRPr lang="ru-RU" sz="8800" dirty="0" smtClean="0">
              <a:latin typeface="Book Antiqua" pitchFamily="18" charset="0"/>
            </a:endParaRPr>
          </a:p>
        </p:txBody>
      </p:sp>
      <p:sp>
        <p:nvSpPr>
          <p:cNvPr id="205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443037" y="5085184"/>
            <a:ext cx="6400800" cy="694928"/>
          </a:xfrm>
        </p:spPr>
        <p:txBody>
          <a:bodyPr/>
          <a:lstStyle/>
          <a:p>
            <a:r>
              <a:rPr lang="ru-RU" sz="2000" dirty="0" smtClean="0"/>
              <a:t>Классный час, посвященный Дню Победы.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43808" y="6093296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/>
              <a:t>Классный руководитель ГКОУ РО Пролетарской школы-интерната: </a:t>
            </a:r>
            <a:r>
              <a:rPr lang="ru-RU" sz="1400" i="1" dirty="0" err="1" smtClean="0"/>
              <a:t>С.И.Габрелян</a:t>
            </a:r>
            <a:endParaRPr lang="ru-RU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29321"/>
            <a:ext cx="4073512" cy="3960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27984" y="2729321"/>
            <a:ext cx="4248472" cy="3992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893"/>
            <a:ext cx="7848872" cy="3312368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b="1" i="1" dirty="0"/>
              <a:t>Никто не знает точное число детей, участвовавших в </a:t>
            </a:r>
            <a:r>
              <a:rPr lang="ru-RU" sz="2400" b="1" i="1" dirty="0" err="1"/>
              <a:t>гиммлеровской</a:t>
            </a:r>
            <a:r>
              <a:rPr lang="ru-RU" sz="2400" b="1" i="1" dirty="0"/>
              <a:t> программе. Одни называют цифру пять с половиной тысяч, другие — 12 тысяч. Сколько из них рождено от немцев, а сколько было вывезено с захваченных территорий, выяснить теперь почти невозможно.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22209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4" t="21486" r="26226" b="10425"/>
          <a:stretch/>
        </p:blipFill>
        <p:spPr bwMode="auto">
          <a:xfrm>
            <a:off x="251520" y="188640"/>
            <a:ext cx="8640960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-30297"/>
            <a:ext cx="7200800" cy="1143000"/>
          </a:xfrm>
        </p:spPr>
        <p:txBody>
          <a:bodyPr/>
          <a:lstStyle/>
          <a:p>
            <a:r>
              <a:rPr lang="ru-RU" sz="2400" b="1" dirty="0">
                <a:solidFill>
                  <a:srgbClr val="C00000"/>
                </a:solidFill>
              </a:rPr>
              <a:t>«Детская Хатынь» Красного Берега.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dirty="0">
                <a:solidFill>
                  <a:srgbClr val="FFFF00"/>
                </a:solidFill>
              </a:rPr>
              <a:t>На </a:t>
            </a:r>
            <a:r>
              <a:rPr lang="ru-RU" sz="2400" dirty="0" err="1">
                <a:solidFill>
                  <a:srgbClr val="FFFF00"/>
                </a:solidFill>
              </a:rPr>
              <a:t>Гомельщине</a:t>
            </a:r>
            <a:r>
              <a:rPr lang="ru-RU" sz="2400" dirty="0">
                <a:solidFill>
                  <a:srgbClr val="FFFF00"/>
                </a:solidFill>
              </a:rPr>
              <a:t>, в деревне Красный Берег </a:t>
            </a:r>
            <a:r>
              <a:rPr lang="ru-RU" sz="2400" dirty="0" err="1">
                <a:solidFill>
                  <a:srgbClr val="FFFF00"/>
                </a:solidFill>
              </a:rPr>
              <a:t>Жлобинского</a:t>
            </a:r>
            <a:r>
              <a:rPr lang="ru-RU" sz="2400" dirty="0">
                <a:solidFill>
                  <a:srgbClr val="FFFF00"/>
                </a:solidFill>
              </a:rPr>
              <a:t> района, во время войны фашисты создали сборный пункт для детей, которых насильно отнимали у родителей. У тех детей забирали кровь для раненых немецких офицеров. Сегодня установлены имена только 15 малолетних узников</a:t>
            </a:r>
            <a:r>
              <a:rPr lang="ru-RU" sz="2400" dirty="0" smtClean="0">
                <a:solidFill>
                  <a:srgbClr val="FFFF00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>
                <a:solidFill>
                  <a:srgbClr val="FFFF00"/>
                </a:solidFill>
              </a:rPr>
              <a:t>Остальные 1.975 </a:t>
            </a:r>
            <a:r>
              <a:rPr lang="ru-RU" sz="2400" dirty="0" smtClean="0">
                <a:solidFill>
                  <a:srgbClr val="FFFF00"/>
                </a:solidFill>
              </a:rPr>
              <a:t>истории</a:t>
            </a:r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>
                <a:solidFill>
                  <a:srgbClr val="FFFF00"/>
                </a:solidFill>
              </a:rPr>
              <a:t>пока </a:t>
            </a:r>
            <a:r>
              <a:rPr lang="ru-RU" sz="2400" dirty="0" smtClean="0">
                <a:solidFill>
                  <a:srgbClr val="FFFF00"/>
                </a:solidFill>
              </a:rPr>
              <a:t>неизвестны.</a:t>
            </a:r>
            <a:endParaRPr lang="ru-RU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51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363" y="2913994"/>
            <a:ext cx="2962275" cy="3889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23" y="-5324"/>
            <a:ext cx="3579222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25354"/>
            <a:ext cx="91440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0070C0"/>
                </a:solidFill>
              </a:rPr>
              <a:t>Собранных деток сортировали. </a:t>
            </a:r>
            <a:r>
              <a:rPr lang="ru-RU" b="1" dirty="0" smtClean="0">
                <a:solidFill>
                  <a:srgbClr val="0070C0"/>
                </a:solidFill>
              </a:rPr>
              <a:t>Тех</a:t>
            </a:r>
            <a:r>
              <a:rPr lang="ru-RU" b="1" dirty="0">
                <a:solidFill>
                  <a:srgbClr val="0070C0"/>
                </a:solidFill>
              </a:rPr>
              <a:t>, чья группа крови подходила, сразу грузили в эшелоны... Многих вели в панскую усадьбу, где находился немецкий госпиталь для солдат и офицеров. Немцам нужна была свежая подростковая (от восьми до четырнадцати лет) кровь</a:t>
            </a:r>
            <a:r>
              <a:rPr lang="ru-RU" b="1" dirty="0" smtClean="0">
                <a:solidFill>
                  <a:srgbClr val="0070C0"/>
                </a:solidFill>
              </a:rPr>
              <a:t>.</a:t>
            </a:r>
          </a:p>
          <a:p>
            <a:pPr algn="just"/>
            <a:endParaRPr lang="ru-RU" b="1" dirty="0">
              <a:solidFill>
                <a:srgbClr val="0070C0"/>
              </a:solidFill>
            </a:endParaRPr>
          </a:p>
          <a:p>
            <a:pPr algn="just"/>
            <a:r>
              <a:rPr lang="ru-RU" b="1" dirty="0">
                <a:solidFill>
                  <a:srgbClr val="0070C0"/>
                </a:solidFill>
              </a:rPr>
              <a:t>Т</a:t>
            </a:r>
            <a:r>
              <a:rPr lang="ru-RU" b="1" dirty="0" smtClean="0">
                <a:solidFill>
                  <a:srgbClr val="0070C0"/>
                </a:solidFill>
              </a:rPr>
              <a:t>акая </a:t>
            </a:r>
            <a:r>
              <a:rPr lang="ru-RU" b="1" dirty="0">
                <a:solidFill>
                  <a:srgbClr val="0070C0"/>
                </a:solidFill>
              </a:rPr>
              <a:t>кровь является целебной. Раны заживают быстрее, организм восстанавливается лучше. Те, кто прошел через Красный Берег, рассказывали, как все происходило. Вначале детей мыли и купали. Зимой — в бане у реки, летом — прямо в реке, невзирая на погоду, ведь немцы всегда отличались аккуратностью до педантизма. А потом гнали в специальную комнату в панском доме. Врачи поступали лояльно. Даже место было оборудовано так, чтобы ребенок мог только просунуть руку, но не видел сам процесс забора крови. Потом ему на шею вешалась специальная бирка</a:t>
            </a:r>
            <a:r>
              <a:rPr lang="ru-RU" b="1" dirty="0" smtClean="0">
                <a:solidFill>
                  <a:srgbClr val="0070C0"/>
                </a:solidFill>
              </a:rPr>
              <a:t>.</a:t>
            </a:r>
          </a:p>
          <a:p>
            <a:pPr algn="just"/>
            <a:endParaRPr lang="ru-RU" b="1" dirty="0">
              <a:solidFill>
                <a:srgbClr val="0070C0"/>
              </a:solidFill>
            </a:endParaRPr>
          </a:p>
          <a:p>
            <a:pPr algn="just"/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>
                <a:solidFill>
                  <a:srgbClr val="0070C0"/>
                </a:solidFill>
              </a:rPr>
              <a:t>В абсолютном большинстве случаев они погибали. Кровь брали по нескольку раз — и ребенок навечно засыпал. Выжили единицы. Точных цифр по таким лагерям нет. . Из Красного Берега вернулась только одна узница — Зоя Казакевич, но и она уже умерла. В свое время спаслась чудом. Ее вывезли в Германию, и немка вытащила ее полуживую из ямы, выходила</a:t>
            </a:r>
            <a:r>
              <a:rPr lang="ru-RU" b="1" dirty="0" smtClean="0">
                <a:solidFill>
                  <a:srgbClr val="0070C0"/>
                </a:solidFill>
              </a:rPr>
              <a:t>.</a:t>
            </a:r>
          </a:p>
          <a:p>
            <a:pPr algn="just"/>
            <a:endParaRPr lang="ru-RU" b="1" dirty="0" smtClean="0">
              <a:solidFill>
                <a:srgbClr val="0070C0"/>
              </a:solidFill>
            </a:endParaRPr>
          </a:p>
          <a:p>
            <a:pPr algn="just"/>
            <a:r>
              <a:rPr lang="ru-RU" b="1" dirty="0">
                <a:solidFill>
                  <a:srgbClr val="0070C0"/>
                </a:solidFill>
              </a:rPr>
              <a:t>На территории Белоруссии было пять донорских детских концлагерей. Четыре в Гомельской области, один — в Минской. </a:t>
            </a:r>
          </a:p>
          <a:p>
            <a:pPr algn="just"/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36688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02" y="141447"/>
            <a:ext cx="8928992" cy="671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88640"/>
            <a:ext cx="5184576" cy="3960440"/>
          </a:xfrm>
        </p:spPr>
        <p:txBody>
          <a:bodyPr/>
          <a:lstStyle/>
          <a:p>
            <a:pPr marL="0" indent="0" algn="just">
              <a:buNone/>
            </a:pPr>
            <a:r>
              <a:rPr lang="ru-RU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Салоспилском</a:t>
            </a: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лагере немцы забрали у детей 3.500 литров крови...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А </a:t>
            </a: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тех, кто не подходил, 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безжалостно уничтожали.</a:t>
            </a:r>
          </a:p>
        </p:txBody>
      </p:sp>
    </p:spTree>
    <p:extLst>
      <p:ext uri="{BB962C8B-B14F-4D97-AF65-F5344CB8AC3E}">
        <p14:creationId xmlns:p14="http://schemas.microsoft.com/office/powerpoint/2010/main" val="185799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1265881957_prisvoeno_12_gorodam_v_sssr_posle_velikoy_otechestvennoy_voyni_1941_19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0"/>
            <a:ext cx="9936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8280400" cy="1368425"/>
          </a:xfrm>
        </p:spPr>
        <p:txBody>
          <a:bodyPr/>
          <a:lstStyle/>
          <a:p>
            <a:pPr eaLnBrk="1" hangingPunct="1"/>
            <a:r>
              <a:rPr lang="ru-RU" sz="5400" b="1" dirty="0" smtClean="0">
                <a:solidFill>
                  <a:srgbClr val="FFFF00"/>
                </a:solidFill>
                <a:latin typeface="Book Antiqua" pitchFamily="18" charset="0"/>
              </a:rPr>
              <a:t>МИНУТА    МОЛЧАНИЯ…</a:t>
            </a:r>
          </a:p>
        </p:txBody>
      </p:sp>
      <p:pic>
        <p:nvPicPr>
          <p:cNvPr id="2" name="metronom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68" y="6093296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75809" y="5193655"/>
            <a:ext cx="45365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Неугасима </a:t>
            </a:r>
            <a:r>
              <a:rPr lang="ru-RU" b="1" dirty="0">
                <a:solidFill>
                  <a:srgbClr val="FFFF00"/>
                </a:solidFill>
              </a:rPr>
              <a:t>память поколений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ru-RU" b="1" dirty="0">
                <a:solidFill>
                  <a:srgbClr val="FFFF00"/>
                </a:solidFill>
              </a:rPr>
              <a:t>И память тех, кого так свято чтим,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ru-RU" b="1" dirty="0">
                <a:solidFill>
                  <a:srgbClr val="FFFF00"/>
                </a:solidFill>
              </a:rPr>
              <a:t>Давайте, люди, встанем на мгновенье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ru-RU" b="1" dirty="0">
                <a:solidFill>
                  <a:srgbClr val="FFFF00"/>
                </a:solidFill>
              </a:rPr>
              <a:t>И в скорби постоим и помолчим. 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404664"/>
            <a:ext cx="741682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Войны не хотим мы нигде, никогда</a:t>
            </a:r>
            <a:r>
              <a:rPr lang="ru-RU" sz="2800" b="1" dirty="0" smtClean="0">
                <a:solidFill>
                  <a:srgbClr val="C00000"/>
                </a:solidFill>
              </a:rPr>
              <a:t>,</a:t>
            </a:r>
          </a:p>
          <a:p>
            <a:endParaRPr lang="ru-RU" sz="2800" b="1" dirty="0">
              <a:solidFill>
                <a:srgbClr val="C00000"/>
              </a:solidFill>
            </a:endParaRPr>
          </a:p>
          <a:p>
            <a:r>
              <a:rPr lang="ru-RU" sz="2800" b="1" dirty="0">
                <a:solidFill>
                  <a:srgbClr val="C00000"/>
                </a:solidFill>
              </a:rPr>
              <a:t>Пусть мир будет в мире везде и всегда</a:t>
            </a:r>
            <a:r>
              <a:rPr lang="ru-RU" sz="2800" b="1" dirty="0" smtClean="0">
                <a:solidFill>
                  <a:srgbClr val="C00000"/>
                </a:solidFill>
              </a:rPr>
              <a:t>.</a:t>
            </a:r>
          </a:p>
          <a:p>
            <a:endParaRPr lang="ru-RU" sz="2800" b="1" dirty="0">
              <a:solidFill>
                <a:srgbClr val="C00000"/>
              </a:solidFill>
            </a:endParaRPr>
          </a:p>
          <a:p>
            <a:r>
              <a:rPr lang="ru-RU" sz="2800" b="1" dirty="0">
                <a:solidFill>
                  <a:srgbClr val="C00000"/>
                </a:solidFill>
              </a:rPr>
              <a:t>Да будет светлой жизнь детей</a:t>
            </a:r>
            <a:r>
              <a:rPr lang="ru-RU" sz="2800" b="1" dirty="0" smtClean="0">
                <a:solidFill>
                  <a:srgbClr val="C00000"/>
                </a:solidFill>
              </a:rPr>
              <a:t>!</a:t>
            </a:r>
          </a:p>
          <a:p>
            <a:endParaRPr lang="ru-RU" sz="2800" b="1" dirty="0">
              <a:solidFill>
                <a:srgbClr val="C00000"/>
              </a:solidFill>
            </a:endParaRPr>
          </a:p>
          <a:p>
            <a:r>
              <a:rPr lang="ru-RU" sz="2800" b="1" dirty="0">
                <a:solidFill>
                  <a:srgbClr val="C00000"/>
                </a:solidFill>
              </a:rPr>
              <a:t>Как светел мир в глазах открытых</a:t>
            </a:r>
            <a:r>
              <a:rPr lang="ru-RU" sz="2800" b="1" dirty="0" smtClean="0">
                <a:solidFill>
                  <a:srgbClr val="C00000"/>
                </a:solidFill>
              </a:rPr>
              <a:t>!</a:t>
            </a:r>
          </a:p>
          <a:p>
            <a:endParaRPr lang="ru-RU" sz="2800" b="1" dirty="0">
              <a:solidFill>
                <a:srgbClr val="C00000"/>
              </a:solidFill>
            </a:endParaRPr>
          </a:p>
          <a:p>
            <a:r>
              <a:rPr lang="ru-RU" sz="2800" b="1" dirty="0">
                <a:solidFill>
                  <a:srgbClr val="C00000"/>
                </a:solidFill>
              </a:rPr>
              <a:t>О, не разрушь и не убей – 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endParaRPr lang="ru-RU" sz="2800" b="1" dirty="0">
              <a:solidFill>
                <a:srgbClr val="C00000"/>
              </a:solidFill>
            </a:endParaRPr>
          </a:p>
          <a:p>
            <a:r>
              <a:rPr lang="ru-RU" sz="2800" b="1" dirty="0">
                <a:solidFill>
                  <a:srgbClr val="C00000"/>
                </a:solidFill>
              </a:rPr>
              <a:t>Земле достаточно убитых!</a:t>
            </a:r>
          </a:p>
          <a:p>
            <a:r>
              <a:rPr lang="ru-RU" sz="2800" b="1" dirty="0"/>
              <a:t>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0">
            <a:off x="4613145" y="0"/>
            <a:ext cx="4530855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22iju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7544" y="6021288"/>
            <a:ext cx="609600" cy="609600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0">
            <a:off x="467543" y="-42746"/>
            <a:ext cx="4166173" cy="6931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8000" b="1" dirty="0" smtClean="0">
                <a:latin typeface="Book Antiqua" pitchFamily="18" charset="0"/>
              </a:rPr>
              <a:t>2 2  и ю н я  </a:t>
            </a:r>
          </a:p>
          <a:p>
            <a:pPr algn="ctr" eaLnBrk="1" hangingPunct="1">
              <a:buFontTx/>
              <a:buNone/>
            </a:pPr>
            <a:r>
              <a:rPr lang="ru-RU" sz="8000" b="1" dirty="0" smtClean="0">
                <a:latin typeface="Book Antiqua" pitchFamily="18" charset="0"/>
              </a:rPr>
              <a:t>1 9 4 1  г о д а …</a:t>
            </a:r>
          </a:p>
        </p:txBody>
      </p:sp>
      <p:pic>
        <p:nvPicPr>
          <p:cNvPr id="3" name="dropbomb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28384" y="58052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0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8093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4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pic>
        <p:nvPicPr>
          <p:cNvPr id="31748" name="Picture 4" descr="0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770" y="188913"/>
            <a:ext cx="4451350" cy="6335712"/>
          </a:xfrm>
        </p:spPr>
      </p:pic>
      <p:pic>
        <p:nvPicPr>
          <p:cNvPr id="31749" name="Picture 5" descr="42137264_1234963837_st_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75" y="171450"/>
            <a:ext cx="4651375" cy="649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11" descr="b4e73a813ee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79400"/>
            <a:ext cx="7770813" cy="617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12" descr="9723772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423" y="171450"/>
            <a:ext cx="465772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7" name="Picture 13" descr="3bf78d6244b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66" y="289829"/>
            <a:ext cx="8137525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9" name="Picture 15" descr="630px-Soviet_Child_Soldi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444" y="242295"/>
            <a:ext cx="6553200" cy="624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дети войны песн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5613" y="6248400"/>
            <a:ext cx="609600" cy="6096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93" y="188912"/>
            <a:ext cx="8732915" cy="646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86" y="162126"/>
            <a:ext cx="8732915" cy="6462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" y="116537"/>
            <a:ext cx="8732915" cy="66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53" y="108151"/>
            <a:ext cx="8760979" cy="657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87" y="131167"/>
            <a:ext cx="8760979" cy="66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54" y="108151"/>
            <a:ext cx="8760979" cy="672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93" y="149820"/>
            <a:ext cx="8732914" cy="6669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547" y="134540"/>
            <a:ext cx="6317718" cy="646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3" dur="5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20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28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9" dur="5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32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36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7" dur="50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8000"/>
                            </p:stCondLst>
                            <p:childTnLst>
                              <p:par>
                                <p:cTn id="40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5000"/>
                            </p:stCondLst>
                            <p:childTnLst>
                              <p:par>
                                <p:cTn id="44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5" dur="50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48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7000"/>
                            </p:stCondLst>
                            <p:childTnLst>
                              <p:par>
                                <p:cTn id="52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3" dur="50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20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5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9000"/>
                            </p:stCondLst>
                            <p:childTnLst>
                              <p:par>
                                <p:cTn id="60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4000"/>
                            </p:stCondLst>
                            <p:childTnLst>
                              <p:par>
                                <p:cTn id="64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5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1000"/>
                            </p:stCondLst>
                            <p:childTnLst>
                              <p:par>
                                <p:cTn id="68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9" dur="5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6000"/>
                            </p:stCondLst>
                            <p:childTnLst>
                              <p:par>
                                <p:cTn id="72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5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3000"/>
                            </p:stCondLst>
                            <p:childTnLst>
                              <p:par>
                                <p:cTn id="76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7" dur="5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8000"/>
                            </p:stCondLst>
                            <p:childTnLst>
                              <p:par>
                                <p:cTn id="80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5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15000"/>
                            </p:stCondLst>
                            <p:childTnLst>
                              <p:par>
                                <p:cTn id="8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5" dur="5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0000"/>
                            </p:stCondLst>
                            <p:childTnLst>
                              <p:par>
                                <p:cTn id="88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5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7000"/>
                            </p:stCondLst>
                            <p:childTnLst>
                              <p:par>
                                <p:cTn id="92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93" dur="5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2000"/>
                            </p:stCondLst>
                            <p:childTnLst>
                              <p:par>
                                <p:cTn id="96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5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39000"/>
                            </p:stCondLst>
                            <p:childTnLst>
                              <p:par>
                                <p:cTn id="100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01" dur="5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44000"/>
                            </p:stCondLst>
                            <p:childTnLst>
                              <p:par>
                                <p:cTn id="104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3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49000"/>
                            </p:stCondLst>
                            <p:childTnLst>
                              <p:par>
                                <p:cTn id="108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09" dur="3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2000"/>
                            </p:stCondLst>
                            <p:childTnLst>
                              <p:par>
                                <p:cTn id="112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5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0" y="274638"/>
            <a:ext cx="4321175" cy="1143000"/>
          </a:xfrm>
        </p:spPr>
        <p:txBody>
          <a:bodyPr/>
          <a:lstStyle/>
          <a:p>
            <a:pPr algn="r" eaLnBrk="1" hangingPunct="1">
              <a:defRPr/>
            </a:pPr>
            <a:r>
              <a:rPr lang="ru-RU" sz="4000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Эвакуация детей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43438" y="1600200"/>
            <a:ext cx="4043362" cy="4525963"/>
          </a:xfrm>
        </p:spPr>
        <p:txBody>
          <a:bodyPr/>
          <a:lstStyle/>
          <a:p>
            <a:pPr eaLnBrk="1" hangingPunct="1">
              <a:buFont typeface="Arial" charset="0"/>
              <a:buChar char="~"/>
            </a:pPr>
            <a:r>
              <a:rPr lang="ru-RU" dirty="0" smtClean="0"/>
              <a:t>Вывозили взрослых и детей</a:t>
            </a:r>
          </a:p>
          <a:p>
            <a:pPr eaLnBrk="1" hangingPunct="1">
              <a:buFont typeface="Arial" charset="0"/>
              <a:buChar char="~"/>
            </a:pPr>
            <a:endParaRPr lang="ru-RU" dirty="0" smtClean="0"/>
          </a:p>
          <a:p>
            <a:pPr eaLnBrk="1" hangingPunct="1">
              <a:buFont typeface="Arial" charset="0"/>
              <a:buChar char="~"/>
            </a:pPr>
            <a:r>
              <a:rPr lang="ru-RU" dirty="0" smtClean="0"/>
              <a:t>Однако не всем удалось покинуть родные края до прихода врага</a:t>
            </a:r>
          </a:p>
        </p:txBody>
      </p:sp>
      <p:pic>
        <p:nvPicPr>
          <p:cNvPr id="23557" name="Picture 5" descr="Эвакуация детсадов и яслей из город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4343400" cy="6408738"/>
          </a:xfrm>
          <a:prstGeom prst="rect">
            <a:avLst/>
          </a:prstGeom>
          <a:solidFill>
            <a:srgbClr val="993300"/>
          </a:solidFill>
          <a:ln w="28575">
            <a:solidFill>
              <a:srgbClr val="9933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8229600" cy="471328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8000" b="1" dirty="0" smtClean="0">
                <a:solidFill>
                  <a:srgbClr val="FF0066"/>
                </a:solidFill>
                <a:latin typeface="Book Antiqua" pitchFamily="18" charset="0"/>
              </a:rPr>
              <a:t>ТРУЖЕНИКИ</a:t>
            </a:r>
          </a:p>
          <a:p>
            <a:pPr algn="ctr" eaLnBrk="1" hangingPunct="1">
              <a:buFontTx/>
              <a:buNone/>
            </a:pPr>
            <a:r>
              <a:rPr lang="ru-RU" sz="8000" b="1" dirty="0" smtClean="0">
                <a:latin typeface="Book Antiqua" pitchFamily="18" charset="0"/>
              </a:rPr>
              <a:t>    ТЫЛА…..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3000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-168108">
            <a:off x="390032" y="233172"/>
            <a:ext cx="7993062" cy="5891182"/>
          </a:xfrm>
          <a:prstGeom prst="rect">
            <a:avLst/>
          </a:prstGeom>
          <a:solidFill>
            <a:srgbClr val="993300"/>
          </a:solidFill>
          <a:ln w="28575">
            <a:solidFill>
              <a:srgbClr val="993300"/>
            </a:solidFill>
            <a:miter lim="800000"/>
            <a:headEnd/>
            <a:tailEnd/>
          </a:ln>
        </p:spPr>
      </p:pic>
      <p:pic>
        <p:nvPicPr>
          <p:cNvPr id="32772" name="Picture 4" descr="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8288"/>
            <a:ext cx="8642350" cy="6035675"/>
          </a:xfrm>
          <a:prstGeom prst="rect">
            <a:avLst/>
          </a:prstGeom>
          <a:solidFill>
            <a:srgbClr val="993300"/>
          </a:solidFill>
          <a:ln w="28575">
            <a:solidFill>
              <a:srgbClr val="993300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0" dur="3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74" y="702770"/>
            <a:ext cx="8136904" cy="5184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" y="0"/>
            <a:ext cx="8229600" cy="836712"/>
          </a:xfrm>
        </p:spPr>
        <p:txBody>
          <a:bodyPr/>
          <a:lstStyle/>
          <a:p>
            <a:r>
              <a:rPr lang="ru-RU" sz="3200" b="1" dirty="0">
                <a:solidFill>
                  <a:srgbClr val="A50021"/>
                </a:solidFill>
              </a:rPr>
              <a:t>«</a:t>
            </a:r>
            <a:r>
              <a:rPr lang="ru-RU" sz="3200" b="1" dirty="0" err="1">
                <a:solidFill>
                  <a:srgbClr val="A50021"/>
                </a:solidFill>
              </a:rPr>
              <a:t>Лебенсборн</a:t>
            </a:r>
            <a:r>
              <a:rPr lang="ru-RU" sz="3200" b="1" dirty="0">
                <a:solidFill>
                  <a:srgbClr val="A50021"/>
                </a:solidFill>
              </a:rPr>
              <a:t>» — без вины виноватые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15616" y="5877272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/>
              <a:t>В чешском городе Лидице стоит памятник детям, ставшим жертвами программы «</a:t>
            </a:r>
            <a:r>
              <a:rPr lang="ru-RU" b="1" i="1" dirty="0" err="1"/>
              <a:t>Лебенсборн</a:t>
            </a:r>
            <a:r>
              <a:rPr lang="ru-RU" b="1" i="1" dirty="0"/>
              <a:t>» в 1942 </a:t>
            </a:r>
            <a:r>
              <a:rPr lang="ru-RU" b="1" i="1" dirty="0" smtClean="0"/>
              <a:t>году.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150994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3" y="3356993"/>
            <a:ext cx="5004048" cy="3490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Проект назывался «</a:t>
            </a:r>
            <a:r>
              <a:rPr lang="ru-RU" sz="2800" b="1" i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Лебенсборн</a:t>
            </a:r>
            <a:r>
              <a:rPr lang="ru-RU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», что в переводе означает «Источник жизни».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b="1" dirty="0"/>
              <a:t>Предпосылкой к запуску программы стал тот факт, что в Германии неуклонно падал уровень рождаемости. А учитывая нарастающее противостояние с СССР, фашисты всерьез задумались о мощи своей армии. Кто воевать-то будет, если женщины не рожают</a:t>
            </a:r>
            <a:r>
              <a:rPr lang="ru-RU" sz="2000" b="1" dirty="0" smtClean="0"/>
              <a:t>?</a:t>
            </a:r>
          </a:p>
          <a:p>
            <a:pPr marL="0" indent="0" algn="just">
              <a:buNone/>
            </a:pPr>
            <a:r>
              <a:rPr lang="ru-RU" sz="2000" b="1" dirty="0"/>
              <a:t>«Подари ребенка фюреру!» — под таким лозунгом немок </a:t>
            </a:r>
            <a:r>
              <a:rPr lang="ru-RU" sz="2000" b="1" dirty="0" smtClean="0"/>
              <a:t>призывали рожать детей.</a:t>
            </a:r>
          </a:p>
          <a:p>
            <a:pPr marL="0" indent="0" algn="just">
              <a:buNone/>
            </a:pPr>
            <a:r>
              <a:rPr lang="ru-RU" sz="2000" b="1" dirty="0"/>
              <a:t>Появившийся на свет будущий властитель мира проходил особый обряд крещения, при котором мать произносила от имени ребенка клятву на верность нацистской идеологии. 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400" b="1" i="1" dirty="0">
                <a:solidFill>
                  <a:srgbClr val="A50021"/>
                </a:solidFill>
              </a:rPr>
              <a:t>ЭТОГО — В ГЕРМАНИЮ, </a:t>
            </a:r>
            <a:endParaRPr lang="ru-RU" sz="2400" b="1" i="1" dirty="0" smtClean="0">
              <a:solidFill>
                <a:srgbClr val="A50021"/>
              </a:solidFill>
            </a:endParaRPr>
          </a:p>
          <a:p>
            <a:pPr marL="0" indent="0">
              <a:buNone/>
            </a:pPr>
            <a:r>
              <a:rPr lang="ru-RU" sz="2400" b="1" i="1" dirty="0" smtClean="0">
                <a:solidFill>
                  <a:srgbClr val="A50021"/>
                </a:solidFill>
              </a:rPr>
              <a:t>ОСТАЛЬНЫХ </a:t>
            </a:r>
            <a:r>
              <a:rPr lang="ru-RU" sz="2400" b="1" i="1" dirty="0">
                <a:solidFill>
                  <a:srgbClr val="A50021"/>
                </a:solidFill>
              </a:rPr>
              <a:t>— </a:t>
            </a:r>
            <a:endParaRPr lang="ru-RU" sz="2400" b="1" i="1" dirty="0" smtClean="0">
              <a:solidFill>
                <a:srgbClr val="A50021"/>
              </a:solidFill>
            </a:endParaRPr>
          </a:p>
          <a:p>
            <a:pPr marL="0" indent="0">
              <a:buNone/>
            </a:pPr>
            <a:r>
              <a:rPr lang="ru-RU" sz="2400" b="1" i="1" dirty="0" smtClean="0">
                <a:solidFill>
                  <a:srgbClr val="A50021"/>
                </a:solidFill>
              </a:rPr>
              <a:t>В </a:t>
            </a:r>
            <a:r>
              <a:rPr lang="ru-RU" sz="2400" b="1" i="1" dirty="0">
                <a:solidFill>
                  <a:srgbClr val="A50021"/>
                </a:solidFill>
              </a:rPr>
              <a:t>ГАЗОВУЮ КАМЕРУ</a:t>
            </a:r>
            <a:r>
              <a:rPr lang="ru-RU" sz="2400" b="1" i="1" dirty="0" smtClean="0">
                <a:solidFill>
                  <a:srgbClr val="A50021"/>
                </a:solidFill>
              </a:rPr>
              <a:t>!</a:t>
            </a:r>
            <a:r>
              <a:rPr lang="ru-RU" sz="2400" b="1" i="1" dirty="0">
                <a:solidFill>
                  <a:srgbClr val="A50021"/>
                </a:solidFill>
              </a:rPr>
              <a:t> </a:t>
            </a:r>
          </a:p>
          <a:p>
            <a:pPr marL="0" indent="0" algn="just">
              <a:buNone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23470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54563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92688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b="1" dirty="0">
                <a:solidFill>
                  <a:srgbClr val="FFC000"/>
                </a:solidFill>
              </a:rPr>
              <a:t>Самыми перспективными матерями были признаны женщины из Скандинавских стран, в первую очередь из Норвегии. Потомки викингов, они почти арийки и вполне могут тоже подарить фюреру детей. Программа принесла неплохие плоды: норвежки родили от немецких солдат несколько тысяч белокурых мальчиков и девочек. Тогда же было предложено расширить рамки программы. Вон, смотрите, сколько в завоеванных странах бегает маленьких блондинов. А что, если их привезти в Германию и «онемечить»? И на захваченных территориях принялись отлавливать детей, внешне похожих на арийцев. Родителей, как правило, убивали, а оставшихся в живых малышей свозили в спецприемники, тщательно осматривали и обмеряли, и тех, кто подходил по заявленным параметрам, отправляли в Германию, остальных ждала газовая камера. В наши дни в чешском городе Лидице стоит памятник детям, ставшим жертвами программы «</a:t>
            </a:r>
            <a:r>
              <a:rPr lang="ru-RU" sz="1800" b="1" dirty="0" err="1">
                <a:solidFill>
                  <a:srgbClr val="FFC000"/>
                </a:solidFill>
              </a:rPr>
              <a:t>Лебенсборн</a:t>
            </a:r>
            <a:r>
              <a:rPr lang="ru-RU" sz="1800" b="1" dirty="0">
                <a:solidFill>
                  <a:srgbClr val="FFC000"/>
                </a:solidFill>
              </a:rPr>
              <a:t>» в 1942 году. Из 105 мальчиков и девочек, вывезенных немцами в пересылочный лагерь в Лодзь, были отобраны для адаптации только 17 человек, </a:t>
            </a:r>
            <a:r>
              <a:rPr lang="ru-RU" sz="1800" b="1" dirty="0" smtClean="0">
                <a:solidFill>
                  <a:srgbClr val="FFC000"/>
                </a:solidFill>
              </a:rPr>
              <a:t>остальных умертвили.</a:t>
            </a:r>
          </a:p>
          <a:p>
            <a:pPr marL="0" indent="0" algn="just">
              <a:buNone/>
            </a:pPr>
            <a:endParaRPr lang="ru-RU" sz="1100" b="1" dirty="0" smtClean="0">
              <a:solidFill>
                <a:srgbClr val="FFFF00"/>
              </a:solidFill>
            </a:endParaRPr>
          </a:p>
          <a:p>
            <a:pPr marL="0" indent="0" algn="just">
              <a:buNone/>
            </a:pPr>
            <a:r>
              <a:rPr lang="ru-RU" sz="2000" b="1" i="1" dirty="0">
                <a:solidFill>
                  <a:srgbClr val="A50021"/>
                </a:solidFill>
              </a:rPr>
              <a:t>Дети, попавшие в немецкие семьи в очень юном возрасте, считали вырастивших их людей настоящими родителями и только после войны узнали о том, что произошло в действительности.</a:t>
            </a:r>
            <a:r>
              <a:rPr lang="ru-RU" i="1" dirty="0"/>
              <a:t/>
            </a:r>
            <a:br>
              <a:rPr lang="ru-RU" i="1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5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1826</TotalTime>
  <Words>817</Words>
  <Application>Microsoft Office PowerPoint</Application>
  <PresentationFormat>Экран (4:3)</PresentationFormat>
  <Paragraphs>54</Paragraphs>
  <Slides>15</Slides>
  <Notes>1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Оформление по умолчанию</vt:lpstr>
      <vt:lpstr>   Опалённое детство.</vt:lpstr>
      <vt:lpstr>Презентация PowerPoint</vt:lpstr>
      <vt:lpstr>Презентация PowerPoint</vt:lpstr>
      <vt:lpstr>Эвакуация детей</vt:lpstr>
      <vt:lpstr>Презентация PowerPoint</vt:lpstr>
      <vt:lpstr>Презентация PowerPoint</vt:lpstr>
      <vt:lpstr>«Лебенсборн» — без вины виноватые</vt:lpstr>
      <vt:lpstr>Проект назывался «Лебенсборн», что в переводе означает «Источник жизни».</vt:lpstr>
      <vt:lpstr>Презентация PowerPoint</vt:lpstr>
      <vt:lpstr>Презентация PowerPoint</vt:lpstr>
      <vt:lpstr>«Детская Хатынь» Красного Берега. </vt:lpstr>
      <vt:lpstr>Презентация PowerPoint</vt:lpstr>
      <vt:lpstr>Презентация PowerPoint</vt:lpstr>
      <vt:lpstr>МИНУТА    МОЛЧАНИЯ…</vt:lpstr>
      <vt:lpstr>Презентация PowerPoint</vt:lpstr>
    </vt:vector>
  </TitlesOfParts>
  <Company>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ДЕТИ  И  ВОЙНА…</dc:title>
  <dc:creator>1</dc:creator>
  <cp:lastModifiedBy>DNA7 X86</cp:lastModifiedBy>
  <cp:revision>85</cp:revision>
  <dcterms:created xsi:type="dcterms:W3CDTF">2010-03-28T14:22:12Z</dcterms:created>
  <dcterms:modified xsi:type="dcterms:W3CDTF">2021-01-12T16:31:22Z</dcterms:modified>
</cp:coreProperties>
</file>