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4" r:id="rId11"/>
    <p:sldId id="268" r:id="rId12"/>
    <p:sldId id="267" r:id="rId13"/>
    <p:sldId id="269" r:id="rId14"/>
    <p:sldId id="275" r:id="rId15"/>
    <p:sldId id="276" r:id="rId16"/>
    <p:sldId id="277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253" autoAdjust="0"/>
  </p:normalViewPr>
  <p:slideViewPr>
    <p:cSldViewPr>
      <p:cViewPr varScale="1">
        <p:scale>
          <a:sx n="63" d="100"/>
          <a:sy n="63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CC61B-8901-4C67-91EE-8C4B95D07301}" type="doc">
      <dgm:prSet loTypeId="urn:microsoft.com/office/officeart/2005/8/layout/hierarchy4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385D4AF-E39C-4D6C-A996-C15405CF7C2C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75000"/>
          </a:schemeClr>
        </a:solidFill>
      </dgm:spPr>
      <dgm:t>
        <a:bodyPr/>
        <a:lstStyle/>
        <a:p>
          <a:pPr>
            <a:lnSpc>
              <a:spcPct val="75000"/>
            </a:lnSpc>
          </a:pPr>
          <a:r>
            <a:rPr lang="ru-RU" sz="3600" dirty="0" smtClean="0">
              <a:effectLst/>
            </a:rPr>
            <a:t>Страны мира  различаются по:</a:t>
          </a:r>
          <a:endParaRPr lang="ru-RU" sz="3600" dirty="0">
            <a:effectLst/>
          </a:endParaRPr>
        </a:p>
      </dgm:t>
    </dgm:pt>
    <dgm:pt modelId="{0A234B44-9DD1-4858-B280-E223FA1FC90C}" type="parTrans" cxnId="{8AC6F6FD-FCFF-49F6-907E-10C07B4B08F8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53C330AC-AEA4-4483-BA13-3DA03A97D8A5}" type="sibTrans" cxnId="{8AC6F6FD-FCFF-49F6-907E-10C07B4B08F8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1377E96F-3269-47F1-BA71-564165560B9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75000"/>
          </a:schemeClr>
        </a:solidFill>
      </dgm:spPr>
      <dgm:t>
        <a:bodyPr/>
        <a:lstStyle/>
        <a:p>
          <a:pPr>
            <a:lnSpc>
              <a:spcPct val="75000"/>
            </a:lnSpc>
          </a:pPr>
          <a:r>
            <a:rPr lang="ru-RU" sz="2400" b="0" dirty="0" smtClean="0">
              <a:effectLst/>
            </a:rPr>
            <a:t>численности населения</a:t>
          </a:r>
          <a:endParaRPr lang="ru-RU" sz="2400" b="0" dirty="0">
            <a:effectLst/>
          </a:endParaRPr>
        </a:p>
      </dgm:t>
    </dgm:pt>
    <dgm:pt modelId="{8DBF45D0-E877-4279-81FE-BF4A8539CB80}" type="parTrans" cxnId="{DFCB9062-A27D-46E9-A358-C97ED0102CD2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6C23B22D-6E90-4B31-834A-AABF55503505}" type="sibTrans" cxnId="{DFCB9062-A27D-46E9-A358-C97ED0102CD2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0FEF4A81-5080-463D-A9C8-1BFA4B2CC5A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75000"/>
          </a:schemeClr>
        </a:solidFill>
      </dgm:spPr>
      <dgm:t>
        <a:bodyPr/>
        <a:lstStyle/>
        <a:p>
          <a:pPr>
            <a:lnSpc>
              <a:spcPct val="75000"/>
            </a:lnSpc>
          </a:pPr>
          <a:r>
            <a:rPr lang="ru-RU" sz="2400" dirty="0" smtClean="0">
              <a:effectLst/>
            </a:rPr>
            <a:t>размеру территории</a:t>
          </a:r>
          <a:endParaRPr lang="ru-RU" sz="2400" dirty="0">
            <a:effectLst/>
          </a:endParaRPr>
        </a:p>
      </dgm:t>
    </dgm:pt>
    <dgm:pt modelId="{ABA8C9C4-8C4B-4900-8B4B-4A5DAFEFC990}" type="parTrans" cxnId="{0DA50FF3-CC98-4A69-B977-3C0CB86F07BE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073E15F0-04EF-412B-B6D1-6BA7C18D9294}" type="sibTrans" cxnId="{0DA50FF3-CC98-4A69-B977-3C0CB86F07BE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341FDB38-7CD0-4176-806C-FC18FE7F1333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75000"/>
          </a:schemeClr>
        </a:solidFill>
      </dgm:spPr>
      <dgm:t>
        <a:bodyPr/>
        <a:lstStyle/>
        <a:p>
          <a:pPr>
            <a:lnSpc>
              <a:spcPct val="75000"/>
            </a:lnSpc>
          </a:pPr>
          <a:r>
            <a:rPr lang="ru-RU" sz="2400" dirty="0" smtClean="0">
              <a:effectLst/>
            </a:rPr>
            <a:t>географическому положению</a:t>
          </a:r>
        </a:p>
      </dgm:t>
    </dgm:pt>
    <dgm:pt modelId="{0C9D9A4C-D1C3-4C92-83AB-3681137D2145}" type="parTrans" cxnId="{9B2BF890-B39A-4F01-9267-9B2E01BEED04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2A4A1E87-F13F-4FDD-B44B-39AE65D3FBCE}" type="sibTrans" cxnId="{9B2BF890-B39A-4F01-9267-9B2E01BEED04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96B24144-311D-48FF-9952-C5F3F6EF080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75000"/>
          </a:schemeClr>
        </a:solidFill>
      </dgm:spPr>
      <dgm:t>
        <a:bodyPr/>
        <a:lstStyle/>
        <a:p>
          <a:pPr rtl="0">
            <a:lnSpc>
              <a:spcPct val="75000"/>
            </a:lnSpc>
          </a:pPr>
          <a:r>
            <a:rPr lang="ru-RU" sz="2400" dirty="0" smtClean="0">
              <a:effectLst/>
            </a:rPr>
            <a:t> уровню</a:t>
          </a:r>
        </a:p>
        <a:p>
          <a:pPr rtl="0">
            <a:lnSpc>
              <a:spcPct val="75000"/>
            </a:lnSpc>
          </a:pPr>
          <a:r>
            <a:rPr lang="ru-RU" sz="2400" dirty="0" smtClean="0">
              <a:effectLst/>
            </a:rPr>
            <a:t>развития хозяйства</a:t>
          </a:r>
          <a:endParaRPr lang="ru-RU" sz="2400" dirty="0">
            <a:effectLst/>
          </a:endParaRPr>
        </a:p>
      </dgm:t>
    </dgm:pt>
    <dgm:pt modelId="{003815DB-7746-49D2-8132-932F80C35EE6}" type="parTrans" cxnId="{9DC3E9D3-AEA6-4179-A438-D3DC93DD0A1F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8A3FA37C-50E0-4FA3-ADBB-289EE0CEEDD6}" type="sibTrans" cxnId="{9DC3E9D3-AEA6-4179-A438-D3DC93DD0A1F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F52C0967-4CFC-4782-8CC2-EB5B4580EF59}" type="pres">
      <dgm:prSet presAssocID="{856CC61B-8901-4C67-91EE-8C4B95D073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42CFB6-55AE-4ACB-BE9E-A29419919EE1}" type="pres">
      <dgm:prSet presAssocID="{A385D4AF-E39C-4D6C-A996-C15405CF7C2C}" presName="vertOne" presStyleCnt="0"/>
      <dgm:spPr/>
    </dgm:pt>
    <dgm:pt modelId="{790A6FC7-187C-4A2F-AB6C-891BF33F6BC1}" type="pres">
      <dgm:prSet presAssocID="{A385D4AF-E39C-4D6C-A996-C15405CF7C2C}" presName="txOne" presStyleLbl="node0" presStyleIdx="0" presStyleCnt="1" custScaleY="48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A494F-1860-4A08-93E0-C8C78D6254CB}" type="pres">
      <dgm:prSet presAssocID="{A385D4AF-E39C-4D6C-A996-C15405CF7C2C}" presName="parTransOne" presStyleCnt="0"/>
      <dgm:spPr/>
    </dgm:pt>
    <dgm:pt modelId="{F079138B-6E17-4496-8D25-78BAD22A14F1}" type="pres">
      <dgm:prSet presAssocID="{A385D4AF-E39C-4D6C-A996-C15405CF7C2C}" presName="horzOne" presStyleCnt="0"/>
      <dgm:spPr/>
    </dgm:pt>
    <dgm:pt modelId="{0D15FC78-C07C-4BD5-8A59-39BC1D24D076}" type="pres">
      <dgm:prSet presAssocID="{1377E96F-3269-47F1-BA71-564165560B91}" presName="vertTwo" presStyleCnt="0"/>
      <dgm:spPr/>
    </dgm:pt>
    <dgm:pt modelId="{FE49490A-2524-4115-8040-D5071EC746E9}" type="pres">
      <dgm:prSet presAssocID="{1377E96F-3269-47F1-BA71-564165560B91}" presName="txTwo" presStyleLbl="node2" presStyleIdx="0" presStyleCnt="4" custScaleX="108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1ED187-9A11-4B4C-83DC-4401E13FB2A8}" type="pres">
      <dgm:prSet presAssocID="{1377E96F-3269-47F1-BA71-564165560B91}" presName="horzTwo" presStyleCnt="0"/>
      <dgm:spPr/>
    </dgm:pt>
    <dgm:pt modelId="{7D9E5292-2FA9-4DEC-9954-E47E82F065B6}" type="pres">
      <dgm:prSet presAssocID="{6C23B22D-6E90-4B31-834A-AABF55503505}" presName="sibSpaceTwo" presStyleCnt="0"/>
      <dgm:spPr/>
    </dgm:pt>
    <dgm:pt modelId="{E1B1822D-A3B6-459F-84AA-45CF2669F72F}" type="pres">
      <dgm:prSet presAssocID="{0FEF4A81-5080-463D-A9C8-1BFA4B2CC5A1}" presName="vertTwo" presStyleCnt="0"/>
      <dgm:spPr/>
    </dgm:pt>
    <dgm:pt modelId="{8022154D-3567-4DBB-B05D-8CC17E941CEB}" type="pres">
      <dgm:prSet presAssocID="{0FEF4A81-5080-463D-A9C8-1BFA4B2CC5A1}" presName="txTwo" presStyleLbl="node2" presStyleIdx="1" presStyleCnt="4" custScaleX="107609" custLinFactNeighborX="1090" custLinFactNeighborY="1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722EA-C994-43E0-B264-47B5BCAA97C3}" type="pres">
      <dgm:prSet presAssocID="{0FEF4A81-5080-463D-A9C8-1BFA4B2CC5A1}" presName="horzTwo" presStyleCnt="0"/>
      <dgm:spPr/>
    </dgm:pt>
    <dgm:pt modelId="{DC20C50D-D0ED-45DF-B92C-7135A0F6015D}" type="pres">
      <dgm:prSet presAssocID="{073E15F0-04EF-412B-B6D1-6BA7C18D9294}" presName="sibSpaceTwo" presStyleCnt="0"/>
      <dgm:spPr/>
    </dgm:pt>
    <dgm:pt modelId="{45CE1F40-CAA5-4CCA-B59E-397D735343F1}" type="pres">
      <dgm:prSet presAssocID="{341FDB38-7CD0-4176-806C-FC18FE7F1333}" presName="vertTwo" presStyleCnt="0"/>
      <dgm:spPr/>
    </dgm:pt>
    <dgm:pt modelId="{001FA672-24A3-4C0A-87EA-40A029CA6CF1}" type="pres">
      <dgm:prSet presAssocID="{341FDB38-7CD0-4176-806C-FC18FE7F1333}" presName="txTwo" presStyleLbl="node2" presStyleIdx="2" presStyleCnt="4" custScaleX="135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FBDEFD-396F-40F2-9C35-6B34FCE600F7}" type="pres">
      <dgm:prSet presAssocID="{341FDB38-7CD0-4176-806C-FC18FE7F1333}" presName="horzTwo" presStyleCnt="0"/>
      <dgm:spPr/>
    </dgm:pt>
    <dgm:pt modelId="{09F3934B-E33B-4ABE-A0B1-F34B70CF32DF}" type="pres">
      <dgm:prSet presAssocID="{2A4A1E87-F13F-4FDD-B44B-39AE65D3FBCE}" presName="sibSpaceTwo" presStyleCnt="0"/>
      <dgm:spPr/>
    </dgm:pt>
    <dgm:pt modelId="{089F68FC-CF24-423F-89AA-A83BCB113117}" type="pres">
      <dgm:prSet presAssocID="{96B24144-311D-48FF-9952-C5F3F6EF0807}" presName="vertTwo" presStyleCnt="0"/>
      <dgm:spPr/>
    </dgm:pt>
    <dgm:pt modelId="{8E9B94B1-E1F7-459B-B29B-6D8B4C5E307B}" type="pres">
      <dgm:prSet presAssocID="{96B24144-311D-48FF-9952-C5F3F6EF0807}" presName="txTwo" presStyleLbl="node2" presStyleIdx="3" presStyleCnt="4" custScaleX="92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D962B-E58B-43C4-984B-5CB8227C39E0}" type="pres">
      <dgm:prSet presAssocID="{96B24144-311D-48FF-9952-C5F3F6EF0807}" presName="horzTwo" presStyleCnt="0"/>
      <dgm:spPr/>
    </dgm:pt>
  </dgm:ptLst>
  <dgm:cxnLst>
    <dgm:cxn modelId="{0DA50FF3-CC98-4A69-B977-3C0CB86F07BE}" srcId="{A385D4AF-E39C-4D6C-A996-C15405CF7C2C}" destId="{0FEF4A81-5080-463D-A9C8-1BFA4B2CC5A1}" srcOrd="1" destOrd="0" parTransId="{ABA8C9C4-8C4B-4900-8B4B-4A5DAFEFC990}" sibTransId="{073E15F0-04EF-412B-B6D1-6BA7C18D9294}"/>
    <dgm:cxn modelId="{6466AC8B-0B75-4BF1-B7E7-C85705CE00DC}" type="presOf" srcId="{856CC61B-8901-4C67-91EE-8C4B95D07301}" destId="{F52C0967-4CFC-4782-8CC2-EB5B4580EF59}" srcOrd="0" destOrd="0" presId="urn:microsoft.com/office/officeart/2005/8/layout/hierarchy4"/>
    <dgm:cxn modelId="{A10434A6-CD37-47D6-A951-525F5C619943}" type="presOf" srcId="{1377E96F-3269-47F1-BA71-564165560B91}" destId="{FE49490A-2524-4115-8040-D5071EC746E9}" srcOrd="0" destOrd="0" presId="urn:microsoft.com/office/officeart/2005/8/layout/hierarchy4"/>
    <dgm:cxn modelId="{9B2BF890-B39A-4F01-9267-9B2E01BEED04}" srcId="{A385D4AF-E39C-4D6C-A996-C15405CF7C2C}" destId="{341FDB38-7CD0-4176-806C-FC18FE7F1333}" srcOrd="2" destOrd="0" parTransId="{0C9D9A4C-D1C3-4C92-83AB-3681137D2145}" sibTransId="{2A4A1E87-F13F-4FDD-B44B-39AE65D3FBCE}"/>
    <dgm:cxn modelId="{5BBE1E81-9BE3-4C8C-83BA-FB2E1AB3FA36}" type="presOf" srcId="{A385D4AF-E39C-4D6C-A996-C15405CF7C2C}" destId="{790A6FC7-187C-4A2F-AB6C-891BF33F6BC1}" srcOrd="0" destOrd="0" presId="urn:microsoft.com/office/officeart/2005/8/layout/hierarchy4"/>
    <dgm:cxn modelId="{566AE448-1747-45FA-9890-1579D6E2EA65}" type="presOf" srcId="{0FEF4A81-5080-463D-A9C8-1BFA4B2CC5A1}" destId="{8022154D-3567-4DBB-B05D-8CC17E941CEB}" srcOrd="0" destOrd="0" presId="urn:microsoft.com/office/officeart/2005/8/layout/hierarchy4"/>
    <dgm:cxn modelId="{4BCF9B6C-4392-471D-90E1-923C75D7AEED}" type="presOf" srcId="{341FDB38-7CD0-4176-806C-FC18FE7F1333}" destId="{001FA672-24A3-4C0A-87EA-40A029CA6CF1}" srcOrd="0" destOrd="0" presId="urn:microsoft.com/office/officeart/2005/8/layout/hierarchy4"/>
    <dgm:cxn modelId="{DFCB9062-A27D-46E9-A358-C97ED0102CD2}" srcId="{A385D4AF-E39C-4D6C-A996-C15405CF7C2C}" destId="{1377E96F-3269-47F1-BA71-564165560B91}" srcOrd="0" destOrd="0" parTransId="{8DBF45D0-E877-4279-81FE-BF4A8539CB80}" sibTransId="{6C23B22D-6E90-4B31-834A-AABF55503505}"/>
    <dgm:cxn modelId="{9F9F66A6-699A-4BF8-B882-F9BD133D993D}" type="presOf" srcId="{96B24144-311D-48FF-9952-C5F3F6EF0807}" destId="{8E9B94B1-E1F7-459B-B29B-6D8B4C5E307B}" srcOrd="0" destOrd="0" presId="urn:microsoft.com/office/officeart/2005/8/layout/hierarchy4"/>
    <dgm:cxn modelId="{9DC3E9D3-AEA6-4179-A438-D3DC93DD0A1F}" srcId="{A385D4AF-E39C-4D6C-A996-C15405CF7C2C}" destId="{96B24144-311D-48FF-9952-C5F3F6EF0807}" srcOrd="3" destOrd="0" parTransId="{003815DB-7746-49D2-8132-932F80C35EE6}" sibTransId="{8A3FA37C-50E0-4FA3-ADBB-289EE0CEEDD6}"/>
    <dgm:cxn modelId="{8AC6F6FD-FCFF-49F6-907E-10C07B4B08F8}" srcId="{856CC61B-8901-4C67-91EE-8C4B95D07301}" destId="{A385D4AF-E39C-4D6C-A996-C15405CF7C2C}" srcOrd="0" destOrd="0" parTransId="{0A234B44-9DD1-4858-B280-E223FA1FC90C}" sibTransId="{53C330AC-AEA4-4483-BA13-3DA03A97D8A5}"/>
    <dgm:cxn modelId="{C743350A-5F41-4D4A-BE07-2C9FD954D1C8}" type="presParOf" srcId="{F52C0967-4CFC-4782-8CC2-EB5B4580EF59}" destId="{2942CFB6-55AE-4ACB-BE9E-A29419919EE1}" srcOrd="0" destOrd="0" presId="urn:microsoft.com/office/officeart/2005/8/layout/hierarchy4"/>
    <dgm:cxn modelId="{B38565A1-5538-4344-B4D9-A0C14241C6E5}" type="presParOf" srcId="{2942CFB6-55AE-4ACB-BE9E-A29419919EE1}" destId="{790A6FC7-187C-4A2F-AB6C-891BF33F6BC1}" srcOrd="0" destOrd="0" presId="urn:microsoft.com/office/officeart/2005/8/layout/hierarchy4"/>
    <dgm:cxn modelId="{C32780CA-DBD0-487D-A81C-98185E0007C2}" type="presParOf" srcId="{2942CFB6-55AE-4ACB-BE9E-A29419919EE1}" destId="{52DA494F-1860-4A08-93E0-C8C78D6254CB}" srcOrd="1" destOrd="0" presId="urn:microsoft.com/office/officeart/2005/8/layout/hierarchy4"/>
    <dgm:cxn modelId="{E1254895-C896-4F85-A740-1415716C80F5}" type="presParOf" srcId="{2942CFB6-55AE-4ACB-BE9E-A29419919EE1}" destId="{F079138B-6E17-4496-8D25-78BAD22A14F1}" srcOrd="2" destOrd="0" presId="urn:microsoft.com/office/officeart/2005/8/layout/hierarchy4"/>
    <dgm:cxn modelId="{8219364E-B7C9-4ED8-8B51-1833560A3DB4}" type="presParOf" srcId="{F079138B-6E17-4496-8D25-78BAD22A14F1}" destId="{0D15FC78-C07C-4BD5-8A59-39BC1D24D076}" srcOrd="0" destOrd="0" presId="urn:microsoft.com/office/officeart/2005/8/layout/hierarchy4"/>
    <dgm:cxn modelId="{568C0B2A-0524-49CF-ACCD-13860864F515}" type="presParOf" srcId="{0D15FC78-C07C-4BD5-8A59-39BC1D24D076}" destId="{FE49490A-2524-4115-8040-D5071EC746E9}" srcOrd="0" destOrd="0" presId="urn:microsoft.com/office/officeart/2005/8/layout/hierarchy4"/>
    <dgm:cxn modelId="{BA85F853-9182-4930-9662-86BC395D9607}" type="presParOf" srcId="{0D15FC78-C07C-4BD5-8A59-39BC1D24D076}" destId="{6B1ED187-9A11-4B4C-83DC-4401E13FB2A8}" srcOrd="1" destOrd="0" presId="urn:microsoft.com/office/officeart/2005/8/layout/hierarchy4"/>
    <dgm:cxn modelId="{CE68E479-0EB8-4AB0-8A81-37B3F9ED687F}" type="presParOf" srcId="{F079138B-6E17-4496-8D25-78BAD22A14F1}" destId="{7D9E5292-2FA9-4DEC-9954-E47E82F065B6}" srcOrd="1" destOrd="0" presId="urn:microsoft.com/office/officeart/2005/8/layout/hierarchy4"/>
    <dgm:cxn modelId="{17A444F0-AE9D-4770-8F42-41ECA71B4FF8}" type="presParOf" srcId="{F079138B-6E17-4496-8D25-78BAD22A14F1}" destId="{E1B1822D-A3B6-459F-84AA-45CF2669F72F}" srcOrd="2" destOrd="0" presId="urn:microsoft.com/office/officeart/2005/8/layout/hierarchy4"/>
    <dgm:cxn modelId="{36B73A5F-5D19-4D1C-96B0-64F98809C902}" type="presParOf" srcId="{E1B1822D-A3B6-459F-84AA-45CF2669F72F}" destId="{8022154D-3567-4DBB-B05D-8CC17E941CEB}" srcOrd="0" destOrd="0" presId="urn:microsoft.com/office/officeart/2005/8/layout/hierarchy4"/>
    <dgm:cxn modelId="{96922312-FB09-4550-A0DD-7FFEA8EBBDAB}" type="presParOf" srcId="{E1B1822D-A3B6-459F-84AA-45CF2669F72F}" destId="{00E722EA-C994-43E0-B264-47B5BCAA97C3}" srcOrd="1" destOrd="0" presId="urn:microsoft.com/office/officeart/2005/8/layout/hierarchy4"/>
    <dgm:cxn modelId="{1278A015-E7B3-4AAA-9660-52F9B42271AE}" type="presParOf" srcId="{F079138B-6E17-4496-8D25-78BAD22A14F1}" destId="{DC20C50D-D0ED-45DF-B92C-7135A0F6015D}" srcOrd="3" destOrd="0" presId="urn:microsoft.com/office/officeart/2005/8/layout/hierarchy4"/>
    <dgm:cxn modelId="{43EF7864-1CAE-41E0-9B59-3D6ED88E0514}" type="presParOf" srcId="{F079138B-6E17-4496-8D25-78BAD22A14F1}" destId="{45CE1F40-CAA5-4CCA-B59E-397D735343F1}" srcOrd="4" destOrd="0" presId="urn:microsoft.com/office/officeart/2005/8/layout/hierarchy4"/>
    <dgm:cxn modelId="{95C8976B-9E3C-49CF-961D-50975196503D}" type="presParOf" srcId="{45CE1F40-CAA5-4CCA-B59E-397D735343F1}" destId="{001FA672-24A3-4C0A-87EA-40A029CA6CF1}" srcOrd="0" destOrd="0" presId="urn:microsoft.com/office/officeart/2005/8/layout/hierarchy4"/>
    <dgm:cxn modelId="{4D5B3FC8-9749-40D3-AA07-A06AF0E9D716}" type="presParOf" srcId="{45CE1F40-CAA5-4CCA-B59E-397D735343F1}" destId="{74FBDEFD-396F-40F2-9C35-6B34FCE600F7}" srcOrd="1" destOrd="0" presId="urn:microsoft.com/office/officeart/2005/8/layout/hierarchy4"/>
    <dgm:cxn modelId="{51E28560-BDF6-481D-BFC4-D5D8EF34C834}" type="presParOf" srcId="{F079138B-6E17-4496-8D25-78BAD22A14F1}" destId="{09F3934B-E33B-4ABE-A0B1-F34B70CF32DF}" srcOrd="5" destOrd="0" presId="urn:microsoft.com/office/officeart/2005/8/layout/hierarchy4"/>
    <dgm:cxn modelId="{59BD1B7B-AF2C-496F-A2B8-6B28AF0F2B4F}" type="presParOf" srcId="{F079138B-6E17-4496-8D25-78BAD22A14F1}" destId="{089F68FC-CF24-423F-89AA-A83BCB113117}" srcOrd="6" destOrd="0" presId="urn:microsoft.com/office/officeart/2005/8/layout/hierarchy4"/>
    <dgm:cxn modelId="{B0CB7355-2463-4B6D-B6B3-24544A951E95}" type="presParOf" srcId="{089F68FC-CF24-423F-89AA-A83BCB113117}" destId="{8E9B94B1-E1F7-459B-B29B-6D8B4C5E307B}" srcOrd="0" destOrd="0" presId="urn:microsoft.com/office/officeart/2005/8/layout/hierarchy4"/>
    <dgm:cxn modelId="{1FA006AC-90C2-435A-8A9A-2643C82D7182}" type="presParOf" srcId="{089F68FC-CF24-423F-89AA-A83BCB113117}" destId="{6D4D962B-E58B-43C4-984B-5CB8227C39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0A6FC7-187C-4A2F-AB6C-891BF33F6BC1}">
      <dsp:nvSpPr>
        <dsp:cNvPr id="0" name=""/>
        <dsp:cNvSpPr/>
      </dsp:nvSpPr>
      <dsp:spPr>
        <a:xfrm>
          <a:off x="53" y="149"/>
          <a:ext cx="8715328" cy="628060"/>
        </a:xfrm>
        <a:prstGeom prst="roundRect">
          <a:avLst>
            <a:gd name="adj" fmla="val 10000"/>
          </a:avLst>
        </a:prstGeom>
        <a:solidFill>
          <a:schemeClr val="lt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/>
            </a:rPr>
            <a:t>Страны мира  различаются по:</a:t>
          </a:r>
          <a:endParaRPr lang="ru-RU" sz="3600" kern="1200" dirty="0">
            <a:effectLst/>
          </a:endParaRPr>
        </a:p>
      </dsp:txBody>
      <dsp:txXfrm>
        <a:off x="53" y="149"/>
        <a:ext cx="8715328" cy="628060"/>
      </dsp:txXfrm>
    </dsp:sp>
    <dsp:sp modelId="{FE49490A-2524-4115-8040-D5071EC746E9}">
      <dsp:nvSpPr>
        <dsp:cNvPr id="0" name=""/>
        <dsp:cNvSpPr/>
      </dsp:nvSpPr>
      <dsp:spPr>
        <a:xfrm>
          <a:off x="53" y="914661"/>
          <a:ext cx="2019900" cy="1299766"/>
        </a:xfrm>
        <a:prstGeom prst="roundRect">
          <a:avLst>
            <a:gd name="adj" fmla="val 10000"/>
          </a:avLst>
        </a:prstGeom>
        <a:solidFill>
          <a:schemeClr val="lt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effectLst/>
            </a:rPr>
            <a:t>численности населения</a:t>
          </a:r>
          <a:endParaRPr lang="ru-RU" sz="2400" b="0" kern="1200" dirty="0">
            <a:effectLst/>
          </a:endParaRPr>
        </a:p>
      </dsp:txBody>
      <dsp:txXfrm>
        <a:off x="53" y="914661"/>
        <a:ext cx="2019900" cy="1299766"/>
      </dsp:txXfrm>
    </dsp:sp>
    <dsp:sp modelId="{8022154D-3567-4DBB-B05D-8CC17E941CEB}">
      <dsp:nvSpPr>
        <dsp:cNvPr id="0" name=""/>
        <dsp:cNvSpPr/>
      </dsp:nvSpPr>
      <dsp:spPr>
        <a:xfrm>
          <a:off x="2196034" y="914811"/>
          <a:ext cx="1996614" cy="1299766"/>
        </a:xfrm>
        <a:prstGeom prst="roundRect">
          <a:avLst>
            <a:gd name="adj" fmla="val 10000"/>
          </a:avLst>
        </a:prstGeom>
        <a:solidFill>
          <a:schemeClr val="lt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размеру территории</a:t>
          </a:r>
          <a:endParaRPr lang="ru-RU" sz="2400" kern="1200" dirty="0">
            <a:effectLst/>
          </a:endParaRPr>
        </a:p>
      </dsp:txBody>
      <dsp:txXfrm>
        <a:off x="2196034" y="914811"/>
        <a:ext cx="1996614" cy="1299766"/>
      </dsp:txXfrm>
    </dsp:sp>
    <dsp:sp modelId="{001FA672-24A3-4C0A-87EA-40A029CA6CF1}">
      <dsp:nvSpPr>
        <dsp:cNvPr id="0" name=""/>
        <dsp:cNvSpPr/>
      </dsp:nvSpPr>
      <dsp:spPr>
        <a:xfrm>
          <a:off x="4328281" y="914661"/>
          <a:ext cx="2517750" cy="1299766"/>
        </a:xfrm>
        <a:prstGeom prst="roundRect">
          <a:avLst>
            <a:gd name="adj" fmla="val 10000"/>
          </a:avLst>
        </a:prstGeom>
        <a:solidFill>
          <a:schemeClr val="lt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географическому положению</a:t>
          </a:r>
        </a:p>
      </dsp:txBody>
      <dsp:txXfrm>
        <a:off x="4328281" y="914661"/>
        <a:ext cx="2517750" cy="1299766"/>
      </dsp:txXfrm>
    </dsp:sp>
    <dsp:sp modelId="{8E9B94B1-E1F7-459B-B29B-6D8B4C5E307B}">
      <dsp:nvSpPr>
        <dsp:cNvPr id="0" name=""/>
        <dsp:cNvSpPr/>
      </dsp:nvSpPr>
      <dsp:spPr>
        <a:xfrm>
          <a:off x="7001888" y="914661"/>
          <a:ext cx="1713493" cy="1299766"/>
        </a:xfrm>
        <a:prstGeom prst="roundRect">
          <a:avLst>
            <a:gd name="adj" fmla="val 10000"/>
          </a:avLst>
        </a:prstGeom>
        <a:solidFill>
          <a:schemeClr val="lt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 уровню</a:t>
          </a:r>
        </a:p>
        <a:p>
          <a:pPr lvl="0" algn="ctr" defTabSz="1066800" rtl="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развития хозяйства</a:t>
          </a:r>
          <a:endParaRPr lang="ru-RU" sz="2400" kern="1200" dirty="0">
            <a:effectLst/>
          </a:endParaRPr>
        </a:p>
      </dsp:txBody>
      <dsp:txXfrm>
        <a:off x="7001888" y="914661"/>
        <a:ext cx="1713493" cy="1299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FABB8A-1C3C-470F-8540-367C84F31EDA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C85E9D-A29F-4A14-BAF1-340DC5BDF5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2.wav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Зачёт по теме: Население.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55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12.Используя данные таблицы, сравните страны по показателям естественного прироста населения. Расположите страны  в порядке возрастания естественного прироста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5" y="1600200"/>
          <a:ext cx="9001155" cy="340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79"/>
                <a:gridCol w="1785944"/>
                <a:gridCol w="1785944"/>
                <a:gridCol w="1785944"/>
                <a:gridCol w="1785944"/>
              </a:tblGrid>
              <a:tr h="85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Название страны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Численность населения (млн.чел)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Рождаемость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(человек на 1000 жителей)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Смертность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(человек на 1000 жителей</a:t>
                      </a: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Естественный</a:t>
                      </a:r>
                      <a:r>
                        <a:rPr lang="ru-RU" baseline="0" dirty="0" smtClean="0"/>
                        <a:t> прирост</a:t>
                      </a:r>
                      <a:endParaRPr lang="ru-RU" dirty="0"/>
                    </a:p>
                  </a:txBody>
                  <a:tcPr/>
                </a:tc>
              </a:tr>
              <a:tr h="85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1 СИРИЯ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ЗАМБИЯ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3 США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13.Установите соответствие страна-столица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1) Норвегия         а)Мехико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2)Бразилия    б)Осло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3)Саудовская Аравия   </a:t>
            </a:r>
          </a:p>
          <a:p>
            <a:pPr>
              <a:buNone/>
            </a:pPr>
            <a:r>
              <a:rPr lang="ru-RU" dirty="0" smtClean="0"/>
              <a:t>                         в)Бразилиа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4)Мексика    г)Эр-Рияд                                     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1) Австралия   а)Пекин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2)Китай         б)Канберра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3)Саудовская Аравия</a:t>
            </a:r>
          </a:p>
          <a:p>
            <a:r>
              <a:rPr lang="ru-RU" dirty="0" smtClean="0"/>
              <a:t>                        в)Лима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4)Перу           г)Эр-Рияд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14.Распределите страны по ГП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1Канада</a:t>
            </a:r>
          </a:p>
          <a:p>
            <a:r>
              <a:rPr lang="ru-RU" dirty="0" smtClean="0"/>
              <a:t>2.Монголия</a:t>
            </a:r>
          </a:p>
          <a:p>
            <a:r>
              <a:rPr lang="ru-RU" dirty="0" smtClean="0"/>
              <a:t>3.Индия</a:t>
            </a:r>
          </a:p>
          <a:p>
            <a:r>
              <a:rPr lang="ru-RU" dirty="0" smtClean="0"/>
              <a:t>4.Мадагаскар</a:t>
            </a:r>
          </a:p>
          <a:p>
            <a:r>
              <a:rPr lang="ru-RU" dirty="0" smtClean="0"/>
              <a:t>5.Япония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1.Филиппины</a:t>
            </a:r>
          </a:p>
          <a:p>
            <a:r>
              <a:rPr lang="ru-RU" dirty="0" smtClean="0"/>
              <a:t>2.Великобритания</a:t>
            </a:r>
          </a:p>
          <a:p>
            <a:r>
              <a:rPr lang="ru-RU" dirty="0" smtClean="0"/>
              <a:t>3.Саудовская Аравия</a:t>
            </a:r>
          </a:p>
          <a:p>
            <a:r>
              <a:rPr lang="ru-RU" dirty="0" smtClean="0"/>
              <a:t>4.Чад</a:t>
            </a:r>
          </a:p>
          <a:p>
            <a:r>
              <a:rPr lang="ru-RU" dirty="0" smtClean="0"/>
              <a:t>5.Россия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15.Определить виды хозяйственной 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Китай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Индия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1406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буквой на политической карте  зарубежной Европы обозначено государство Исландия?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4136504" cy="316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34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09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17.Определить страны Африки</a:t>
            </a: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9731"/>
            <a:ext cx="5544616" cy="532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59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8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Страны мира</a:t>
            </a:r>
            <a:endParaRPr lang="ru-RU" sz="48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Скругленный прямоугольник 7">
            <a:hlinkClick r:id="" action="ppaction://hlinkshowjump?jump=endshow" highlightClick="1">
              <a:snd r:embed="rId2" name="click.wav"/>
            </a:hlinkClick>
            <a:hlinkHover r:id="" action="ppaction://noaction">
              <a:snd r:embed="rId3" name="arrow.wav"/>
            </a:hlinkHover>
          </p:cNvPr>
          <p:cNvSpPr/>
          <p:nvPr/>
        </p:nvSpPr>
        <p:spPr>
          <a:xfrm>
            <a:off x="3857620" y="6572248"/>
            <a:ext cx="1357322" cy="285752"/>
          </a:xfrm>
          <a:prstGeom prst="roundRect">
            <a:avLst/>
          </a:prstGeom>
          <a:solidFill>
            <a:schemeClr val="lt1">
              <a:alpha val="1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sz="2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000108"/>
            <a:ext cx="8286808" cy="461665"/>
          </a:xfrm>
          <a:prstGeom prst="rect">
            <a:avLst/>
          </a:prstGeom>
          <a:solidFill>
            <a:schemeClr val="lt1">
              <a:alpha val="39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 настоящее время в мире насчитывается более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ru-RU" sz="2400" dirty="0" smtClean="0"/>
              <a:t> стран</a:t>
            </a:r>
            <a:endParaRPr lang="ru-RU" sz="2400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214282" y="1928802"/>
          <a:ext cx="8715436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4214810" y="1428736"/>
            <a:ext cx="785818" cy="500066"/>
          </a:xfrm>
          <a:prstGeom prst="downArrow">
            <a:avLst>
              <a:gd name="adj1" fmla="val 50000"/>
              <a:gd name="adj2" fmla="val 6965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22"/>
          <p:cNvGrpSpPr/>
          <p:nvPr/>
        </p:nvGrpSpPr>
        <p:grpSpPr>
          <a:xfrm>
            <a:off x="2428860" y="4643446"/>
            <a:ext cx="1857388" cy="1071570"/>
            <a:chOff x="2571736" y="5000636"/>
            <a:chExt cx="1857388" cy="1071570"/>
          </a:xfrm>
        </p:grpSpPr>
        <p:sp>
          <p:nvSpPr>
            <p:cNvPr id="20" name="Прямоугольник 19">
              <a:hlinkClick r:id="" action="ppaction://noaction"/>
            </p:cNvPr>
            <p:cNvSpPr/>
            <p:nvPr/>
          </p:nvSpPr>
          <p:spPr>
            <a:xfrm>
              <a:off x="2571736" y="5000636"/>
              <a:ext cx="1857388" cy="500066"/>
            </a:xfrm>
            <a:prstGeom prst="rect">
              <a:avLst/>
            </a:prstGeom>
            <a:ln w="63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гиганты</a:t>
              </a:r>
              <a:endParaRPr lang="ru-RU" sz="2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571736" y="5572140"/>
              <a:ext cx="1857388" cy="500066"/>
            </a:xfrm>
            <a:prstGeom prst="rect">
              <a:avLst/>
            </a:prstGeom>
            <a:ln w="28575">
              <a:solidFill>
                <a:srgbClr val="83BC1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карлики</a:t>
              </a:r>
              <a:endParaRPr lang="ru-RU" sz="2400" dirty="0"/>
            </a:p>
          </p:txBody>
        </p:sp>
      </p:grpSp>
      <p:sp>
        <p:nvSpPr>
          <p:cNvPr id="22" name="Стрелка вниз 21"/>
          <p:cNvSpPr/>
          <p:nvPr/>
        </p:nvSpPr>
        <p:spPr>
          <a:xfrm>
            <a:off x="3143240" y="4143380"/>
            <a:ext cx="500066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5572132" y="4143380"/>
            <a:ext cx="500066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" action="ppaction://noaction"/>
          </p:cNvPr>
          <p:cNvSpPr/>
          <p:nvPr/>
        </p:nvSpPr>
        <p:spPr>
          <a:xfrm>
            <a:off x="4572000" y="4643446"/>
            <a:ext cx="2357454" cy="35719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приморские</a:t>
            </a:r>
            <a:endParaRPr lang="ru-RU" sz="2000" dirty="0"/>
          </a:p>
        </p:txBody>
      </p:sp>
      <p:sp>
        <p:nvSpPr>
          <p:cNvPr id="32" name="Прямоугольник 31">
            <a:hlinkClick r:id="" action="ppaction://noaction"/>
          </p:cNvPr>
          <p:cNvSpPr/>
          <p:nvPr/>
        </p:nvSpPr>
        <p:spPr>
          <a:xfrm>
            <a:off x="4572000" y="5143512"/>
            <a:ext cx="2357454" cy="35719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внутриконтинентальные</a:t>
            </a:r>
            <a:endParaRPr lang="ru-RU" sz="1600" dirty="0"/>
          </a:p>
        </p:txBody>
      </p:sp>
      <p:sp>
        <p:nvSpPr>
          <p:cNvPr id="33" name="Прямоугольник 32">
            <a:hlinkClick r:id="" action="ppaction://noaction"/>
          </p:cNvPr>
          <p:cNvSpPr/>
          <p:nvPr/>
        </p:nvSpPr>
        <p:spPr>
          <a:xfrm>
            <a:off x="4572000" y="5572140"/>
            <a:ext cx="2357454" cy="35719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островные</a:t>
            </a:r>
            <a:endParaRPr lang="ru-RU" sz="2000" dirty="0"/>
          </a:p>
        </p:txBody>
      </p:sp>
      <p:sp>
        <p:nvSpPr>
          <p:cNvPr id="34" name="Прямоугольник 33">
            <a:hlinkClick r:id="" action="ppaction://noaction"/>
          </p:cNvPr>
          <p:cNvSpPr/>
          <p:nvPr/>
        </p:nvSpPr>
        <p:spPr>
          <a:xfrm>
            <a:off x="4572000" y="6072206"/>
            <a:ext cx="2357454" cy="35719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полуостровные</a:t>
            </a:r>
            <a:endParaRPr lang="ru-RU" sz="2000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7715272" y="4143380"/>
            <a:ext cx="500066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" action="ppaction://noaction"/>
          </p:cNvPr>
          <p:cNvSpPr/>
          <p:nvPr/>
        </p:nvSpPr>
        <p:spPr>
          <a:xfrm>
            <a:off x="7143768" y="4714884"/>
            <a:ext cx="1643074" cy="428628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развитые</a:t>
            </a:r>
            <a:endParaRPr lang="ru-RU" sz="2400" dirty="0"/>
          </a:p>
        </p:txBody>
      </p:sp>
      <p:sp>
        <p:nvSpPr>
          <p:cNvPr id="37" name="Прямоугольник 36">
            <a:hlinkClick r:id="" action="ppaction://noaction"/>
          </p:cNvPr>
          <p:cNvSpPr/>
          <p:nvPr/>
        </p:nvSpPr>
        <p:spPr>
          <a:xfrm>
            <a:off x="7143768" y="5357826"/>
            <a:ext cx="1643074" cy="428628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отсталые</a:t>
            </a:r>
            <a:endParaRPr lang="ru-RU" sz="2400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928662" y="4143380"/>
            <a:ext cx="500066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hlinkClick r:id="" action="ppaction://noaction"/>
          </p:cNvPr>
          <p:cNvSpPr/>
          <p:nvPr/>
        </p:nvSpPr>
        <p:spPr>
          <a:xfrm>
            <a:off x="285720" y="4643446"/>
            <a:ext cx="1928826" cy="71438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400" dirty="0" smtClean="0"/>
              <a:t>страны-</a:t>
            </a:r>
          </a:p>
          <a:p>
            <a:pPr algn="ctr">
              <a:lnSpc>
                <a:spcPct val="75000"/>
              </a:lnSpc>
            </a:pPr>
            <a:r>
              <a:rPr lang="ru-RU" sz="2400" dirty="0" smtClean="0"/>
              <a:t>лидеры</a:t>
            </a:r>
            <a:endParaRPr lang="ru-RU" sz="2400" dirty="0"/>
          </a:p>
        </p:txBody>
      </p:sp>
      <p:sp>
        <p:nvSpPr>
          <p:cNvPr id="40" name="Управляющая кнопка: в начало 39">
            <a:hlinkClick r:id="" action="ppaction://hlinkshowjump?jump=firstslide" highlightClick="1">
              <a:snd r:embed="rId2" name="click.wav"/>
            </a:hlinkClick>
            <a:hlinkHover r:id="" action="ppaction://noaction">
              <a:snd r:embed="rId2" name="click.wav"/>
            </a:hlinkHover>
          </p:cNvPr>
          <p:cNvSpPr/>
          <p:nvPr/>
        </p:nvSpPr>
        <p:spPr>
          <a:xfrm>
            <a:off x="8358214" y="6143644"/>
            <a:ext cx="428628" cy="357190"/>
          </a:xfrm>
          <a:prstGeom prst="actionButtonBeginning">
            <a:avLst/>
          </a:prstGeom>
          <a:solidFill>
            <a:schemeClr val="lt1">
              <a:alpha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58016" y="1071546"/>
            <a:ext cx="500066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214282" y="1102062"/>
            <a:ext cx="8625467" cy="57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7" grpId="0" animBg="1"/>
      <p:bldGraphic spid="18" grpId="0">
        <p:bldAsOne/>
      </p:bldGraphic>
      <p:bldP spid="10" grpId="0" animBg="1"/>
      <p:bldP spid="22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44699"/>
            <a:ext cx="8229600" cy="123637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15. Используя политическую карту  определите страны мира.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060620"/>
            <a:ext cx="8229600" cy="426398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1. 10*</a:t>
            </a:r>
            <a:r>
              <a:rPr lang="ru-RU" sz="2800" b="1" dirty="0" err="1" smtClean="0">
                <a:solidFill>
                  <a:schemeClr val="tx1"/>
                </a:solidFill>
              </a:rPr>
              <a:t>с.ш</a:t>
            </a:r>
            <a:r>
              <a:rPr lang="ru-RU" sz="2800" b="1" dirty="0" smtClean="0">
                <a:solidFill>
                  <a:schemeClr val="tx1"/>
                </a:solidFill>
              </a:rPr>
              <a:t>. 30*в.д.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2. 30*</a:t>
            </a:r>
            <a:r>
              <a:rPr lang="ru-RU" sz="2800" b="1" dirty="0" err="1" smtClean="0">
                <a:solidFill>
                  <a:schemeClr val="tx1"/>
                </a:solidFill>
              </a:rPr>
              <a:t>ю.ш</a:t>
            </a:r>
            <a:r>
              <a:rPr lang="ru-RU" sz="2800" b="1" dirty="0" smtClean="0">
                <a:solidFill>
                  <a:schemeClr val="tx1"/>
                </a:solidFill>
              </a:rPr>
              <a:t> 65*</a:t>
            </a:r>
            <a:r>
              <a:rPr lang="ru-RU" sz="2800" b="1" dirty="0" err="1" smtClean="0">
                <a:solidFill>
                  <a:schemeClr val="tx1"/>
                </a:solidFill>
              </a:rPr>
              <a:t>з.д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3. 45*с.ш.5*</a:t>
            </a:r>
            <a:r>
              <a:rPr lang="ru-RU" sz="2800" b="1" dirty="0" err="1" smtClean="0">
                <a:solidFill>
                  <a:schemeClr val="tx1"/>
                </a:solidFill>
              </a:rPr>
              <a:t>в.д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4. 40*с.ш.90*в.д.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5. 44*</a:t>
            </a:r>
            <a:r>
              <a:rPr lang="ru-RU" sz="2800" b="1" dirty="0" err="1" smtClean="0">
                <a:solidFill>
                  <a:schemeClr val="tx1"/>
                </a:solidFill>
              </a:rPr>
              <a:t>с.ш</a:t>
            </a:r>
            <a:r>
              <a:rPr lang="ru-RU" sz="2800" b="1" dirty="0" smtClean="0">
                <a:solidFill>
                  <a:schemeClr val="tx1"/>
                </a:solidFill>
              </a:rPr>
              <a:t> 10*в.д.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6. 45*с.ш.25*в.д.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7. 26*</a:t>
            </a:r>
            <a:r>
              <a:rPr lang="ru-RU" sz="2800" b="1" dirty="0" err="1" smtClean="0">
                <a:solidFill>
                  <a:schemeClr val="tx1"/>
                </a:solidFill>
              </a:rPr>
              <a:t>с.ш</a:t>
            </a:r>
            <a:r>
              <a:rPr lang="ru-RU" sz="2800" b="1" dirty="0" smtClean="0">
                <a:solidFill>
                  <a:schemeClr val="tx1"/>
                </a:solidFill>
              </a:rPr>
              <a:t> 105*</a:t>
            </a:r>
            <a:r>
              <a:rPr lang="ru-RU" sz="2800" b="1" dirty="0" err="1" smtClean="0">
                <a:solidFill>
                  <a:schemeClr val="tx1"/>
                </a:solidFill>
              </a:rPr>
              <a:t>з.д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800" b="1" dirty="0" smtClean="0"/>
              <a:t>8</a:t>
            </a:r>
            <a:r>
              <a:rPr lang="ru-RU" sz="2800" b="1" dirty="0" smtClean="0">
                <a:solidFill>
                  <a:schemeClr val="tx1"/>
                </a:solidFill>
              </a:rPr>
              <a:t>. 20*</a:t>
            </a:r>
            <a:r>
              <a:rPr lang="ru-RU" sz="2800" b="1" dirty="0" err="1" smtClean="0">
                <a:solidFill>
                  <a:schemeClr val="tx1"/>
                </a:solidFill>
              </a:rPr>
              <a:t>с.ш</a:t>
            </a:r>
            <a:r>
              <a:rPr lang="ru-RU" sz="2800" b="1" dirty="0" smtClean="0">
                <a:solidFill>
                  <a:schemeClr val="tx1"/>
                </a:solidFill>
              </a:rPr>
              <a:t>. 80*</a:t>
            </a:r>
            <a:r>
              <a:rPr lang="ru-RU" sz="2800" b="1" dirty="0" err="1" smtClean="0">
                <a:solidFill>
                  <a:schemeClr val="tx1"/>
                </a:solidFill>
              </a:rPr>
              <a:t>в.д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9. 64*</a:t>
            </a:r>
            <a:r>
              <a:rPr lang="ru-RU" sz="2800" b="1" dirty="0" err="1" smtClean="0">
                <a:solidFill>
                  <a:schemeClr val="tx1"/>
                </a:solidFill>
              </a:rPr>
              <a:t>с.ш</a:t>
            </a:r>
            <a:r>
              <a:rPr lang="ru-RU" sz="2800" b="1" dirty="0" smtClean="0">
                <a:solidFill>
                  <a:schemeClr val="tx1"/>
                </a:solidFill>
              </a:rPr>
              <a:t>. 10*в.д.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10. 60*</a:t>
            </a:r>
            <a:r>
              <a:rPr lang="ru-RU" sz="2800" b="1" dirty="0" err="1" smtClean="0">
                <a:solidFill>
                  <a:schemeClr val="tx1"/>
                </a:solidFill>
              </a:rPr>
              <a:t>с.ш</a:t>
            </a:r>
            <a:r>
              <a:rPr lang="ru-RU" sz="2800" b="1" dirty="0" smtClean="0">
                <a:solidFill>
                  <a:schemeClr val="tx1"/>
                </a:solidFill>
              </a:rPr>
              <a:t>. 100* </a:t>
            </a:r>
            <a:r>
              <a:rPr lang="ru-RU" sz="2800" b="1" dirty="0" err="1" smtClean="0">
                <a:solidFill>
                  <a:schemeClr val="tx1"/>
                </a:solidFill>
              </a:rPr>
              <a:t>з.д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&amp;Kcy;&amp;acy;&amp;rcy;&amp;tcy;&amp;icy;&amp;ncy;&amp;kcy;&amp;acy; 2 &amp;icy;&amp;zcy; 206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634" y="1532586"/>
            <a:ext cx="4958366" cy="434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4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16. Заполнить таблицу </a:t>
            </a:r>
            <a:endParaRPr lang="ru-RU" sz="44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1357298"/>
          <a:ext cx="8286810" cy="5000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381"/>
                <a:gridCol w="3429024"/>
                <a:gridCol w="4143405"/>
              </a:tblGrid>
              <a:tr h="10354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№</a:t>
                      </a:r>
                    </a:p>
                    <a:p>
                      <a:pPr algn="ctr"/>
                      <a:r>
                        <a:rPr lang="ru-RU" sz="2400" dirty="0" err="1" smtClean="0"/>
                        <a:t>п</a:t>
                      </a:r>
                      <a:r>
                        <a:rPr lang="ru-RU" sz="2400" dirty="0" smtClean="0"/>
                        <a:t>/</a:t>
                      </a:r>
                      <a:r>
                        <a:rPr lang="ru-RU" sz="2400" dirty="0" err="1" smtClean="0"/>
                        <a:t>п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Вид  хозяйственной деятельности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75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Влияние на природные комплексы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75000"/>
                        <a:alpha val="55000"/>
                      </a:schemeClr>
                    </a:solidFill>
                  </a:tcPr>
                </a:tc>
              </a:tr>
              <a:tr h="8474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</a:tr>
              <a:tr h="8474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</a:tr>
              <a:tr h="8474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</a:tr>
              <a:tr h="5752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</a:tr>
              <a:tr h="8474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858016" y="1071546"/>
            <a:ext cx="500066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 контурную карту нанести: 10 крупнейших стран по площади и населению,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5 стран с разным географическим положением.</a:t>
            </a:r>
            <a:endParaRPr lang="ru-RU" sz="3200" dirty="0"/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00043"/>
            <a:ext cx="4040188" cy="571504"/>
          </a:xfrm>
        </p:spPr>
        <p:txBody>
          <a:bodyPr>
            <a:noAutofit/>
          </a:bodyPr>
          <a:lstStyle/>
          <a:p>
            <a:r>
              <a:rPr lang="ru-RU" sz="3200" dirty="0" smtClean="0"/>
              <a:t>1 вариант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071546"/>
            <a:ext cx="4040188" cy="5054617"/>
          </a:xfrm>
        </p:spPr>
        <p:txBody>
          <a:bodyPr>
            <a:normAutofit lnSpcReduction="10000"/>
          </a:bodyPr>
          <a:lstStyle/>
          <a:p>
            <a:r>
              <a:rPr lang="ru-RU" b="1" u="sng" dirty="0"/>
              <a:t>1.На  каком материке сосредоточена наибольшая часть </a:t>
            </a:r>
            <a:r>
              <a:rPr lang="ru-RU" b="1" u="sng" dirty="0" smtClean="0"/>
              <a:t>населения?</a:t>
            </a:r>
            <a:endParaRPr lang="ru-RU" dirty="0"/>
          </a:p>
          <a:p>
            <a:r>
              <a:rPr lang="ru-RU" dirty="0"/>
              <a:t>1)Африка      2)Южная Америка      3)Евразия     4)Северная </a:t>
            </a:r>
            <a:r>
              <a:rPr lang="ru-RU" dirty="0" smtClean="0"/>
              <a:t>Америка</a:t>
            </a:r>
            <a:r>
              <a:rPr lang="ru-RU" b="1" u="sng" dirty="0"/>
              <a:t> 2.Какой из перечисленных народов мира крупнейший  по численности?</a:t>
            </a:r>
            <a:endParaRPr lang="ru-RU" dirty="0"/>
          </a:p>
          <a:p>
            <a:r>
              <a:rPr lang="ru-RU" dirty="0"/>
              <a:t>1)англичане    2)хиндустанцы       3)немцы     4)украинцы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-642966"/>
            <a:ext cx="4041775" cy="17462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 вариант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214422"/>
            <a:ext cx="4041775" cy="4911741"/>
          </a:xfrm>
        </p:spPr>
        <p:txBody>
          <a:bodyPr>
            <a:normAutofit fontScale="92500"/>
          </a:bodyPr>
          <a:lstStyle/>
          <a:p>
            <a:r>
              <a:rPr lang="ru-RU" b="1" u="sng" dirty="0"/>
              <a:t>1.На  каком материке самая маленькая плотность населения  на планете?</a:t>
            </a:r>
            <a:endParaRPr lang="ru-RU" dirty="0"/>
          </a:p>
          <a:p>
            <a:r>
              <a:rPr lang="ru-RU" dirty="0"/>
              <a:t>1)Австралия      2)Южная Америка      3)Евразия     4)Северная </a:t>
            </a:r>
            <a:r>
              <a:rPr lang="ru-RU" dirty="0" smtClean="0"/>
              <a:t>Америка</a:t>
            </a:r>
          </a:p>
          <a:p>
            <a:endParaRPr lang="ru-RU" dirty="0"/>
          </a:p>
          <a:p>
            <a:r>
              <a:rPr lang="ru-RU" b="1" u="sng" dirty="0" smtClean="0"/>
              <a:t>2.Какая </a:t>
            </a:r>
            <a:r>
              <a:rPr lang="ru-RU" b="1" u="sng" dirty="0"/>
              <a:t>из перечисленных стран большая по площади в Южной Америке?</a:t>
            </a:r>
            <a:endParaRPr lang="ru-RU" dirty="0"/>
          </a:p>
          <a:p>
            <a:r>
              <a:rPr lang="ru-RU" dirty="0"/>
              <a:t>1)Китай      2)Мексика     3)Аргентина         4)Бразилия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4290"/>
            <a:ext cx="4040188" cy="5911873"/>
          </a:xfrm>
        </p:spPr>
        <p:txBody>
          <a:bodyPr/>
          <a:lstStyle/>
          <a:p>
            <a:r>
              <a:rPr lang="ru-RU" b="1" u="sng" dirty="0"/>
              <a:t>3.Какая из перечисленных стран большая по площади в Евразии?</a:t>
            </a:r>
            <a:endParaRPr lang="ru-RU" dirty="0"/>
          </a:p>
          <a:p>
            <a:r>
              <a:rPr lang="ru-RU" dirty="0"/>
              <a:t>1)Китай      2)Россия     3)Индия        </a:t>
            </a:r>
            <a:r>
              <a:rPr lang="ru-RU" dirty="0" smtClean="0"/>
              <a:t>4)Франция</a:t>
            </a:r>
            <a:r>
              <a:rPr lang="ru-RU" b="1" u="sng" dirty="0"/>
              <a:t> </a:t>
            </a:r>
            <a:endParaRPr lang="ru-RU" b="1" u="sng" dirty="0" smtClean="0"/>
          </a:p>
          <a:p>
            <a:endParaRPr lang="ru-RU" b="1" u="sng" dirty="0" smtClean="0"/>
          </a:p>
          <a:p>
            <a:r>
              <a:rPr lang="ru-RU" b="1" u="sng" dirty="0" smtClean="0"/>
              <a:t>4.Наименьшая  </a:t>
            </a:r>
            <a:r>
              <a:rPr lang="ru-RU" b="1" u="sng" dirty="0"/>
              <a:t>плотность населения в стране </a:t>
            </a:r>
            <a:endParaRPr lang="ru-RU" dirty="0"/>
          </a:p>
          <a:p>
            <a:r>
              <a:rPr lang="ru-RU" dirty="0"/>
              <a:t>1)Бангладеш        2)Австралия       3)Великобритания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85728"/>
            <a:ext cx="4041775" cy="5840435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3.Какой </a:t>
            </a:r>
            <a:r>
              <a:rPr lang="ru-RU" b="1" u="sng" dirty="0"/>
              <a:t>из перечисленных народов мира крупнейший  по численности?</a:t>
            </a:r>
            <a:endParaRPr lang="ru-RU" dirty="0"/>
          </a:p>
          <a:p>
            <a:r>
              <a:rPr lang="ru-RU" dirty="0"/>
              <a:t>1)англичане    2)хиндустанцы       3)немцы     </a:t>
            </a:r>
            <a:r>
              <a:rPr lang="ru-RU" dirty="0" smtClean="0"/>
              <a:t>4)украинцы</a:t>
            </a:r>
            <a:r>
              <a:rPr lang="ru-RU" b="1" u="sng" dirty="0"/>
              <a:t> </a:t>
            </a:r>
            <a:endParaRPr lang="ru-RU" b="1" u="sng" dirty="0" smtClean="0"/>
          </a:p>
          <a:p>
            <a:endParaRPr lang="ru-RU" b="1" u="sng" dirty="0" smtClean="0"/>
          </a:p>
          <a:p>
            <a:r>
              <a:rPr lang="ru-RU" b="1" u="sng" dirty="0" smtClean="0"/>
              <a:t>4.Наибольшая  плотность населения в стране </a:t>
            </a:r>
            <a:endParaRPr lang="ru-RU" dirty="0" smtClean="0"/>
          </a:p>
          <a:p>
            <a:r>
              <a:rPr lang="ru-RU" dirty="0" smtClean="0"/>
              <a:t>1)Бангладеш        2)Австралия       3)Великобритания</a:t>
            </a:r>
          </a:p>
          <a:p>
            <a:endParaRPr lang="ru-RU" b="1" u="sng" dirty="0" smtClean="0"/>
          </a:p>
          <a:p>
            <a:endParaRPr lang="ru-RU" b="1" u="sng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4040188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85728"/>
            <a:ext cx="4040188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5 .</a:t>
            </a:r>
            <a:r>
              <a:rPr lang="ru-RU" b="1" dirty="0" smtClean="0"/>
              <a:t>Первое </a:t>
            </a:r>
            <a:r>
              <a:rPr lang="ru-RU" b="1" dirty="0"/>
              <a:t>место по площади занимает страна:                                                                                         </a:t>
            </a:r>
            <a:r>
              <a:rPr lang="ru-RU" dirty="0"/>
              <a:t>1. Китай;           2. Бразилия;                 3.США;            4. Россия. 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6</a:t>
            </a:r>
            <a:r>
              <a:rPr lang="ru-RU" b="1" dirty="0" smtClean="0"/>
              <a:t>. </a:t>
            </a:r>
            <a:r>
              <a:rPr lang="ru-RU" b="1" dirty="0"/>
              <a:t>Расположите страны в порядке размещения с севера на юг. Запишите получившуюся последовательность.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1</a:t>
            </a:r>
            <a:r>
              <a:rPr lang="ru-RU" dirty="0"/>
              <a:t>. Польша                                                                                                                                            2.Индия                                                                                                                                                3.Норвегия                                                                                                                                                                 4.Турция    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57166"/>
            <a:ext cx="4041775" cy="57689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5.Первое </a:t>
            </a:r>
            <a:r>
              <a:rPr lang="ru-RU" b="1" dirty="0"/>
              <a:t>место по численности населения занимает страна:                    </a:t>
            </a:r>
            <a:r>
              <a:rPr lang="ru-RU" dirty="0"/>
              <a:t>                                                      </a:t>
            </a:r>
            <a:r>
              <a:rPr lang="ru-RU" dirty="0" smtClean="0"/>
              <a:t>1.Канада</a:t>
            </a:r>
            <a:r>
              <a:rPr lang="ru-RU" dirty="0"/>
              <a:t>;               2.США;              3. Мексика;     </a:t>
            </a:r>
            <a:r>
              <a:rPr lang="ru-RU" dirty="0" smtClean="0"/>
              <a:t>     4. </a:t>
            </a:r>
            <a:r>
              <a:rPr lang="ru-RU" dirty="0"/>
              <a:t>Китай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6. </a:t>
            </a:r>
            <a:r>
              <a:rPr lang="ru-RU" b="1" dirty="0"/>
              <a:t>Расположите страны в порядке размещения с запада на восток. Запишите получившуюся последовательность.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1</a:t>
            </a:r>
            <a:r>
              <a:rPr lang="ru-RU" dirty="0"/>
              <a:t>. Япония                                                                                                                                             2.Франция                                                                                                                                                 </a:t>
            </a:r>
            <a:r>
              <a:rPr lang="ru-RU" dirty="0" smtClean="0"/>
              <a:t>3.Монголия                                                                                                                                                                  </a:t>
            </a:r>
            <a:r>
              <a:rPr lang="ru-RU" dirty="0"/>
              <a:t>4. </a:t>
            </a:r>
            <a:r>
              <a:rPr lang="ru-RU" dirty="0" smtClean="0"/>
              <a:t>Турция     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7.Выберите </a:t>
            </a:r>
            <a:r>
              <a:rPr lang="ru-RU" b="1" dirty="0"/>
              <a:t>неверное соотношение:                                                                            </a:t>
            </a:r>
            <a:r>
              <a:rPr lang="ru-RU" dirty="0"/>
              <a:t> </a:t>
            </a:r>
            <a:r>
              <a:rPr lang="ru-RU" b="1" dirty="0" smtClean="0"/>
              <a:t>1. 1.Россия-Москва</a:t>
            </a:r>
            <a:r>
              <a:rPr lang="ru-RU" b="1" dirty="0"/>
              <a:t>;                  2. Италия-Рим;                                                                                                  3. Китай-Шанхай;                   4. Австралия- Канберра</a:t>
            </a:r>
            <a:r>
              <a:rPr lang="ru-RU" dirty="0"/>
              <a:t>.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/>
              <a:t>7.Выберите неверное соотношение:</a:t>
            </a:r>
          </a:p>
          <a:p>
            <a:r>
              <a:rPr lang="ru-RU" b="1" dirty="0" smtClean="0"/>
              <a:t>1. Франция- Париж</a:t>
            </a:r>
          </a:p>
          <a:p>
            <a:r>
              <a:rPr lang="ru-RU" b="1" dirty="0" smtClean="0"/>
              <a:t>2.Алжир-Алжир</a:t>
            </a:r>
          </a:p>
          <a:p>
            <a:r>
              <a:rPr lang="ru-RU" b="1" dirty="0" smtClean="0"/>
              <a:t>3. Бразилия-Рио-де-Жанейро</a:t>
            </a:r>
          </a:p>
          <a:p>
            <a:r>
              <a:rPr lang="ru-RU" b="1" dirty="0" smtClean="0"/>
              <a:t>4. Япония-Токио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6" name="Rectangle 3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u="sng" dirty="0" smtClean="0"/>
              <a:t>8.Высчитайте естественный прирост населения.</a:t>
            </a:r>
            <a:endParaRPr lang="ru-RU" sz="3200" dirty="0" smtClean="0"/>
          </a:p>
        </p:txBody>
      </p:sp>
      <p:graphicFrame>
        <p:nvGraphicFramePr>
          <p:cNvPr id="54311" name="Group 3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0776571"/>
              </p:ext>
            </p:extLst>
          </p:nvPr>
        </p:nvGraphicFramePr>
        <p:xfrm>
          <a:off x="457200" y="1600200"/>
          <a:ext cx="8229600" cy="3397251"/>
        </p:xfrm>
        <a:graphic>
          <a:graphicData uri="http://schemas.openxmlformats.org/drawingml/2006/table">
            <a:tbl>
              <a:tblPr/>
              <a:tblGrid>
                <a:gridCol w="2743200"/>
                <a:gridCol w="1981200"/>
                <a:gridCol w="1828800"/>
                <a:gridCol w="16764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Число родившихся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Число умерших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Естественный прирост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9. </a:t>
            </a:r>
            <a:r>
              <a:rPr lang="ru-RU" sz="2800" b="1" dirty="0"/>
              <a:t>Какие три из обозначенных на карте мира территорий имеют наибольшую среднюю плотность населения? </a:t>
            </a:r>
          </a:p>
          <a:p>
            <a:endParaRPr lang="ru-RU" sz="24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00241"/>
            <a:ext cx="7715304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10. </a:t>
            </a:r>
            <a:r>
              <a:rPr lang="ru-RU" sz="2800" b="1" dirty="0"/>
              <a:t>Какие три из обозначенных на карте мира территорий имеют наибольшую среднюю плотность населения? 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8072494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11.Высчитайте плотность населения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r>
              <a:rPr lang="ru-RU" b="1" dirty="0" smtClean="0"/>
              <a:t>Франция</a:t>
            </a:r>
          </a:p>
          <a:p>
            <a:r>
              <a:rPr lang="ru-RU" dirty="0" smtClean="0"/>
              <a:t>Площадь-552000км.кв</a:t>
            </a:r>
          </a:p>
          <a:p>
            <a:r>
              <a:rPr lang="ru-RU" dirty="0" smtClean="0"/>
              <a:t>Население-63400000 чел</a:t>
            </a:r>
          </a:p>
          <a:p>
            <a:r>
              <a:rPr lang="ru-RU" b="1" dirty="0" smtClean="0"/>
              <a:t>Канада</a:t>
            </a:r>
          </a:p>
          <a:p>
            <a:r>
              <a:rPr lang="ru-RU" dirty="0" smtClean="0"/>
              <a:t>Площадь-9976000 </a:t>
            </a:r>
            <a:r>
              <a:rPr lang="ru-RU" dirty="0" err="1" smtClean="0"/>
              <a:t>км.кв</a:t>
            </a:r>
            <a:endParaRPr lang="ru-RU" dirty="0" smtClean="0"/>
          </a:p>
          <a:p>
            <a:r>
              <a:rPr lang="ru-RU" dirty="0" smtClean="0"/>
              <a:t>Население-35000000 чел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ru-RU" b="1" dirty="0" smtClean="0"/>
              <a:t>Австралия</a:t>
            </a:r>
          </a:p>
          <a:p>
            <a:r>
              <a:rPr lang="ru-RU" dirty="0" smtClean="0"/>
              <a:t>Площадь-7687000 </a:t>
            </a:r>
            <a:r>
              <a:rPr lang="ru-RU" dirty="0" err="1" smtClean="0"/>
              <a:t>км.кв</a:t>
            </a:r>
            <a:endParaRPr lang="ru-RU" dirty="0" smtClean="0"/>
          </a:p>
          <a:p>
            <a:r>
              <a:rPr lang="ru-RU" dirty="0" smtClean="0"/>
              <a:t>Население-22500000 чел</a:t>
            </a:r>
          </a:p>
          <a:p>
            <a:r>
              <a:rPr lang="ru-RU" b="1" dirty="0" smtClean="0"/>
              <a:t>Италия</a:t>
            </a:r>
          </a:p>
          <a:p>
            <a:r>
              <a:rPr lang="ru-RU" dirty="0" smtClean="0"/>
              <a:t>Площадь-301000 </a:t>
            </a:r>
            <a:r>
              <a:rPr lang="ru-RU" dirty="0" err="1" smtClean="0"/>
              <a:t>км.кв</a:t>
            </a:r>
            <a:endParaRPr lang="ru-RU" dirty="0" smtClean="0"/>
          </a:p>
          <a:p>
            <a:r>
              <a:rPr lang="ru-RU" dirty="0" smtClean="0"/>
              <a:t>Население-59500000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471</Words>
  <Application>Microsoft Office PowerPoint</Application>
  <PresentationFormat>Экран (4:3)</PresentationFormat>
  <Paragraphs>162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Поток</vt:lpstr>
      <vt:lpstr>Зачёт по теме: Население.</vt:lpstr>
      <vt:lpstr>Слайд 2</vt:lpstr>
      <vt:lpstr>Слайд 3</vt:lpstr>
      <vt:lpstr>Слайд 4</vt:lpstr>
      <vt:lpstr>Слайд 5</vt:lpstr>
      <vt:lpstr>8.Высчитайте естественный прирост населения.</vt:lpstr>
      <vt:lpstr>Слайд 7</vt:lpstr>
      <vt:lpstr>Слайд 8</vt:lpstr>
      <vt:lpstr>11.Высчитайте плотность населения</vt:lpstr>
      <vt:lpstr>12.Используя данные таблицы, сравните страны по показателям естественного прироста населения. Расположите страны  в порядке возрастания естественного прироста </vt:lpstr>
      <vt:lpstr>13.Установите соответствие страна-столица </vt:lpstr>
      <vt:lpstr>14.Распределите страны по ГП</vt:lpstr>
      <vt:lpstr>15.Определить виды хозяйственной деятельности</vt:lpstr>
      <vt:lpstr>16. Какой буквой на политической карте  зарубежной Европы обозначено государство Исландия?</vt:lpstr>
      <vt:lpstr>17.Определить страны Африки</vt:lpstr>
      <vt:lpstr>Слайд 16</vt:lpstr>
      <vt:lpstr>15. Используя политическую карту  определите страны мира.</vt:lpstr>
      <vt:lpstr>Слайд 18</vt:lpstr>
      <vt:lpstr>На контурную карту нанести: 10 крупнейших стран по площади и населению, 5 стран с разным географическим положением.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Алиночка</dc:creator>
  <cp:lastModifiedBy>Алиночка</cp:lastModifiedBy>
  <cp:revision>16</cp:revision>
  <dcterms:created xsi:type="dcterms:W3CDTF">2017-12-08T10:33:54Z</dcterms:created>
  <dcterms:modified xsi:type="dcterms:W3CDTF">2017-12-17T12:10:07Z</dcterms:modified>
</cp:coreProperties>
</file>