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handoutMasterIdLst>
    <p:handoutMasterId r:id="rId14"/>
  </p:handoutMasterIdLst>
  <p:sldIdLst>
    <p:sldId id="267" r:id="rId2"/>
    <p:sldId id="256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0000FF"/>
    <a:srgbClr val="FF0066"/>
    <a:srgbClr val="FFFFFF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94" autoAdjust="0"/>
    <p:restoredTop sz="86371" autoAdjust="0"/>
  </p:normalViewPr>
  <p:slideViewPr>
    <p:cSldViewPr>
      <p:cViewPr varScale="1"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E64AD27-F287-4AC9-9ADB-E29132751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E45FA78-4420-4A3B-8C0E-6018522B2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2EC1FF-2FFA-46C8-8022-1A3663426D37}" type="slidenum">
              <a:rPr lang="ru-RU"/>
              <a:pPr/>
              <a:t>2</a:t>
            </a:fld>
            <a:endParaRPr lang="ru-RU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20EA7-9025-42E8-BF61-DC69B01EF063}" type="slidenum">
              <a:rPr lang="ru-RU"/>
              <a:pPr/>
              <a:t>4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9CC56-D5EA-4BDA-94A2-36ECE9A767C1}" type="slidenum">
              <a:rPr lang="ru-RU"/>
              <a:pPr/>
              <a:t>5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D5DCA-699A-4004-8AA2-0782D09AE3D3}" type="slidenum">
              <a:rPr lang="ru-RU"/>
              <a:pPr/>
              <a:t>6</a:t>
            </a:fld>
            <a:endParaRPr lang="ru-RU"/>
          </a:p>
        </p:txBody>
      </p:sp>
      <p:sp>
        <p:nvSpPr>
          <p:cNvPr id="184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83865-CAFB-485B-AE70-E1AD882D1768}" type="slidenum">
              <a:rPr lang="ru-RU"/>
              <a:pPr/>
              <a:t>7</a:t>
            </a:fld>
            <a:endParaRPr lang="ru-RU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B02D47-C499-4442-B1BE-E7CC2821D0A2}" type="slidenum">
              <a:rPr lang="ru-RU"/>
              <a:pPr/>
              <a:t>8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3EF45-43FE-4A7B-AE2C-89207205CD2C}" type="slidenum">
              <a:rPr lang="ru-RU"/>
              <a:pPr/>
              <a:t>9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0BC62-8EE6-4995-BFAE-31F38887BBBF}" type="slidenum">
              <a:rPr lang="ru-RU"/>
              <a:pPr/>
              <a:t>10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0BADA8-137D-40F0-BBB6-2CD5CD1412F8}" type="slidenum">
              <a:rPr lang="ru-RU"/>
              <a:pPr/>
              <a:t>11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DEB01962-75E1-44CE-93FF-4C3A8B01AB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A954C-2935-44A3-9807-B43DCF1557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3B9D1-C7CA-4176-8531-334B7171C3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31DABE2-41A2-42AB-94C9-ABBCDC8460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FDB80C1-90AF-4455-91F7-9CA3215F8F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ABD4C6-27ED-46DD-8AF5-8BEE34B5C6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97778-F6AC-453F-ADE7-00384193F7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E3AAA37-043C-495B-A1FF-FB0F074E79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C2242-DBD8-4B20-B602-AF8A54F23C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227ECB0-1B1A-4A16-9881-F19D396B08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AA639A6-06E9-42FE-AF42-D0843C76C9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6CEFEA-144B-40C9-A801-4538FDF92B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64" y="1857364"/>
            <a:ext cx="400050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9600" dirty="0" smtClean="0">
                <a:solidFill>
                  <a:srgbClr val="0000FF"/>
                </a:solidFill>
              </a:rPr>
              <a:t>Налоги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66"/>
                </a:solidFill>
              </a:rPr>
              <a:t>Внебюджетные фонды!!!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0" smtClean="0">
                <a:solidFill>
                  <a:schemeClr val="hlink"/>
                </a:solidFill>
              </a:rPr>
              <a:t>Кроме подоходного налога, все получающие доход граждане обязательно выплачивают государству</a:t>
            </a:r>
            <a:r>
              <a:rPr lang="ru-RU" sz="2400" b="0" smtClean="0"/>
              <a:t> </a:t>
            </a:r>
            <a:r>
              <a:rPr lang="ru-RU" sz="2400" b="0" i="1" u="sng" smtClean="0">
                <a:solidFill>
                  <a:srgbClr val="FF0066"/>
                </a:solidFill>
              </a:rPr>
              <a:t>единый социальный налог</a:t>
            </a:r>
            <a:r>
              <a:rPr lang="ru-RU" sz="2400" b="0" smtClean="0">
                <a:solidFill>
                  <a:srgbClr val="FF0066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0" smtClean="0">
                <a:solidFill>
                  <a:schemeClr val="hlink"/>
                </a:solidFill>
              </a:rPr>
              <a:t>Если человек заболевает и т. п., врач выписывает ему бюллетень. И он за время отсутствия на работе не получает заработную плату. Взамен государство ему выплачивает</a:t>
            </a:r>
            <a:r>
              <a:rPr lang="ru-RU" sz="2400" b="0" smtClean="0"/>
              <a:t> </a:t>
            </a:r>
            <a:r>
              <a:rPr lang="ru-RU" sz="2400" b="0" i="1" u="sng" smtClean="0">
                <a:solidFill>
                  <a:srgbClr val="FF0066"/>
                </a:solidFill>
              </a:rPr>
              <a:t>пособие по временной нетрудоспособности</a:t>
            </a:r>
            <a:r>
              <a:rPr lang="ru-RU" sz="2400" b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0" smtClean="0">
                <a:solidFill>
                  <a:schemeClr val="hlink"/>
                </a:solidFill>
              </a:rPr>
              <a:t>Если человек потерял работу, ему могут выплатить</a:t>
            </a:r>
            <a:r>
              <a:rPr lang="ru-RU" sz="2400" b="0" smtClean="0"/>
              <a:t> </a:t>
            </a:r>
            <a:r>
              <a:rPr lang="ru-RU" sz="2400" b="0" i="1" u="sng" smtClean="0">
                <a:solidFill>
                  <a:srgbClr val="FF0066"/>
                </a:solidFill>
              </a:rPr>
              <a:t>пособие по безработице</a:t>
            </a:r>
            <a:r>
              <a:rPr lang="ru-RU" sz="2400" b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11413" y="260350"/>
            <a:ext cx="6481762" cy="482441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hlink"/>
                </a:solidFill>
              </a:rPr>
              <a:t>Все эти выплаты как раз и делаются за счет отчислений в специальный</a:t>
            </a:r>
            <a:r>
              <a:rPr lang="ru-RU" sz="3200" smtClean="0"/>
              <a:t> </a:t>
            </a:r>
            <a:r>
              <a:rPr lang="ru-RU" sz="3200" i="1" u="sng" smtClean="0">
                <a:solidFill>
                  <a:srgbClr val="FF0066"/>
                </a:solidFill>
              </a:rPr>
              <a:t>внебюджетный фонд</a:t>
            </a:r>
            <a:r>
              <a:rPr lang="ru-RU" sz="3200" smtClean="0">
                <a:solidFill>
                  <a:schemeClr val="hlink"/>
                </a:solidFill>
              </a:rPr>
              <a:t>: пенсионный фонд, фонд социального страхования, фонд обязательного медицинского страхования, фонд занятости.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333375"/>
            <a:ext cx="6253162" cy="15113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0000FF"/>
                </a:solidFill>
              </a:rPr>
              <a:t>Главный источник средств для государства - </a:t>
            </a:r>
            <a:r>
              <a:rPr lang="ru-RU" sz="2800" u="sng" smtClean="0">
                <a:solidFill>
                  <a:srgbClr val="FF0066"/>
                </a:solidFill>
              </a:rPr>
              <a:t>налоги</a:t>
            </a:r>
            <a:r>
              <a:rPr lang="ru-RU" sz="2800" smtClean="0">
                <a:solidFill>
                  <a:srgbClr val="0000FF"/>
                </a:solidFill>
              </a:rPr>
              <a:t> - обязательные платежи в государственную казну.</a:t>
            </a:r>
            <a:r>
              <a:rPr lang="ru-RU" sz="2800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1773238"/>
            <a:ext cx="5976938" cy="4535487"/>
          </a:xfrm>
          <a:noFill/>
        </p:spPr>
        <p:txBody>
          <a:bodyPr/>
          <a:lstStyle/>
          <a:p>
            <a:pPr eaLnBrk="1" hangingPunct="1"/>
            <a:r>
              <a:rPr lang="ru-RU" sz="2000" b="0" i="1" u="sng" smtClean="0">
                <a:solidFill>
                  <a:schemeClr val="hlink"/>
                </a:solidFill>
              </a:rPr>
              <a:t>	Туда же поступают штрафы, пошлины за ввоз в страну или вывоз из неё некоторых товаров, плата за лицензию на право заниматься предпринимательской деятельностью, госпошлины за получение водительских прав и другие </a:t>
            </a:r>
            <a:r>
              <a:rPr lang="ru-RU" sz="2000" b="0" i="1" u="sng" smtClean="0">
                <a:solidFill>
                  <a:srgbClr val="FF0066"/>
                </a:solidFill>
              </a:rPr>
              <a:t>разовые</a:t>
            </a:r>
            <a:r>
              <a:rPr lang="ru-RU" sz="2000" b="0" i="1" u="sng" smtClean="0">
                <a:solidFill>
                  <a:schemeClr val="hlink"/>
                </a:solidFill>
              </a:rPr>
              <a:t> выплаты</a:t>
            </a:r>
            <a:r>
              <a:rPr lang="ru-RU" sz="2000" b="0" i="1" u="sng" smtClean="0"/>
              <a:t>.</a:t>
            </a:r>
          </a:p>
          <a:p>
            <a:pPr eaLnBrk="1" hangingPunct="1"/>
            <a:r>
              <a:rPr lang="ru-RU" sz="2000" b="0" i="1" u="sng" smtClean="0"/>
              <a:t>	</a:t>
            </a:r>
            <a:r>
              <a:rPr lang="ru-RU" sz="2000" b="0" i="1" u="sng" smtClean="0">
                <a:solidFill>
                  <a:srgbClr val="FF0066"/>
                </a:solidFill>
              </a:rPr>
              <a:t>Но получаемые таким образом денежные суммы несравнимы с налоговыми поступлениями.</a:t>
            </a:r>
          </a:p>
          <a:p>
            <a:pPr eaLnBrk="1" hangingPunct="1"/>
            <a:endParaRPr lang="ru-RU" sz="2000" b="0" i="1" u="sng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773238"/>
            <a:ext cx="7561262" cy="2951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i="1" u="sng" smtClean="0">
                <a:solidFill>
                  <a:schemeClr val="folHlink"/>
                </a:solidFill>
              </a:rPr>
              <a:t>Часть налогов во всех странах собирает центральное правительство, а другую часть – местные органы власти.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u="sng" smtClean="0">
                <a:solidFill>
                  <a:srgbClr val="FF0066"/>
                </a:solidFill>
              </a:rPr>
              <a:t>Налоги делятся на прямые и косвенные.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2800" i="1" u="sng" smtClean="0">
                <a:solidFill>
                  <a:schemeClr val="folHlink"/>
                </a:solidFill>
              </a:rPr>
              <a:t>Прямые</a:t>
            </a:r>
            <a:r>
              <a:rPr lang="ru-RU" sz="2800" smtClean="0">
                <a:solidFill>
                  <a:schemeClr val="folHlink"/>
                </a:solidFill>
              </a:rPr>
              <a:t> налоги берутся с каждого гражданина и каждой действующей в стране фирмы.</a:t>
            </a:r>
          </a:p>
          <a:p>
            <a:pPr eaLnBrk="1" hangingPunct="1"/>
            <a:r>
              <a:rPr lang="ru-RU" sz="2800" i="1" u="sng" smtClean="0">
                <a:solidFill>
                  <a:schemeClr val="hlink"/>
                </a:solidFill>
              </a:rPr>
              <a:t>Косвенные</a:t>
            </a:r>
            <a:r>
              <a:rPr lang="ru-RU" sz="2800" smtClean="0">
                <a:solidFill>
                  <a:schemeClr val="hlink"/>
                </a:solidFill>
              </a:rPr>
              <a:t> – берутся только с тех, кто совершает определённого рода действия, например покупку соли, обмен валюты или регистрацию предприятия.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ru-RU" b="1" u="sng" smtClean="0">
                <a:solidFill>
                  <a:srgbClr val="FF0066"/>
                </a:solidFill>
              </a:rPr>
              <a:t>Прямые налоги!!!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0" smtClean="0">
                <a:solidFill>
                  <a:schemeClr val="hlink"/>
                </a:solidFill>
              </a:rPr>
              <a:t>Самый распространенный вид прямых налогов</a:t>
            </a:r>
            <a:r>
              <a:rPr lang="ru-RU" sz="2000" b="0" i="1" smtClean="0">
                <a:solidFill>
                  <a:schemeClr val="hlink"/>
                </a:solidFill>
              </a:rPr>
              <a:t> –</a:t>
            </a:r>
            <a:r>
              <a:rPr lang="ru-RU" sz="2000" b="0" smtClean="0"/>
              <a:t> </a:t>
            </a:r>
            <a:r>
              <a:rPr lang="ru-RU" sz="2000" b="0" i="1" u="sng" smtClean="0">
                <a:solidFill>
                  <a:srgbClr val="FF0066"/>
                </a:solidFill>
              </a:rPr>
              <a:t>подоходный налог с граждан</a:t>
            </a:r>
            <a:r>
              <a:rPr lang="ru-RU" sz="2000" b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0" smtClean="0">
                <a:solidFill>
                  <a:schemeClr val="hlink"/>
                </a:solidFill>
              </a:rPr>
              <a:t>Каждый гражданин, получающий доходы: зарплату, премии, гонорары и т. д., - обязан заплатить государству определённый процент их в виде налога. Этот процент называется </a:t>
            </a:r>
            <a:r>
              <a:rPr lang="ru-RU" sz="2000" b="0" i="1" u="sng" smtClean="0">
                <a:solidFill>
                  <a:srgbClr val="FF0066"/>
                </a:solidFill>
              </a:rPr>
              <a:t>ставкой налога</a:t>
            </a:r>
            <a:r>
              <a:rPr lang="ru-RU" sz="2000" b="0" smtClean="0">
                <a:solidFill>
                  <a:schemeClr val="hlink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0" smtClean="0">
                <a:solidFill>
                  <a:schemeClr val="hlink"/>
                </a:solidFill>
              </a:rPr>
              <a:t>Если же человек занимается предпринимательской деятельностью или имеет несколько источников дохода, он обязан заполнить </a:t>
            </a:r>
            <a:r>
              <a:rPr lang="ru-RU" sz="2000" b="0" i="1" u="sng" smtClean="0">
                <a:solidFill>
                  <a:schemeClr val="hlink"/>
                </a:solidFill>
              </a:rPr>
              <a:t>декларацию о доходах </a:t>
            </a:r>
            <a:r>
              <a:rPr lang="ru-RU" sz="2000" b="0" smtClean="0">
                <a:solidFill>
                  <a:schemeClr val="hlink"/>
                </a:solidFill>
              </a:rPr>
              <a:t>и сдать её в </a:t>
            </a:r>
            <a:r>
              <a:rPr lang="ru-RU" sz="2000" b="0" i="1" u="sng" smtClean="0">
                <a:solidFill>
                  <a:schemeClr val="hlink"/>
                </a:solidFill>
              </a:rPr>
              <a:t>налоговую инспекцию, </a:t>
            </a:r>
            <a:r>
              <a:rPr lang="ru-RU" sz="2000" b="0" smtClean="0">
                <a:solidFill>
                  <a:schemeClr val="hlink"/>
                </a:solidFill>
              </a:rPr>
              <a:t> где рассчитывают, какой налог он должен заплатить.</a:t>
            </a:r>
            <a:r>
              <a:rPr lang="ru-RU" sz="2000" b="0" i="1" u="sng" smtClean="0">
                <a:solidFill>
                  <a:schemeClr val="hlink"/>
                </a:solidFill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95513" y="404813"/>
            <a:ext cx="6335712" cy="4537075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hlink"/>
                </a:solidFill>
              </a:rPr>
              <a:t>Кроме </a:t>
            </a:r>
            <a:r>
              <a:rPr lang="ru-RU" sz="2800" i="1" u="sng" smtClean="0">
                <a:solidFill>
                  <a:srgbClr val="FF0066"/>
                </a:solidFill>
              </a:rPr>
              <a:t>доходов</a:t>
            </a:r>
            <a:r>
              <a:rPr lang="ru-RU" sz="2800" smtClean="0">
                <a:solidFill>
                  <a:schemeClr val="hlink"/>
                </a:solidFill>
              </a:rPr>
              <a:t>, прямыми налогами часто облагается и </a:t>
            </a:r>
            <a:r>
              <a:rPr lang="ru-RU" sz="2800" i="1" u="sng" smtClean="0">
                <a:solidFill>
                  <a:srgbClr val="FF0066"/>
                </a:solidFill>
              </a:rPr>
              <a:t>имущество</a:t>
            </a:r>
            <a:r>
              <a:rPr lang="ru-RU" sz="2800" smtClean="0">
                <a:solidFill>
                  <a:schemeClr val="hlink"/>
                </a:solidFill>
              </a:rPr>
              <a:t> частных лиц и фирм. Так, во многих странах существует довольно высокий </a:t>
            </a:r>
            <a:r>
              <a:rPr lang="ru-RU" sz="2800" i="1" u="sng" smtClean="0">
                <a:solidFill>
                  <a:srgbClr val="FF0066"/>
                </a:solidFill>
              </a:rPr>
              <a:t>налог на наследство.</a:t>
            </a:r>
            <a:r>
              <a:rPr lang="ru-RU" sz="3600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ru-RU" b="1" u="sng" smtClean="0">
                <a:solidFill>
                  <a:srgbClr val="FF0066"/>
                </a:solidFill>
              </a:rPr>
              <a:t>Косвенные налоги!!!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Одной из самых популярных разновидностей косвенных налогов является </a:t>
            </a:r>
            <a:r>
              <a:rPr lang="ru-RU" i="1" u="sng" smtClean="0">
                <a:solidFill>
                  <a:srgbClr val="FF0066"/>
                </a:solidFill>
              </a:rPr>
              <a:t>акцизы</a:t>
            </a:r>
            <a:r>
              <a:rPr lang="ru-RU" smtClean="0">
                <a:solidFill>
                  <a:schemeClr val="hlink"/>
                </a:solidFill>
              </a:rPr>
              <a:t> – достающиеся государству надбавки к цене определенных товаров.(</a:t>
            </a:r>
            <a:r>
              <a:rPr lang="ru-RU" sz="2400" smtClean="0">
                <a:solidFill>
                  <a:schemeClr val="hlink"/>
                </a:solidFill>
              </a:rPr>
              <a:t>обычно это товары, потребление которых устойчиво и легко контролируется</a:t>
            </a:r>
            <a:r>
              <a:rPr lang="ru-RU" smtClean="0">
                <a:solidFill>
                  <a:schemeClr val="hlink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76375" y="549275"/>
            <a:ext cx="7491413" cy="4714875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u="sng" smtClean="0">
                <a:solidFill>
                  <a:schemeClr val="hlink"/>
                </a:solidFill>
              </a:rPr>
              <a:t>В некоторых странах косвенный налог берется при продажах любого товара. Это может быть </a:t>
            </a:r>
            <a:r>
              <a:rPr lang="ru-RU" b="0" i="1" u="sng" smtClean="0">
                <a:solidFill>
                  <a:srgbClr val="FF0066"/>
                </a:solidFill>
              </a:rPr>
              <a:t>налог с продаж</a:t>
            </a:r>
            <a:r>
              <a:rPr lang="ru-RU" u="sng" smtClean="0">
                <a:solidFill>
                  <a:schemeClr val="hlink"/>
                </a:solidFill>
              </a:rPr>
              <a:t>, составляющий определенный процент от цены товара, или существующий в России </a:t>
            </a:r>
            <a:r>
              <a:rPr lang="ru-RU" b="0" i="1" u="sng" smtClean="0">
                <a:solidFill>
                  <a:srgbClr val="FF0066"/>
                </a:solidFill>
              </a:rPr>
              <a:t>налог на добавленную стоимость (НДС</a:t>
            </a:r>
            <a:r>
              <a:rPr lang="en-US" b="0" i="1" u="sng" smtClean="0">
                <a:solidFill>
                  <a:srgbClr val="FF0066"/>
                </a:solidFill>
              </a:rPr>
              <a:t>)</a:t>
            </a:r>
            <a:r>
              <a:rPr lang="ru-RU" u="sng" smtClean="0">
                <a:solidFill>
                  <a:schemeClr val="hlink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404813"/>
            <a:ext cx="7416800" cy="1944687"/>
          </a:xfrm>
          <a:noFill/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hlink"/>
                </a:solidFill>
              </a:rPr>
              <a:t>Налогообложение может быть </a:t>
            </a:r>
            <a:r>
              <a:rPr lang="ru-RU" sz="3600" i="1" u="sng" smtClean="0">
                <a:solidFill>
                  <a:srgbClr val="FF0066"/>
                </a:solidFill>
              </a:rPr>
              <a:t>пропорциональным, прогрессивным или регрессивным.</a:t>
            </a:r>
            <a:r>
              <a:rPr lang="ru-RU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47813" y="2420938"/>
            <a:ext cx="6816725" cy="381635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chemeClr val="hlink"/>
                </a:solidFill>
              </a:rPr>
              <a:t>При </a:t>
            </a:r>
            <a:r>
              <a:rPr lang="ru-RU" sz="2400" i="1" u="sng" smtClean="0">
                <a:solidFill>
                  <a:srgbClr val="FF0066"/>
                </a:solidFill>
              </a:rPr>
              <a:t>пропорциональном</a:t>
            </a:r>
            <a:r>
              <a:rPr lang="ru-RU" sz="2400" smtClean="0">
                <a:solidFill>
                  <a:schemeClr val="hlink"/>
                </a:solidFill>
              </a:rPr>
              <a:t> налогообложении ставка налога для всех уровней дохода одинакова.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chemeClr val="hlink"/>
                </a:solidFill>
              </a:rPr>
              <a:t>При </a:t>
            </a:r>
            <a:r>
              <a:rPr lang="ru-RU" sz="2400" i="1" u="sng" smtClean="0">
                <a:solidFill>
                  <a:srgbClr val="FF0066"/>
                </a:solidFill>
              </a:rPr>
              <a:t>прогрессивном</a:t>
            </a:r>
            <a:r>
              <a:rPr lang="ru-RU" sz="2400" i="1" u="sng" smtClean="0">
                <a:solidFill>
                  <a:schemeClr val="hlink"/>
                </a:solidFill>
              </a:rPr>
              <a:t> </a:t>
            </a:r>
            <a:r>
              <a:rPr lang="ru-RU" sz="2400" smtClean="0">
                <a:solidFill>
                  <a:schemeClr val="hlink"/>
                </a:solidFill>
              </a:rPr>
              <a:t>налогообложении ставка налога тем больше, чем выше уровень дохода.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chemeClr val="hlink"/>
                </a:solidFill>
              </a:rPr>
              <a:t>При </a:t>
            </a:r>
            <a:r>
              <a:rPr lang="ru-RU" sz="2400" i="1" u="sng" smtClean="0">
                <a:solidFill>
                  <a:srgbClr val="FF0066"/>
                </a:solidFill>
              </a:rPr>
              <a:t>регрессивном</a:t>
            </a:r>
            <a:r>
              <a:rPr lang="ru-RU" sz="2400" smtClean="0">
                <a:solidFill>
                  <a:srgbClr val="FF0066"/>
                </a:solidFill>
              </a:rPr>
              <a:t> </a:t>
            </a:r>
            <a:r>
              <a:rPr lang="ru-RU" sz="2400" smtClean="0">
                <a:solidFill>
                  <a:schemeClr val="hlink"/>
                </a:solidFill>
              </a:rPr>
              <a:t>налогообложение, чем больше доход, тем меньший процент своего дохода он выплачивает.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256</TotalTime>
  <Words>403</Words>
  <Application>Microsoft Office PowerPoint</Application>
  <PresentationFormat>Экран (4:3)</PresentationFormat>
  <Paragraphs>34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Налоги</vt:lpstr>
      <vt:lpstr>Главный источник средств для государства - налоги - обязательные платежи в государственную казну. </vt:lpstr>
      <vt:lpstr>Часть налогов во всех странах собирает центральное правительство, а другую часть – местные органы власти.</vt:lpstr>
      <vt:lpstr>Налоги делятся на прямые и косвенные.</vt:lpstr>
      <vt:lpstr>Прямые налоги!!!</vt:lpstr>
      <vt:lpstr>Кроме доходов, прямыми налогами часто облагается и имущество частных лиц и фирм. Так, во многих странах существует довольно высокий налог на наследство. </vt:lpstr>
      <vt:lpstr>Косвенные налоги!!!</vt:lpstr>
      <vt:lpstr>Слайд 8</vt:lpstr>
      <vt:lpstr>Налогообложение может быть пропорциональным, прогрессивным или регрессивным. </vt:lpstr>
      <vt:lpstr>Внебюджетные фонды!!!</vt:lpstr>
      <vt:lpstr>Все эти выплаты как раз и делаются за счет отчислений в специальный внебюджетный фонд: пенсионный фонд, фонд социального страхования, фонд обязательного медицинского страхования, фонд занятости.</vt:lpstr>
    </vt:vector>
  </TitlesOfParts>
  <Company>Калашников и 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Главный источник средств для государства - налоги - обязательные платежи в государственную казну. </dc:title>
  <dc:creator>Александр</dc:creator>
  <cp:lastModifiedBy>fidarova_zu</cp:lastModifiedBy>
  <cp:revision>8</cp:revision>
  <cp:lastPrinted>1601-01-01T00:00:00Z</cp:lastPrinted>
  <dcterms:created xsi:type="dcterms:W3CDTF">2008-03-04T13:13:16Z</dcterms:created>
  <dcterms:modified xsi:type="dcterms:W3CDTF">2021-05-17T10:11:42Z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  <property fmtid="{D5CDD505-2E9C-101B-9397-08002B2CF9AE}" pid="3" name="LCID">
    <vt:i4>1049</vt:i4>
  </property>
</Properties>
</file>