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7" r:id="rId4"/>
    <p:sldId id="281" r:id="rId5"/>
    <p:sldId id="279" r:id="rId6"/>
    <p:sldId id="278" r:id="rId7"/>
    <p:sldId id="280" r:id="rId8"/>
    <p:sldId id="258" r:id="rId9"/>
    <p:sldId id="282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712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r>
              <a:rPr lang="ru-RU" sz="3200" b="1" dirty="0" smtClean="0"/>
              <a:t>Проектная работа по геометрии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980728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Модель первой звездчатой формы кубооктаэдра</a:t>
            </a:r>
            <a:endParaRPr lang="ru-RU" sz="4400" b="1" dirty="0"/>
          </a:p>
        </p:txBody>
      </p:sp>
      <p:pic>
        <p:nvPicPr>
          <p:cNvPr id="12290" name="Picture 2" descr="https://upload.wikimedia.org/wikipedia/commons/thumb/2/2c/CubeOcathedronDualPair.svg/800px-CubeOcathedronDualPai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5171728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0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Практическая часть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6470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2 ЭТАП </a:t>
            </a:r>
            <a:r>
              <a:rPr lang="ru-RU" sz="3200" b="1" dirty="0" smtClean="0"/>
              <a:t>склеить с помощью скотча из маленьких треугольников 8 одинаковых фигурок</a:t>
            </a:r>
            <a:endParaRPr lang="ru-RU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2036" t="9793" r="13326" b="11867"/>
          <a:stretch>
            <a:fillRect/>
          </a:stretch>
        </p:blipFill>
        <p:spPr bwMode="auto">
          <a:xfrm>
            <a:off x="3851920" y="1844824"/>
            <a:ext cx="5112568" cy="464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520" t="4693" r="3203" b="10839"/>
          <a:stretch>
            <a:fillRect/>
          </a:stretch>
        </p:blipFill>
        <p:spPr bwMode="auto">
          <a:xfrm>
            <a:off x="179512" y="3212976"/>
            <a:ext cx="34208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0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Практическая часть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4868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3 ЭТАП </a:t>
            </a:r>
            <a:r>
              <a:rPr lang="ru-RU" sz="3200" b="1" dirty="0" smtClean="0"/>
              <a:t>свернуть все фигурки, как трехгранные пирамидки, и линию сгиба проклеить скотчем</a:t>
            </a:r>
            <a:endParaRPr lang="ru-RU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5684" t="6434" r="8307"/>
          <a:stretch>
            <a:fillRect/>
          </a:stretch>
        </p:blipFill>
        <p:spPr bwMode="auto">
          <a:xfrm>
            <a:off x="3491880" y="1556792"/>
            <a:ext cx="5400600" cy="498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0328" t="21076" b="14071"/>
          <a:stretch>
            <a:fillRect/>
          </a:stretch>
        </p:blipFill>
        <p:spPr bwMode="auto">
          <a:xfrm>
            <a:off x="179512" y="3068960"/>
            <a:ext cx="309634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0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Практическая часть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9269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4 ЭТАП</a:t>
            </a:r>
            <a:r>
              <a:rPr lang="ru-RU" sz="3200" b="1" dirty="0" smtClean="0"/>
              <a:t> теперь склеиваем 6 фигурок из больших равносторонних треугольников, как показано на рисунке</a:t>
            </a:r>
            <a:endParaRPr lang="ru-RU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9708" t="12136" r="11011" b="13833"/>
          <a:stretch>
            <a:fillRect/>
          </a:stretch>
        </p:blipFill>
        <p:spPr bwMode="auto">
          <a:xfrm>
            <a:off x="4932040" y="1700808"/>
            <a:ext cx="3960440" cy="493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6103" t="3051" r="14668" b="5348"/>
          <a:stretch>
            <a:fillRect/>
          </a:stretch>
        </p:blipFill>
        <p:spPr bwMode="auto">
          <a:xfrm>
            <a:off x="323528" y="2492896"/>
            <a:ext cx="4464496" cy="38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0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Практическая часть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692696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5 ЭТАП</a:t>
            </a:r>
            <a:r>
              <a:rPr lang="ru-RU" sz="3200" b="1" dirty="0" smtClean="0"/>
              <a:t> свернуть все фигурки, как четырехгранные пирамидки, и линию сгиба проклеить скотчем</a:t>
            </a:r>
            <a:endParaRPr lang="ru-RU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14904" r="4979" b="3127"/>
          <a:stretch>
            <a:fillRect/>
          </a:stretch>
        </p:blipFill>
        <p:spPr bwMode="auto">
          <a:xfrm>
            <a:off x="179512" y="3861048"/>
            <a:ext cx="41175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8245" t="4711" r="6953" b="2646"/>
          <a:stretch>
            <a:fillRect/>
          </a:stretch>
        </p:blipFill>
        <p:spPr bwMode="auto">
          <a:xfrm>
            <a:off x="4283968" y="1700808"/>
            <a:ext cx="465733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8024" y="0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Практическая часть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6 ЭТАП </a:t>
            </a:r>
            <a:r>
              <a:rPr lang="ru-RU" sz="3200" b="1" dirty="0" smtClean="0"/>
              <a:t>скрепляем вокруг большой пирамидки маленькие, как на рисунке</a:t>
            </a:r>
            <a:endParaRPr lang="ru-RU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3718" t="3658" r="16320" b="4899"/>
          <a:stretch>
            <a:fillRect/>
          </a:stretch>
        </p:blipFill>
        <p:spPr bwMode="auto">
          <a:xfrm>
            <a:off x="4860032" y="1844824"/>
            <a:ext cx="4104456" cy="402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25135" t="30158" r="28366" b="12876"/>
          <a:stretch>
            <a:fillRect/>
          </a:stretch>
        </p:blipFill>
        <p:spPr bwMode="auto">
          <a:xfrm>
            <a:off x="395536" y="2636912"/>
            <a:ext cx="415316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0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Практическая часть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692696"/>
            <a:ext cx="8028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7 ЭТАП </a:t>
            </a:r>
            <a:r>
              <a:rPr lang="ru-RU" sz="3200" b="1" dirty="0" smtClean="0"/>
              <a:t>затем приклеиваем большие </a:t>
            </a:r>
          </a:p>
          <a:p>
            <a:r>
              <a:rPr lang="ru-RU" sz="3200" b="1" dirty="0" smtClean="0"/>
              <a:t>пирамидки к маленьким и т. д. </a:t>
            </a:r>
            <a:endParaRPr lang="ru-RU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0608" t="11313" r="30903" b="27275"/>
          <a:stretch>
            <a:fillRect/>
          </a:stretch>
        </p:blipFill>
        <p:spPr bwMode="auto">
          <a:xfrm>
            <a:off x="467544" y="2132856"/>
            <a:ext cx="43204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27464" t="25412" r="23931" b="13600"/>
          <a:stretch>
            <a:fillRect/>
          </a:stretch>
        </p:blipFill>
        <p:spPr bwMode="auto">
          <a:xfrm>
            <a:off x="5148064" y="2564904"/>
            <a:ext cx="36724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0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Практическая часть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8 ЭТАП </a:t>
            </a:r>
            <a:r>
              <a:rPr lang="ru-RU" sz="3200" b="1" dirty="0" smtClean="0"/>
              <a:t>когда будут соединены все пирамидки, получится 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ПЕРВАЯ ЗВЕЗДЧАТАЯ ФОРМА КУБООКТАЭДРА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18259" t="4869" r="11139" b="7497"/>
          <a:stretch>
            <a:fillRect/>
          </a:stretch>
        </p:blipFill>
        <p:spPr bwMode="auto">
          <a:xfrm>
            <a:off x="1979712" y="1916832"/>
            <a:ext cx="5112569" cy="475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СПАСИБО ЗА ВНИМАНИЕ</a:t>
            </a:r>
            <a:endParaRPr lang="ru-RU" sz="4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4541" t="37505" r="43261" b="6237"/>
          <a:stretch>
            <a:fillRect/>
          </a:stretch>
        </p:blipFill>
        <p:spPr bwMode="auto">
          <a:xfrm>
            <a:off x="1619672" y="980728"/>
            <a:ext cx="554461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96448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7030A0"/>
                </a:solidFill>
              </a:rPr>
              <a:t>Цель: </a:t>
            </a:r>
            <a:r>
              <a:rPr lang="ru-RU" sz="3200" b="1" dirty="0" smtClean="0"/>
              <a:t>изготовить модель первой звездчатой формы кубооктаэдра</a:t>
            </a:r>
          </a:p>
          <a:p>
            <a:endParaRPr lang="ru-RU" sz="1100" b="1" u="sng" dirty="0" smtClean="0"/>
          </a:p>
          <a:p>
            <a:r>
              <a:rPr lang="ru-RU" sz="3200" b="1" u="sng" dirty="0" smtClean="0">
                <a:solidFill>
                  <a:srgbClr val="7030A0"/>
                </a:solidFill>
              </a:rPr>
              <a:t>Задачи: </a:t>
            </a:r>
          </a:p>
          <a:p>
            <a:pPr marL="742950" indent="-742950"/>
            <a:r>
              <a:rPr lang="ru-RU" sz="3200" b="1" dirty="0" smtClean="0"/>
              <a:t>1) познакомиться </a:t>
            </a:r>
          </a:p>
          <a:p>
            <a:pPr marL="742950" indent="-742950"/>
            <a:r>
              <a:rPr lang="ru-RU" sz="3200" b="1" dirty="0" smtClean="0"/>
              <a:t>с моделью </a:t>
            </a:r>
          </a:p>
          <a:p>
            <a:r>
              <a:rPr lang="ru-RU" sz="3200" b="1" dirty="0" smtClean="0"/>
              <a:t>2) изучить развертку</a:t>
            </a:r>
          </a:p>
          <a:p>
            <a:r>
              <a:rPr lang="ru-RU" sz="3200" b="1" dirty="0" smtClean="0"/>
              <a:t> модели</a:t>
            </a:r>
            <a:endParaRPr lang="ru-RU" sz="3200" b="1" u="sng" dirty="0" smtClean="0"/>
          </a:p>
          <a:p>
            <a:r>
              <a:rPr lang="ru-RU" sz="3200" b="1" dirty="0" smtClean="0"/>
              <a:t>3) изучить свойства </a:t>
            </a:r>
          </a:p>
          <a:p>
            <a:r>
              <a:rPr lang="ru-RU" sz="3200" b="1" dirty="0" smtClean="0"/>
              <a:t>этой модели и другие </a:t>
            </a:r>
          </a:p>
          <a:p>
            <a:r>
              <a:rPr lang="ru-RU" sz="3200" b="1" dirty="0" smtClean="0"/>
              <a:t>формы кубооктаэдра</a:t>
            </a:r>
          </a:p>
          <a:p>
            <a:endParaRPr lang="ru-RU" sz="1100" b="1" u="sng" dirty="0" smtClean="0"/>
          </a:p>
          <a:p>
            <a:r>
              <a:rPr lang="ru-RU" sz="3200" b="1" u="sng" dirty="0" smtClean="0">
                <a:solidFill>
                  <a:srgbClr val="7030A0"/>
                </a:solidFill>
              </a:rPr>
              <a:t>Оборудование:</a:t>
            </a:r>
            <a:r>
              <a:rPr lang="ru-RU" sz="3200" b="1" dirty="0" smtClean="0"/>
              <a:t> цветная бумага, ножницы, простой карандаш, линейка, скотч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814" t="12013" r="13493"/>
          <a:stretch>
            <a:fillRect/>
          </a:stretch>
        </p:blipFill>
        <p:spPr bwMode="auto">
          <a:xfrm>
            <a:off x="5457254" y="1772816"/>
            <a:ext cx="355126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4048" y="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Теоретическая часть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6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       </a:t>
            </a:r>
            <a:r>
              <a:rPr lang="ru-RU" sz="3200" b="1" dirty="0" smtClean="0">
                <a:solidFill>
                  <a:srgbClr val="7030A0"/>
                </a:solidFill>
              </a:rPr>
              <a:t>Звёздчатая форма многогранника </a:t>
            </a:r>
            <a:r>
              <a:rPr lang="ru-RU" sz="3200" b="1" dirty="0" smtClean="0"/>
              <a:t>-  </a:t>
            </a:r>
            <a:r>
              <a:rPr lang="ru-RU" sz="3200" dirty="0" smtClean="0"/>
              <a:t> многогранник, полученный путём продления граней данного многогранника через рёбра до их следующего пересечения с другими гранями по новым рёбрам. </a:t>
            </a:r>
          </a:p>
          <a:p>
            <a:pPr algn="just"/>
            <a:r>
              <a:rPr lang="ru-RU" sz="3200" b="1" dirty="0" smtClean="0"/>
              <a:t>        </a:t>
            </a:r>
            <a:r>
              <a:rPr lang="ru-RU" sz="3200" b="1" dirty="0" smtClean="0">
                <a:solidFill>
                  <a:srgbClr val="7030A0"/>
                </a:solidFill>
              </a:rPr>
              <a:t>Правильные звёздчатые многогранники</a:t>
            </a:r>
            <a:r>
              <a:rPr lang="ru-RU" sz="3200" dirty="0" smtClean="0"/>
              <a:t>  -  это звёздчатые многогранники, гранями которых являются одинаковые правильные или звёздчатые многоугольники. </a:t>
            </a:r>
          </a:p>
          <a:p>
            <a:pPr algn="just"/>
            <a:r>
              <a:rPr lang="ru-RU" sz="3200" dirty="0" smtClean="0"/>
              <a:t>        В отличие от пяти классических правильных многогранников данные многогранники не являются выпуклыми телами.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4048" y="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Теоретическая часть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3933056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Здесь изображена его первая звёздчатая форма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960" y="620688"/>
            <a:ext cx="4932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Это обычный </a:t>
            </a:r>
            <a:r>
              <a:rPr lang="ru-RU" sz="4000" dirty="0" err="1" smtClean="0"/>
              <a:t>кубооктаэдр</a:t>
            </a:r>
            <a:r>
              <a:rPr lang="ru-RU" sz="4000" dirty="0" smtClean="0"/>
              <a:t> (соединение куба и октаэдра)</a:t>
            </a:r>
            <a:endParaRPr lang="ru-RU" sz="4000" dirty="0"/>
          </a:p>
        </p:txBody>
      </p:sp>
      <p:pic>
        <p:nvPicPr>
          <p:cNvPr id="13314" name="Picture 2" descr="https://upload.wikimedia.org/wikipedia/commons/thumb/d/df/Uniform_polyhedron-43-t1.svg/1379px-Uniform_polyhedron-43-t1.svg.png"/>
          <p:cNvPicPr>
            <a:picLocks noChangeAspect="1" noChangeArrowheads="1"/>
          </p:cNvPicPr>
          <p:nvPr/>
        </p:nvPicPr>
        <p:blipFill>
          <a:blip r:embed="rId2" cstate="print"/>
          <a:srcRect l="3460" t="4793" r="3545" b="5737"/>
          <a:stretch>
            <a:fillRect/>
          </a:stretch>
        </p:blipFill>
        <p:spPr bwMode="auto">
          <a:xfrm>
            <a:off x="179512" y="332656"/>
            <a:ext cx="3779912" cy="3159330"/>
          </a:xfrm>
          <a:prstGeom prst="rect">
            <a:avLst/>
          </a:prstGeom>
          <a:noFill/>
        </p:spPr>
      </p:pic>
      <p:pic>
        <p:nvPicPr>
          <p:cNvPr id="13316" name="Picture 4" descr="https://image.jimcdn.com/app/cms/image/transf/dimension=630x10000:format=jpg/path/sd462f829109fe432/image/i5a8086a0e0524c22/version/1352334502/image.jpg"/>
          <p:cNvPicPr>
            <a:picLocks noChangeAspect="1" noChangeArrowheads="1"/>
          </p:cNvPicPr>
          <p:nvPr/>
        </p:nvPicPr>
        <p:blipFill>
          <a:blip r:embed="rId3" cstate="print"/>
          <a:srcRect r="61601" b="62438"/>
          <a:stretch>
            <a:fillRect/>
          </a:stretch>
        </p:blipFill>
        <p:spPr bwMode="auto">
          <a:xfrm>
            <a:off x="1259632" y="3573016"/>
            <a:ext cx="3168352" cy="307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4048" y="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Теоретическая часть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620688"/>
            <a:ext cx="8820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Этот многогранник является второй звездчатой формой кубооктаэдра. 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988840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Он образован  также из соединения куба и октаэдра, с добавлением 24 </a:t>
            </a:r>
            <a:r>
              <a:rPr lang="ru-RU" sz="4000" dirty="0" err="1" smtClean="0"/>
              <a:t>бипирамид</a:t>
            </a:r>
            <a:r>
              <a:rPr lang="ru-RU" sz="4000" dirty="0" smtClean="0"/>
              <a:t>. </a:t>
            </a:r>
            <a:endParaRPr lang="ru-RU" sz="4000" dirty="0"/>
          </a:p>
        </p:txBody>
      </p:sp>
      <p:pic>
        <p:nvPicPr>
          <p:cNvPr id="7" name="Picture 4" descr="http://zvzd3d.ru/ModelsJmgs/kubooctaedr_zvezdy.jpg"/>
          <p:cNvPicPr>
            <a:picLocks noChangeAspect="1" noChangeArrowheads="1"/>
          </p:cNvPicPr>
          <p:nvPr/>
        </p:nvPicPr>
        <p:blipFill>
          <a:blip r:embed="rId2" cstate="print"/>
          <a:srcRect l="65891" t="12308" r="10382" b="44615"/>
          <a:stretch>
            <a:fillRect/>
          </a:stretch>
        </p:blipFill>
        <p:spPr bwMode="auto">
          <a:xfrm>
            <a:off x="4499992" y="2060848"/>
            <a:ext cx="4450911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4048" y="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Теоретическая часть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76672"/>
            <a:ext cx="7884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Третьей звёздчатой формой кубооктаэдра является данный многогранник. </a:t>
            </a:r>
            <a:endParaRPr lang="ru-RU" sz="3200" dirty="0"/>
          </a:p>
        </p:txBody>
      </p:sp>
      <p:pic>
        <p:nvPicPr>
          <p:cNvPr id="7" name="Picture 4" descr="http://zvzd3d.ru/ModelsJmgs/kubooctaedr_zvezdy.jpg"/>
          <p:cNvPicPr>
            <a:picLocks noChangeAspect="1" noChangeArrowheads="1"/>
          </p:cNvPicPr>
          <p:nvPr/>
        </p:nvPicPr>
        <p:blipFill>
          <a:blip r:embed="rId2" cstate="print"/>
          <a:srcRect l="33223" t="1172" r="39147" b="46094"/>
          <a:stretch>
            <a:fillRect/>
          </a:stretch>
        </p:blipFill>
        <p:spPr bwMode="auto">
          <a:xfrm>
            <a:off x="2195736" y="1628800"/>
            <a:ext cx="4608512" cy="4937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4048" y="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Теоретическая часть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59624" y="1340768"/>
            <a:ext cx="3384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Четвертая завершающая форма кубооктаэдра </a:t>
            </a:r>
          </a:p>
        </p:txBody>
      </p:sp>
      <p:pic>
        <p:nvPicPr>
          <p:cNvPr id="10242" name="Picture 2" descr="http://images.myshared.ru/4/216876/slide_13.jpg"/>
          <p:cNvPicPr>
            <a:picLocks noChangeAspect="1" noChangeArrowheads="1"/>
          </p:cNvPicPr>
          <p:nvPr/>
        </p:nvPicPr>
        <p:blipFill>
          <a:blip r:embed="rId2" cstate="print"/>
          <a:srcRect l="21735" t="28500" r="28181" b="5980"/>
          <a:stretch>
            <a:fillRect/>
          </a:stretch>
        </p:blipFill>
        <p:spPr bwMode="auto">
          <a:xfrm>
            <a:off x="179512" y="692696"/>
            <a:ext cx="557785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0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Практическая часть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7030A0"/>
                </a:solidFill>
              </a:rPr>
              <a:t>ПОДГОТОВИТЕЛЬНЫЙ  ЭТАП </a:t>
            </a:r>
            <a:r>
              <a:rPr lang="ru-RU" sz="3200" b="1" dirty="0" smtClean="0"/>
              <a:t>распечатать развертку модели первой звездчатой формы кубооктаэдра</a:t>
            </a:r>
            <a:endParaRPr lang="ru-RU" sz="3200" b="1" dirty="0"/>
          </a:p>
        </p:txBody>
      </p:sp>
      <p:pic>
        <p:nvPicPr>
          <p:cNvPr id="9218" name="Picture 2" descr="Ð§Ð¸ÑÑÐ¾Ðµ ÑÐ¾ÐµÐ´Ð¸Ð½ÐµÐ½Ð¸Ðµ ÐÑÐ±Ð° Ð¸ Ð¾ÐºÑÐ°ÑÐ´ÑÐ°"/>
          <p:cNvPicPr>
            <a:picLocks noChangeAspect="1" noChangeArrowheads="1"/>
          </p:cNvPicPr>
          <p:nvPr/>
        </p:nvPicPr>
        <p:blipFill>
          <a:blip r:embed="rId2" cstate="print"/>
          <a:srcRect l="4512" t="9428" r="14277" b="4677"/>
          <a:stretch>
            <a:fillRect/>
          </a:stretch>
        </p:blipFill>
        <p:spPr bwMode="auto">
          <a:xfrm>
            <a:off x="4788024" y="620688"/>
            <a:ext cx="388843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0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Практическая часть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6470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1 ЭТАП </a:t>
            </a:r>
            <a:r>
              <a:rPr lang="ru-RU" sz="3200" b="1" dirty="0" smtClean="0"/>
              <a:t>нарисовать и вырезать  по 24 одинаковых маленьких  равнобедренных треугольников и больших равносторонних</a:t>
            </a:r>
            <a:endParaRPr lang="ru-RU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8669" b="2910"/>
          <a:stretch>
            <a:fillRect/>
          </a:stretch>
        </p:blipFill>
        <p:spPr bwMode="auto">
          <a:xfrm>
            <a:off x="1331640" y="2348880"/>
            <a:ext cx="6480720" cy="42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280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windows</cp:lastModifiedBy>
  <cp:revision>37</cp:revision>
  <dcterms:modified xsi:type="dcterms:W3CDTF">2019-02-01T23:13:20Z</dcterms:modified>
</cp:coreProperties>
</file>