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64" r:id="rId7"/>
    <p:sldId id="258" r:id="rId8"/>
    <p:sldId id="272" r:id="rId9"/>
    <p:sldId id="266" r:id="rId10"/>
    <p:sldId id="259" r:id="rId11"/>
    <p:sldId id="273" r:id="rId12"/>
    <p:sldId id="260" r:id="rId13"/>
    <p:sldId id="274" r:id="rId14"/>
    <p:sldId id="270" r:id="rId15"/>
    <p:sldId id="275" r:id="rId16"/>
    <p:sldId id="261" r:id="rId17"/>
    <p:sldId id="267" r:id="rId18"/>
    <p:sldId id="268" r:id="rId19"/>
    <p:sldId id="271" r:id="rId20"/>
    <p:sldId id="265" r:id="rId21"/>
    <p:sldId id="276" r:id="rId22"/>
    <p:sldId id="269" r:id="rId23"/>
    <p:sldId id="262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5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8064896" cy="1975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Мировые минеральные ресурсы, география 10 класс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88640"/>
            <a:ext cx="7772400" cy="6166920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Обстановка на мировых рынках изменилась в результате увеличения экспорта металлов из бывшего Советского Союза. Если изменения в производстве в странах Восточной Европы обычно играли относительно незначительную роль в динамике цен, то они приобрели возрастающее значение в 90-е годы.</a:t>
            </a:r>
          </a:p>
          <a:p>
            <a:endParaRPr lang="ru-RU" sz="3800" dirty="0" smtClean="0"/>
          </a:p>
          <a:p>
            <a:r>
              <a:rPr lang="ru-RU" sz="3800" dirty="0" smtClean="0"/>
              <a:t>Отмеченные изменения вызвали сдвиги в функциональной структуре международных рынков минерального сырья. В частности, на рынке нефти только 10-15% поставок осуществляется по официальным ценам на контрактной основе, а 30-35% поставок реализуется на кассовой основе.</a:t>
            </a:r>
          </a:p>
          <a:p>
            <a:endParaRPr lang="ru-RU" sz="3800" dirty="0" smtClean="0"/>
          </a:p>
          <a:p>
            <a:r>
              <a:rPr lang="ru-RU" sz="3800" dirty="0" smtClean="0"/>
              <a:t>Зависимость промышленно развитых стран от импорта нефти, в том числе из стран-членов ОПЕК, остается по-прежнему высокой: почти 100% - у Японии, 95% - у Франции и Германии, 40% - у США.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Нефть продолжает занимать лидирующие позиции на мировом рынке топлива. В середине 90-х гг. среднегодовой объем добычи нефти составлял 3,3-3,4 млрд. т (в том числе в 1996 г. по странам, млн. т: Саудовская Аравия - 410, США - 325, Россия - 290, Иран - 185, Норвегия - 155, Китай - 155, Венесуэла - 150, Мексика - 145). На страны - члены ОПЕК приходится 43% всей мировой добычи (1995 г.). На экспорт направляется около половины всей добываемой в мире нефти. Доля стран - членов ОПЕК в мировом экспорте нефти составляет около 65%. Падение цен на нефть в середине 80-х гг. заставило эти страны уменьшить ее добычу, ввести предельные квоты добычи с тем, чтобы сохранить и по возможности повысить цены. Однако в 1998 г. произошло новое снижение цен на нефть под влиянием мирового финансового кризиса, приведшего к сокращению спроса на энергоносители, прежде всего в развивающихся странах Восточной и Юго-Восточной Азии.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9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Причины истощения минеральных ресурсов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Ежегодно из недр земли извлекается 100 </a:t>
            </a:r>
            <a:r>
              <a:rPr lang="ru-RU" dirty="0" err="1" smtClean="0"/>
              <a:t>млрд</a:t>
            </a:r>
            <a:r>
              <a:rPr lang="ru-RU" dirty="0" smtClean="0"/>
              <a:t> тонн минеральных ресурсов, включая топливные, из которых 90 </a:t>
            </a:r>
            <a:r>
              <a:rPr lang="ru-RU" dirty="0" err="1" smtClean="0"/>
              <a:t>млрд</a:t>
            </a:r>
            <a:r>
              <a:rPr lang="ru-RU" dirty="0" smtClean="0"/>
              <a:t> тонн превращается в отходы. Поэтому ресурсосбережение и снижение уровня загрязнения окружающей среды - две стороны одной медали. Например, при производстве 1 тонны меди остается 110 тонн отходов, изготовление одного золотого обручального кольца - 1,5 - 3 тонны отходов и т.д. Если в начале XX века в хозяйстве человека использовалось 20 химических элементов таблицы Менделеева, то сейчас - более 90. За последние 40 лет глобальное потребление минеральных ресурсов возросло в 25 раз, а отходов производства в 10-100 раз больше.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большинстве химических производств, кроме целевого продукта, также образуются вещества, которые не находят применения и идут в отходы производства. Причины этого самые различные: от примесей в сырье и низкой селективности сложных реакций, до многокомпонентности сырья. К отходам также относятся отработанные вспомогательные материалы (катализаторы, растворители, </a:t>
            </a:r>
            <a:r>
              <a:rPr lang="ru-RU" dirty="0" err="1" smtClean="0"/>
              <a:t>экстрагенты</a:t>
            </a:r>
            <a:r>
              <a:rPr lang="ru-RU" dirty="0" smtClean="0"/>
              <a:t>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676456" cy="6552728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smtClean="0"/>
              <a:t>Перерабатывающие предприятия вынуждены приспосабливаться к частому изменению содержания целевых компонентов и вида примесей в сырье. Такая ситуация характерна для многих основных видов химического сырья: нефти, полиметаллических руд, фосфоритов и др. Добыча угля, газа, нефти уже находится в районы Сибири, что связано с большими капитальными вложениями в освоение месторождений и большими затратами на транспортировку сырья. Все это конечно приводит к удорожанию стоимости самого сырья (газа, нефти, угля) и стоимости получаемых из него продуктов (бензина, дизельного топлива, пластических масс, синтетических волокон, синтетических каучуков). Например, средняя себестоимость добычи одного кубометра природного газа возросла за 2 десятилетия лет в 8-10 раз, а расходы, связанные с его транспортировкой, в 2-4 раза. В целом капитальные вложения на единицу прироста продукции в добывающей промышленности в 3 раза выше, чем в перерабатывающей. Дальнейшее развитие химической промышленности будет осуществляться в условиях, при которых сырьевые и энергетические ресурсы уже не могут и не будут считаться неистощимыми. Поэтому на каждом новом этапе развития химии должны быть найдены иные пути экономии сырья и энергии за счет поиска и реализации принципиально новых технологических решений, а также создания высокопроизводительного оборудования и более совершенных производственных систем. Все это заставляет пересмотреть сложившиеся взгляды, по-новому оценить проблемы бережного комплексного использования сырья, вторичных материальных и энергетических ресурсов, отходов производства.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Меры по сбережению минеральных ресурсов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Снижать потери при добыче и переработке</a:t>
            </a:r>
          </a:p>
          <a:p>
            <a:r>
              <a:rPr lang="ru-RU" dirty="0" smtClean="0">
                <a:latin typeface="Calibri" pitchFamily="34" charset="0"/>
              </a:rPr>
              <a:t>Использовать комплексную переработку сырья</a:t>
            </a:r>
          </a:p>
          <a:p>
            <a:r>
              <a:rPr lang="ru-RU" dirty="0" smtClean="0">
                <a:latin typeface="Calibri" pitchFamily="34" charset="0"/>
              </a:rPr>
              <a:t>Поиск новых месторождений полезных ископаемых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Рациональное использование минеральных ресурсов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Из-за несовершенства технологии добычи и переработки минеральных ресурсов наблюдается разрушение биоценозов, загрязнение окружающей среды, нарушение климата и биогеохимических циклов. К рациональным подходам к извлечению и переработке природных минеральных ресурсов относятся:</a:t>
            </a:r>
            <a:br>
              <a:rPr lang="ru-RU" dirty="0" smtClean="0"/>
            </a:br>
            <a:r>
              <a:rPr lang="ru-RU" dirty="0" smtClean="0"/>
              <a:t>— максимально полное и комплексное извлечение из месторождения всех полезных компонентов;</a:t>
            </a:r>
            <a:br>
              <a:rPr lang="ru-RU" dirty="0" smtClean="0"/>
            </a:br>
            <a:r>
              <a:rPr lang="ru-RU" dirty="0" smtClean="0"/>
              <a:t>— рекультивация (восстановление) земель после использования месторождений;</a:t>
            </a:r>
            <a:br>
              <a:rPr lang="ru-RU" dirty="0" smtClean="0"/>
            </a:br>
            <a:r>
              <a:rPr lang="ru-RU" dirty="0" smtClean="0"/>
              <a:t>— экономное и безотходное использование сырья в производстве;</a:t>
            </a:r>
            <a:br>
              <a:rPr lang="ru-RU" dirty="0" smtClean="0"/>
            </a:br>
            <a:r>
              <a:rPr lang="ru-RU" dirty="0" smtClean="0"/>
              <a:t>— глубокая очистка и технологическое использование отходов производства;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6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37483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— вторичное использование материалов после выхода изделий из употребления;</a:t>
            </a:r>
            <a:br>
              <a:rPr lang="ru-RU" dirty="0"/>
            </a:br>
            <a:r>
              <a:rPr lang="ru-RU" dirty="0"/>
              <a:t>— использование технологий, позволяющих проводить концентрацию и извлечение рассеянных минеральных веществ;</a:t>
            </a:r>
            <a:br>
              <a:rPr lang="ru-RU" dirty="0"/>
            </a:br>
            <a:r>
              <a:rPr lang="ru-RU" dirty="0"/>
              <a:t>— использование природных и искусственных заменителей дефицитных минеральных соединений;</a:t>
            </a:r>
            <a:br>
              <a:rPr lang="ru-RU" dirty="0"/>
            </a:br>
            <a:r>
              <a:rPr lang="ru-RU" dirty="0"/>
              <a:t>— разработка и широкое внедрение замкнутых циклов производства;</a:t>
            </a:r>
            <a:br>
              <a:rPr lang="ru-RU" dirty="0"/>
            </a:br>
            <a:r>
              <a:rPr lang="ru-RU" dirty="0"/>
              <a:t>— применение энергосберегающих технологий и т. д. Некоторые из современных производств и технологий отвечают многим из этих требований, но вместе с тем нередко они еще не стали нормой производственной сферы и природопользования в мировом масштабе. Например, отходы производства представляют собой неиспользованное вещество, на создание </a:t>
            </a:r>
            <a:r>
              <a:rPr lang="ru-RU" dirty="0" err="1"/>
              <a:t>котрого</a:t>
            </a:r>
            <a:r>
              <a:rPr lang="ru-RU" dirty="0"/>
              <a:t> затрачен определенный труд. Отсюда выгоднее использовать отходы в качестве исходного сырья для других целей, чем их просто разлагать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15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Создание антропогенных форм рельефа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Sylfaen" pitchFamily="18" charset="0"/>
              </a:rPr>
              <a:t>карьеры, </a:t>
            </a:r>
          </a:p>
          <a:p>
            <a:r>
              <a:rPr lang="ru-RU" b="1" dirty="0" smtClean="0">
                <a:latin typeface="Sylfaen" pitchFamily="18" charset="0"/>
              </a:rPr>
              <a:t>терриконы, </a:t>
            </a:r>
          </a:p>
          <a:p>
            <a:r>
              <a:rPr lang="ru-RU" b="1" dirty="0" smtClean="0">
                <a:latin typeface="Sylfaen" pitchFamily="18" charset="0"/>
              </a:rPr>
              <a:t>пустоты в земной коре.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Пути и методы рационального использования. Охрана окружающей среды.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Охрана массивов горных пород как источника ресурсов естественного подземного пространства и создания искусственных подземных резервуаров и помещений; охрана и улучшение природных и антропогенных грунтов как оснований для размещения наземных сооружений и составляющих природно-технических систем; прогноз и борьба со стихийными бедствиями. Цели охраны геологической среды как источника </a:t>
            </a:r>
            <a:r>
              <a:rPr lang="ru-RU" dirty="0" err="1" smtClean="0"/>
              <a:t>невозобновимых</a:t>
            </a:r>
            <a:r>
              <a:rPr lang="ru-RU" dirty="0" smtClean="0"/>
              <a:t> полезных ископаемых: обеспечение научно-обоснованного, рационального использования природных минеральных и энергетических ресурсов,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4314828" cy="4572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Минеральные ресурсы </a:t>
            </a:r>
            <a:r>
              <a:rPr lang="ru-RU" sz="2800" dirty="0" smtClean="0"/>
              <a:t>— это природные вещества минерального происхождения, используемые для получения энергии, сырья, материалов и служащие минерально-сырьевой базой хозяйства.</a:t>
            </a:r>
            <a:endParaRPr lang="ru-RU" sz="2800" dirty="0"/>
          </a:p>
        </p:txBody>
      </p:sp>
      <p:pic>
        <p:nvPicPr>
          <p:cNvPr id="1026" name="Picture 2" descr="C:\Documents and Settings\Пользователь\Рабочий стол\мин рес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844824"/>
            <a:ext cx="3672408" cy="301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наибольшей технически возможной и экономически целесообразной полноты их извлечения из недр, комплексного использования месторождений и добытого минерального сырья на всех стадиях переработки; рациональное использование минерального сырья в экономике и утилизация отходов производства, исключающие неоправданные потери минерального сырья и топлива. Повышению эффективности охраны геологической среды способствуют увеличение масштабов применения альтернативных методов получения минерального сырья (например, добыча полезных ископаемых из морской воды), замена природных материалов синтетическими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45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Едва ли не самым главным минеральным ресурсом сегодня является нефть. Её справедливо называют «черным золотом», за нее велись (и ведутся по сей день) крупные войны. Как правило, нефть залегает вместе с сопутствующим природным газом. Главные регионы по добыче этих ресурсов в мире – это Западная Сибирь, Аляска, Техас, Ближний Восток, Мексика. Еще один топливный ресурс – это уголь (каменный и бурый). Его добывают во многих странах (более чем </a:t>
            </a:r>
            <a:r>
              <a:rPr lang="ru-RU" dirty="0" smtClean="0"/>
              <a:t>70-ти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914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Рудные минеральные ресурсы включают в себя руды черных, цветных и благородных металлов. Геологические месторождения этих полезных ископаемых часто имеют четкую привязку к зонам кристаллических щитов – выступов фундамента платформ. </a:t>
            </a:r>
          </a:p>
        </p:txBody>
      </p:sp>
    </p:spTree>
    <p:extLst>
      <p:ext uri="{BB962C8B-B14F-4D97-AF65-F5344CB8AC3E}">
        <p14:creationId xmlns:p14="http://schemas.microsoft.com/office/powerpoint/2010/main" xmlns="" val="16894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Нерудные минеральные ресурсы находят совершенно разное применение. Так, гранит и асбест используют в строительной индустрии, калийные соли – в производстве удобрений, графит – в атомной энергетике и т. д. Ниже более подробно представлена география мировых природных ресурсов. Таблица включает в себя список самых важных и востребованных полезных ископаемых. </a:t>
            </a:r>
          </a:p>
        </p:txBody>
      </p:sp>
    </p:spTree>
    <p:extLst>
      <p:ext uri="{BB962C8B-B14F-4D97-AF65-F5344CB8AC3E}">
        <p14:creationId xmlns:p14="http://schemas.microsoft.com/office/powerpoint/2010/main" xmlns="" val="2659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62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0792557"/>
              </p:ext>
            </p:extLst>
          </p:nvPr>
        </p:nvGraphicFramePr>
        <p:xfrm>
          <a:off x="914400" y="1052734"/>
          <a:ext cx="7772400" cy="5472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912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Минеральный</a:t>
                      </a:r>
                      <a:r>
                        <a:rPr lang="ru-RU" sz="2400" baseline="0" dirty="0" smtClean="0"/>
                        <a:t> ресурс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Страны-лидеры по его добыче -</a:t>
                      </a:r>
                      <a:endParaRPr lang="ru-RU" sz="2400" dirty="0"/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Нефть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Саудовская Аравия, Россия, Китай, США, Иран</a:t>
                      </a:r>
                      <a:endParaRPr lang="ru-RU" sz="2400" dirty="0"/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Каменный уголь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США, Россия, Индия, Китай, Австралия</a:t>
                      </a:r>
                      <a:endParaRPr lang="ru-RU" sz="2400" dirty="0"/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Горючий сланец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Китай, США, Эстония, Швеция, Германия</a:t>
                      </a:r>
                      <a:endParaRPr lang="ru-RU" sz="2400" dirty="0"/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Железная</a:t>
                      </a:r>
                      <a:r>
                        <a:rPr lang="ru-RU" sz="2400" baseline="0" dirty="0" smtClean="0"/>
                        <a:t> руда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Россия, Китай, Украина, Бразилия, Индия</a:t>
                      </a:r>
                      <a:endParaRPr lang="ru-RU" sz="2400" dirty="0"/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Марганцевая руда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Китай, Австралия, ЮАР, Украина, Габон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96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624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0437878"/>
              </p:ext>
            </p:extLst>
          </p:nvPr>
        </p:nvGraphicFramePr>
        <p:xfrm>
          <a:off x="914400" y="654569"/>
          <a:ext cx="7772400" cy="580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924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Медные руды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Чили, США, Перу, Замбия, ДР Конго</a:t>
                      </a:r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Урановые руды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Австралия, Казахстан, Канада, Нигер, Намибия</a:t>
                      </a:r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Никелевые руды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Канада, Россия, Австралия, Филиппины, Новая Каледония</a:t>
                      </a:r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Бокситы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Австралия, Бразилия, Индия, Китай, Гвинея</a:t>
                      </a:r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Золото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США, ЮАР, Канада, Россия, Австралия</a:t>
                      </a:r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Алмазы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ЮАР, Австралия, Россия, Намибия, Ботсвана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67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806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8146218"/>
              </p:ext>
            </p:extLst>
          </p:nvPr>
        </p:nvGraphicFramePr>
        <p:xfrm>
          <a:off x="914400" y="1784350"/>
          <a:ext cx="7772400" cy="3903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9049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Фосфориты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США, Тунис, Марокко, Сенегал, Ирак</a:t>
                      </a:r>
                      <a:endParaRPr lang="ru-RU" sz="2400" dirty="0"/>
                    </a:p>
                  </a:txBody>
                  <a:tcPr/>
                </a:tc>
              </a:tr>
              <a:tr h="9049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Граниты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Франция, Греция, Норвегия, Германия, Украина</a:t>
                      </a:r>
                      <a:endParaRPr lang="ru-RU" sz="2400" dirty="0"/>
                    </a:p>
                  </a:txBody>
                  <a:tcPr/>
                </a:tc>
              </a:tr>
              <a:tr h="9049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Калийная соль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Россия, Украина, Канада, Беларусь, Китай</a:t>
                      </a:r>
                      <a:endParaRPr lang="ru-RU" sz="2400" dirty="0"/>
                    </a:p>
                  </a:txBody>
                  <a:tcPr/>
                </a:tc>
              </a:tr>
              <a:tr h="9049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Самородная сера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США, Мексика, Ирак, Украина, Польша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99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Домашнее задание: </a:t>
            </a:r>
            <a:r>
              <a:rPr lang="ru-RU" dirty="0" smtClean="0"/>
              <a:t>нанести на контурную карту, страны и сырье, указанные в таблице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44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Классификация минеральных ресурсов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AutoNum type="arabicPeriod"/>
            </a:pPr>
            <a:r>
              <a:rPr lang="ru-RU" sz="2400" dirty="0" err="1" smtClean="0"/>
              <a:t>Топливно</a:t>
            </a:r>
            <a:r>
              <a:rPr lang="ru-RU" sz="2400" dirty="0" smtClean="0"/>
              <a:t>- энергетическое сырье (нефть, природный газ, каменный и бурый уголь, горючие сланцы и ядерное топливо)</a:t>
            </a:r>
          </a:p>
          <a:p>
            <a:pPr marL="582930" indent="-514350">
              <a:buAutoNum type="arabicPeriod"/>
            </a:pPr>
            <a:r>
              <a:rPr lang="ru-RU" sz="2400" dirty="0" smtClean="0"/>
              <a:t>Чёрные металлы (железо и железные сплавы)</a:t>
            </a:r>
          </a:p>
          <a:p>
            <a:pPr marL="582930" indent="-514350">
              <a:buAutoNum type="arabicPeriod"/>
            </a:pPr>
            <a:r>
              <a:rPr lang="ru-RU" sz="2400" dirty="0" smtClean="0"/>
              <a:t>Цветные металлы (медь, свинец, цинк, алюминий, титан, хром, никель, кобальт, магний, олово)</a:t>
            </a:r>
          </a:p>
          <a:p>
            <a:pPr marL="582930" indent="-514350">
              <a:buAutoNum type="arabicPeriod"/>
            </a:pPr>
            <a:r>
              <a:rPr lang="ru-RU" sz="2400" dirty="0" smtClean="0"/>
              <a:t>Благородные металлы (платина, золото, серебро, палладий, иридий, родий, рутений, осмий)</a:t>
            </a:r>
          </a:p>
          <a:p>
            <a:pPr marL="582930" indent="-514350">
              <a:buAutoNum type="arabicPeriod"/>
            </a:pPr>
            <a:r>
              <a:rPr lang="ru-RU" sz="2400" dirty="0" smtClean="0"/>
              <a:t>Редкие  и редкоземельные металлы (иттрий, лантан и лантаноиды)</a:t>
            </a:r>
          </a:p>
          <a:p>
            <a:pPr marL="582930" indent="-514350">
              <a:buAutoNum type="arabicPeriod"/>
            </a:pPr>
            <a:endParaRPr lang="ru-RU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Классификация минеральных ресурсов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400" dirty="0" smtClean="0"/>
              <a:t>6. Химическое </a:t>
            </a:r>
            <a:r>
              <a:rPr lang="ru-RU" sz="2400" dirty="0"/>
              <a:t>и агрохимическое сырье (сера, соли, фосфориты и апатиты, плавиковый шпат)</a:t>
            </a:r>
          </a:p>
          <a:p>
            <a:pPr marL="68580" indent="0">
              <a:buNone/>
            </a:pPr>
            <a:r>
              <a:rPr lang="ru-RU" sz="2400" dirty="0" smtClean="0"/>
              <a:t>7. Техническое </a:t>
            </a:r>
            <a:r>
              <a:rPr lang="ru-RU" sz="2400" dirty="0"/>
              <a:t>и огнеупорное сырье (графит, пьезокварц, асбест, магнезит, слюда, технические алмазы, глины и т.д.)</a:t>
            </a:r>
          </a:p>
          <a:p>
            <a:pPr marL="68580" indent="0">
              <a:buNone/>
            </a:pPr>
            <a:r>
              <a:rPr lang="ru-RU" sz="2400" dirty="0" smtClean="0"/>
              <a:t>8. Строительные </a:t>
            </a:r>
            <a:r>
              <a:rPr lang="ru-RU" sz="2400" dirty="0"/>
              <a:t>металлы ( алмаз, графит и др.)</a:t>
            </a:r>
          </a:p>
          <a:p>
            <a:pPr marL="68580" indent="0">
              <a:buNone/>
            </a:pPr>
            <a:r>
              <a:rPr lang="ru-RU" sz="2400" dirty="0" smtClean="0"/>
              <a:t>9. Драгоценные </a:t>
            </a:r>
            <a:r>
              <a:rPr lang="ru-RU" sz="2400" dirty="0"/>
              <a:t>и поделочные камни (рубин, изумруд, сапфир и др.)</a:t>
            </a:r>
          </a:p>
          <a:p>
            <a:pPr marL="68580" indent="0">
              <a:buNone/>
            </a:pPr>
            <a:r>
              <a:rPr lang="ru-RU" sz="2400" dirty="0" smtClean="0"/>
              <a:t>10. Подземные </a:t>
            </a:r>
            <a:r>
              <a:rPr lang="ru-RU" sz="2400" dirty="0"/>
              <a:t>воды (геотермальные и </a:t>
            </a:r>
            <a:r>
              <a:rPr lang="ru-RU" sz="2400" dirty="0" err="1"/>
              <a:t>минераллизованные</a:t>
            </a:r>
            <a:r>
              <a:rPr lang="ru-RU" sz="2400" dirty="0"/>
              <a:t>)</a:t>
            </a:r>
          </a:p>
          <a:p>
            <a:pPr marL="68580" indent="0">
              <a:buNone/>
            </a:pPr>
            <a:r>
              <a:rPr lang="ru-RU" sz="2400" dirty="0" smtClean="0"/>
              <a:t>11. Минеральные </a:t>
            </a:r>
            <a:r>
              <a:rPr lang="ru-RU" sz="2400" dirty="0"/>
              <a:t>грязи (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53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4" descr="Изумруд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332656"/>
            <a:ext cx="4005017" cy="2880320"/>
          </a:xfrm>
          <a:prstGeom prst="rect">
            <a:avLst/>
          </a:prstGeom>
          <a:noFill/>
        </p:spPr>
      </p:pic>
      <p:pic>
        <p:nvPicPr>
          <p:cNvPr id="5" name="Picture 16" descr="Хрусталь горны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260648"/>
            <a:ext cx="4068355" cy="2880320"/>
          </a:xfrm>
          <a:prstGeom prst="rect">
            <a:avLst/>
          </a:prstGeom>
          <a:noFill/>
        </p:spPr>
      </p:pic>
      <p:pic>
        <p:nvPicPr>
          <p:cNvPr id="9" name="Picture 18" descr="Малахит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3645024"/>
            <a:ext cx="3672408" cy="2727832"/>
          </a:xfrm>
          <a:prstGeom prst="rect">
            <a:avLst/>
          </a:prstGeom>
          <a:noFill/>
        </p:spPr>
      </p:pic>
      <p:pic>
        <p:nvPicPr>
          <p:cNvPr id="11" name="Picture 20" descr="Рубин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8024" y="3429000"/>
            <a:ext cx="4046934" cy="3136001"/>
          </a:xfrm>
          <a:prstGeom prst="rect">
            <a:avLst/>
          </a:prstGeom>
          <a:noFill/>
        </p:spPr>
      </p:pic>
      <p:pic>
        <p:nvPicPr>
          <p:cNvPr id="13" name="Picture 4" descr="Гематит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0"/>
            <a:ext cx="4032447" cy="3632362"/>
          </a:xfrm>
          <a:prstGeom prst="rect">
            <a:avLst/>
          </a:prstGeom>
          <a:noFill/>
        </p:spPr>
      </p:pic>
      <p:pic>
        <p:nvPicPr>
          <p:cNvPr id="15" name="Picture 6" descr="gold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0"/>
            <a:ext cx="3384376" cy="3489035"/>
          </a:xfrm>
          <a:prstGeom prst="rect">
            <a:avLst/>
          </a:prstGeom>
          <a:noFill/>
        </p:spPr>
      </p:pic>
      <p:pic>
        <p:nvPicPr>
          <p:cNvPr id="18" name="Picture 8" descr="shungit (углерод)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1560" y="3645024"/>
            <a:ext cx="3708400" cy="2592387"/>
          </a:xfrm>
          <a:prstGeom prst="rect">
            <a:avLst/>
          </a:prstGeom>
          <a:noFill/>
        </p:spPr>
      </p:pic>
      <p:pic>
        <p:nvPicPr>
          <p:cNvPr id="19" name="Picture 10" descr="platin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60032" y="3573016"/>
            <a:ext cx="3888432" cy="277842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 </a:t>
            </a:r>
            <a:r>
              <a:rPr lang="ru-RU" sz="2800" dirty="0" smtClean="0"/>
              <a:t>Закономерности размещения минеральных ресурсов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2400" dirty="0" smtClean="0"/>
              <a:t>Распространение минеральных ресурсов подчиняется геологическим закономерностям. Полезные ископаемые осадочного происхождения встречаются в пределах осадочного чехла платформ, в предгорных и краевых прогибах. </a:t>
            </a:r>
          </a:p>
          <a:p>
            <a:pPr marL="68580" indent="0">
              <a:buNone/>
            </a:pPr>
            <a:endParaRPr lang="ru-RU" sz="2400" dirty="0" smtClean="0"/>
          </a:p>
          <a:p>
            <a:r>
              <a:rPr lang="ru-RU" sz="2400" dirty="0" smtClean="0"/>
              <a:t>Магматические полезные ископаемые — в складчатых областях, местах выхода на поверхность (или близкого залегания к поверхности) кристаллического фундамента древних платформ.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Закономерности размещения минеральных ресурсов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53149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Топливные имеют осадочное происхождение, образуют угольные и нефтегазоносные бассейны (чехол древних платформ, их внутренние и краевые прогибы). Крупнейшие угольные бассейны расположены на территории России, США, ФРГ и других стран. Нефть и газ интенсивно добываются в Персидском заливе, Мексиканском заливе, Западной Сибири. К рудным относятся руды металлов, они приурочены к фундаментам и щитам древних платформ, есть и в складчатых областях. Страны, выделяющиеся по запасам железной руды, — Россия, Бразилия, Канада, США, Австралия и др. Часто наличие рудных полезных ископаемых определяет специализацию районов и стран. Нерудные полезные ископаемые имеют широкое распространение. К ним относятся: апатиты, сера, калийные соли, известняки, доломиты и др. Для хозяйственного освоения наиболее выгодны территориальные сочетания полезных ископаемых, которые облегчают комплексную переработку сырья, формирование крупных территориально-производственных комплексов.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61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Обеспеченность стран мира.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/>
              <a:t>Основные потоки экспорта сырья.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6800" dirty="0" smtClean="0"/>
              <a:t>Производство и потребление минеральных ресурсов стало мировым, через международное разделение труда охватывающим все страны. Минеральные ресурсы играли значительную роль в экономике многих стран, являясь одним из источников богатства и дохода. Неравномерность размещения минеральных ресурсов в недрах Земли, а также различная обеспеченность стран земельными и лесными ресурсами способствуют развитию международного разделения труда и на этой основе - международных экономических отношений. В начале 90-х гг. по каналам экспорта реализовывалось, % добычи или производства: олова - 97, железной руды - около 70, марганцевой руды - свыше 60, нефти - более 50, алюминия - около 50, угля и природного газа - 11, пиломатериалов - 34, кофе - 83, зерна - 11.</a:t>
            </a:r>
          </a:p>
          <a:p>
            <a:pPr marL="68580" indent="0">
              <a:buNone/>
            </a:pPr>
            <a:endParaRPr lang="ru-RU" sz="6400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Обеспеченность стран мира.</a:t>
            </a:r>
            <a:br>
              <a:rPr lang="ru-RU" sz="2400" dirty="0"/>
            </a:br>
            <a:r>
              <a:rPr lang="ru-RU" sz="2400" dirty="0"/>
              <a:t>Основные потоки экспорта сырья.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90-е годы в горнодобывающей промышленности мира укрепились позиции западных ТНК: под влиянием долгового кризиса уменьшилась роль государственных компаний развивающихся стран. В </a:t>
            </a:r>
            <a:r>
              <a:rPr lang="ru-RU" dirty="0" err="1"/>
              <a:t>нетопливном</a:t>
            </a:r>
            <a:r>
              <a:rPr lang="ru-RU" dirty="0"/>
              <a:t> секторе десять крупнейших компании контролируют 30% производства минеральных ресурсов, исключая Восточную Европу. Крупнейшие западные или контролируемые западным капиталом горнодобывающие компании доминируют в экспорте, они же контролируют основные перерабатывающие мощности. В 80-90-х годах три-шесть ТНК контролировали 75% поставок сырой нефти, 80-85% меди, 90-95% железной руды, 75-80% олова, 50-60% фосфатов, 80-85% бокситов. Так, во второй половине 90-х годов на рынке меди доминировали 3 компании, а в алюминиевой промышленности 2 компании контролировали почти 4/5 производственных мощностей западных стран</a:t>
            </a:r>
          </a:p>
        </p:txBody>
      </p:sp>
    </p:spTree>
    <p:extLst>
      <p:ext uri="{BB962C8B-B14F-4D97-AF65-F5344CB8AC3E}">
        <p14:creationId xmlns:p14="http://schemas.microsoft.com/office/powerpoint/2010/main" xmlns="" val="26484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CAFB3DFA3663D4F8E2CA400AFB9A9DE" ma:contentTypeVersion="1" ma:contentTypeDescription="Создание документа." ma:contentTypeScope="" ma:versionID="decb817543fb426ab2d69cd0dafc92a5">
  <xsd:schema xmlns:xsd="http://www.w3.org/2001/XMLSchema" xmlns:xs="http://www.w3.org/2001/XMLSchema" xmlns:p="http://schemas.microsoft.com/office/2006/metadata/properties" xmlns:ns2="2e528b9c-c03d-45d3-a08f-6e77188430e0" targetNamespace="http://schemas.microsoft.com/office/2006/metadata/properties" ma:root="true" ma:fieldsID="c34f65729ce558913f74a1069026a1a8" ns2:_="">
    <xsd:import namespace="2e528b9c-c03d-45d3-a08f-6e77188430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28b9c-c03d-45d3-a08f-6e77188430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528b9c-c03d-45d3-a08f-6e77188430e0">7QTD6YHHN6JS-340-12</_dlc_DocId>
    <_dlc_DocIdUrl xmlns="2e528b9c-c03d-45d3-a08f-6e77188430e0">
      <Url>http://www.koipkro.kostroma.ru/Sudislavl/Sud/islavl/mo_istor/_layouts/15/DocIdRedir.aspx?ID=7QTD6YHHN6JS-340-12</Url>
      <Description>7QTD6YHHN6JS-340-12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DEA166-4A70-4285-B525-A67D8FAD3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528b9c-c03d-45d3-a08f-6e77188430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6323C8-E591-43CD-8F34-F674796F5E1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2D06689-C69F-421D-AC65-419D460331AC}">
  <ds:schemaRefs>
    <ds:schemaRef ds:uri="http://schemas.microsoft.com/office/2006/metadata/properties"/>
    <ds:schemaRef ds:uri="http://schemas.microsoft.com/office/infopath/2007/PartnerControls"/>
    <ds:schemaRef ds:uri="2e528b9c-c03d-45d3-a08f-6e77188430e0"/>
  </ds:schemaRefs>
</ds:datastoreItem>
</file>

<file path=customXml/itemProps4.xml><?xml version="1.0" encoding="utf-8"?>
<ds:datastoreItem xmlns:ds="http://schemas.openxmlformats.org/officeDocument/2006/customXml" ds:itemID="{1684687A-BD97-4BAA-9393-55DF9136B7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462</TotalTime>
  <Words>1890</Words>
  <Application>Microsoft Office PowerPoint</Application>
  <PresentationFormat>Экран (4:3)</PresentationFormat>
  <Paragraphs>88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Метро</vt:lpstr>
      <vt:lpstr>Мировые минеральные ресурсы, география 10 класс </vt:lpstr>
      <vt:lpstr>Слайд 2</vt:lpstr>
      <vt:lpstr>Классификация минеральных ресурсов </vt:lpstr>
      <vt:lpstr>Классификация минеральных ресурсов </vt:lpstr>
      <vt:lpstr>Слайд 5</vt:lpstr>
      <vt:lpstr> Закономерности размещения минеральных ресурсов.</vt:lpstr>
      <vt:lpstr>Закономерности размещения минеральных ресурсов</vt:lpstr>
      <vt:lpstr>Обеспеченность стран мира. Основные потоки экспорта сырья.</vt:lpstr>
      <vt:lpstr>Обеспеченность стран мира. Основные потоки экспорта сырья.</vt:lpstr>
      <vt:lpstr>Слайд 10</vt:lpstr>
      <vt:lpstr>Слайд 11</vt:lpstr>
      <vt:lpstr>Причины истощения минеральных ресурсов</vt:lpstr>
      <vt:lpstr>Слайд 13</vt:lpstr>
      <vt:lpstr>Слайд 14</vt:lpstr>
      <vt:lpstr>Меры по сбережению минеральных ресурсов</vt:lpstr>
      <vt:lpstr>Рациональное использование минеральных ресурсов.</vt:lpstr>
      <vt:lpstr>Слайд 17</vt:lpstr>
      <vt:lpstr>Создание антропогенных форм рельефа</vt:lpstr>
      <vt:lpstr>Пути и методы рационального использования. Охрана окружающей среды.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«Мировые природные ресурсы»</dc:title>
  <dc:creator>Учитель</dc:creator>
  <cp:lastModifiedBy>Учитель</cp:lastModifiedBy>
  <cp:revision>52</cp:revision>
  <dcterms:modified xsi:type="dcterms:W3CDTF">2018-10-04T06:17:08Z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0x010100FCAFB3DFA3663D4F8E2CA400AFB9A9DE</vt:lpwstr>
  </property>
  <property fmtid="{D5CDD505-2E9C-101B-9397-08002B2CF9AE}" pid="3" name="_dlc_DocIdItemGuid">
    <vt:lpwstr>7924bd35-c86c-45c7-97a5-159746b0ebf1</vt:lpwstr>
  </property>
</Properties>
</file>