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7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92" r:id="rId16"/>
    <p:sldId id="293" r:id="rId17"/>
    <p:sldId id="294" r:id="rId18"/>
    <p:sldId id="295" r:id="rId19"/>
    <p:sldId id="299" r:id="rId20"/>
    <p:sldId id="300" r:id="rId21"/>
    <p:sldId id="301" r:id="rId22"/>
    <p:sldId id="302" r:id="rId23"/>
    <p:sldId id="30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-10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03.08.2015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2.png"/><Relationship Id="rId7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5.png"/><Relationship Id="rId9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181350" cy="3962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371600"/>
            <a:ext cx="9144000" cy="2561456"/>
          </a:xfrm>
        </p:spPr>
        <p:txBody>
          <a:bodyPr>
            <a:noAutofit/>
          </a:bodyPr>
          <a:lstStyle/>
          <a:p>
            <a:pPr algn="r"/>
            <a:r>
              <a:rPr lang="uk-UA" sz="8000" dirty="0" err="1" smtClean="0"/>
              <a:t>Мифы</a:t>
            </a:r>
            <a:r>
              <a:rPr lang="uk-UA" sz="8000" dirty="0" smtClean="0"/>
              <a:t> </a:t>
            </a:r>
            <a:r>
              <a:rPr lang="uk-UA" sz="8000" dirty="0" err="1" smtClean="0"/>
              <a:t>Древне</a:t>
            </a:r>
            <a:r>
              <a:rPr lang="ru-RU" sz="8000" dirty="0" err="1" smtClean="0"/>
              <a:t>й</a:t>
            </a:r>
            <a:r>
              <a:rPr lang="uk-UA" sz="8000" dirty="0" smtClean="0"/>
              <a:t> </a:t>
            </a:r>
            <a:r>
              <a:rPr lang="uk-UA" sz="8000" dirty="0" err="1" smtClean="0"/>
              <a:t>Гре</a:t>
            </a:r>
            <a:r>
              <a:rPr lang="ru-RU" sz="8000" dirty="0" err="1" smtClean="0"/>
              <a:t>ц</a:t>
            </a:r>
            <a:r>
              <a:rPr lang="uk-UA" sz="8000" dirty="0" err="1" smtClean="0"/>
              <a:t>ии</a:t>
            </a:r>
            <a:endParaRPr lang="uk-UA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544" y="4005064"/>
            <a:ext cx="8136904" cy="1633736"/>
          </a:xfrm>
        </p:spPr>
        <p:txBody>
          <a:bodyPr>
            <a:noAutofit/>
          </a:bodyPr>
          <a:lstStyle/>
          <a:p>
            <a:r>
              <a:rPr lang="uk-UA" sz="8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Мифы</a:t>
            </a:r>
            <a:r>
              <a:rPr lang="uk-UA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 Геракле</a:t>
            </a:r>
            <a:endParaRPr lang="uk-UA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67544" y="273050"/>
            <a:ext cx="8208912" cy="114300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Пятый подвиг. Геракл</a:t>
            </a:r>
            <a:br>
              <a:rPr lang="ru-RU" sz="4000" dirty="0" smtClean="0"/>
            </a:br>
            <a:r>
              <a:rPr lang="ru-RU" sz="4000" dirty="0" smtClean="0"/>
              <a:t>разгоняет </a:t>
            </a:r>
            <a:r>
              <a:rPr lang="ru-RU" sz="4000" dirty="0" err="1" smtClean="0"/>
              <a:t>Стим</a:t>
            </a:r>
            <a:r>
              <a:rPr lang="uk-UA" sz="4000" dirty="0" smtClean="0"/>
              <a:t>ф</a:t>
            </a:r>
            <a:r>
              <a:rPr lang="ru-RU" sz="4000" dirty="0" err="1" smtClean="0"/>
              <a:t>альских</a:t>
            </a:r>
            <a:r>
              <a:rPr lang="ru-RU" sz="4000" dirty="0" smtClean="0"/>
              <a:t> птиц</a:t>
            </a:r>
            <a:endParaRPr lang="uk-UA" sz="40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716017" y="1772816"/>
            <a:ext cx="4032447" cy="4353347"/>
          </a:xfrm>
        </p:spPr>
        <p:txBody>
          <a:bodyPr>
            <a:noAutofit/>
          </a:bodyPr>
          <a:lstStyle/>
          <a:p>
            <a:r>
              <a:rPr lang="ru-RU" dirty="0" smtClean="0"/>
              <a:t>Оставшиеся в живых птицы поднялись высоко над озером, собрались стаей и улетели прочь. Они покинули Грецию и опустились далеко-далеко, на пустынном острове в бурном море.</a:t>
            </a:r>
            <a:endParaRPr lang="uk-UA" dirty="0"/>
          </a:p>
        </p:txBody>
      </p:sp>
      <p:pic>
        <p:nvPicPr>
          <p:cNvPr id="7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988840"/>
            <a:ext cx="4040188" cy="3232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273050"/>
            <a:ext cx="7992888" cy="114300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Шестой подвиг. Геракл</a:t>
            </a:r>
            <a:br>
              <a:rPr lang="ru-RU" sz="4000" dirty="0" smtClean="0"/>
            </a:br>
            <a:r>
              <a:rPr lang="ru-RU" sz="4000" dirty="0" smtClean="0"/>
              <a:t>очищает Авгиевы конюшни</a:t>
            </a:r>
            <a:endParaRPr lang="uk-UA" sz="40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788025" y="1916832"/>
            <a:ext cx="3888431" cy="4209331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Геракл смотрел, как проворно работала река, и только иногда приходил ей на помощь. </a:t>
            </a:r>
          </a:p>
          <a:p>
            <a:r>
              <a:rPr lang="ru-RU" sz="2800" dirty="0" smtClean="0"/>
              <a:t>К заходу солнца конюшни были очищены.</a:t>
            </a:r>
            <a:endParaRPr lang="uk-UA" sz="2800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l="17717" t="22835" r="22441" b="7874"/>
          <a:stretch>
            <a:fillRect/>
          </a:stretch>
        </p:blipFill>
        <p:spPr bwMode="auto">
          <a:xfrm>
            <a:off x="2123728" y="3573016"/>
            <a:ext cx="2851335" cy="2476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556792"/>
            <a:ext cx="3410123" cy="2311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149080"/>
            <a:ext cx="1883668" cy="2303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73050"/>
            <a:ext cx="8640960" cy="114300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Седьмой подвиг.</a:t>
            </a:r>
            <a:br>
              <a:rPr lang="ru-RU" sz="4000" dirty="0" smtClean="0"/>
            </a:br>
            <a:r>
              <a:rPr lang="ru-RU" sz="4000" dirty="0" smtClean="0"/>
              <a:t>Геракл укрощает Критского быка</a:t>
            </a:r>
            <a:endParaRPr lang="uk-UA" sz="40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932041" y="1628800"/>
            <a:ext cx="3888431" cy="4497363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Геракл обвил рога быка цепью и крепко держал ее. Бык жалобно заревел и понесся к морю. Он бросился в волны и поплыл. В море бешенство покинуло его, он стал смирен, как рабочий вол на поле, и послушно приплыл с Гераклом в Микены.</a:t>
            </a:r>
            <a:endParaRPr lang="uk-UA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3"/>
            <a:ext cx="361441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5354" t="22572" r="20866" b="5774"/>
          <a:stretch>
            <a:fillRect/>
          </a:stretch>
        </p:blipFill>
        <p:spPr bwMode="auto">
          <a:xfrm>
            <a:off x="1259632" y="3356992"/>
            <a:ext cx="3672408" cy="2983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73050"/>
            <a:ext cx="8640960" cy="114300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Восьмой подвиг.</a:t>
            </a:r>
            <a:br>
              <a:rPr lang="ru-RU" sz="4000" dirty="0" smtClean="0"/>
            </a:br>
            <a:r>
              <a:rPr lang="ru-RU" sz="4000" dirty="0" smtClean="0"/>
              <a:t>Геракл добывает коней </a:t>
            </a:r>
            <a:r>
              <a:rPr lang="ru-RU" sz="4000" dirty="0" err="1" smtClean="0"/>
              <a:t>Диомеда</a:t>
            </a:r>
            <a:endParaRPr lang="uk-UA" sz="40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5076055" y="1772816"/>
            <a:ext cx="3816425" cy="4353347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Четверка диких коней была у царя </a:t>
            </a:r>
            <a:r>
              <a:rPr lang="ru-RU" sz="3200" dirty="0" err="1" smtClean="0"/>
              <a:t>Диомеда</a:t>
            </a:r>
            <a:r>
              <a:rPr lang="ru-RU" sz="3200" dirty="0" smtClean="0"/>
              <a:t>. Никто не мог ни обуздать их, ни впрячь в колесницу.</a:t>
            </a:r>
            <a:endParaRPr lang="uk-UA" sz="32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 l="14764" t="25197" r="23032" b="3937"/>
          <a:stretch>
            <a:fillRect/>
          </a:stretch>
        </p:blipFill>
        <p:spPr bwMode="auto">
          <a:xfrm>
            <a:off x="539552" y="1772816"/>
            <a:ext cx="3990975" cy="3409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/>
          <p:nvPr/>
        </p:nvPicPr>
        <p:blipFill>
          <a:blip r:embed="rId3" cstate="print"/>
          <a:srcRect l="6047" r="5291"/>
          <a:stretch>
            <a:fillRect/>
          </a:stretch>
        </p:blipFill>
        <p:spPr bwMode="auto">
          <a:xfrm>
            <a:off x="3131840" y="4437112"/>
            <a:ext cx="2304256" cy="20162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2423190" cy="3235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3528" y="273050"/>
            <a:ext cx="8280920" cy="114300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Девятый подвиг. Геракл завоевывает пояс Ипполиты</a:t>
            </a:r>
            <a:endParaRPr lang="uk-UA" sz="40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860033" y="1772816"/>
            <a:ext cx="4032447" cy="4608512"/>
          </a:xfrm>
        </p:spPr>
        <p:txBody>
          <a:bodyPr>
            <a:normAutofit/>
          </a:bodyPr>
          <a:lstStyle/>
          <a:p>
            <a:r>
              <a:rPr lang="ru-RU" dirty="0" smtClean="0"/>
              <a:t>Геракл вернулся в Микен</a:t>
            </a:r>
            <a:r>
              <a:rPr lang="uk-UA" dirty="0" smtClean="0"/>
              <a:t>ы</a:t>
            </a:r>
            <a:r>
              <a:rPr lang="ru-RU" dirty="0" smtClean="0"/>
              <a:t>, к царю </a:t>
            </a:r>
            <a:r>
              <a:rPr lang="ru-RU" dirty="0" err="1" smtClean="0"/>
              <a:t>Эврис</a:t>
            </a:r>
            <a:r>
              <a:rPr lang="uk-UA" dirty="0" smtClean="0"/>
              <a:t>ф</a:t>
            </a:r>
            <a:r>
              <a:rPr lang="ru-RU" dirty="0" smtClean="0"/>
              <a:t>ею, и принес ему пояс Ипполит</a:t>
            </a:r>
            <a:r>
              <a:rPr lang="uk-UA" dirty="0" smtClean="0"/>
              <a:t>ы</a:t>
            </a:r>
            <a:r>
              <a:rPr lang="ru-RU" dirty="0" smtClean="0"/>
              <a:t>. Царь подарил его своей дочери, но она не решилась носить его и отдала в храм Гер</a:t>
            </a:r>
            <a:r>
              <a:rPr lang="uk-UA" dirty="0" smtClean="0"/>
              <a:t>ы</a:t>
            </a:r>
            <a:r>
              <a:rPr lang="ru-RU" dirty="0" smtClean="0"/>
              <a:t> как дар богине.</a:t>
            </a:r>
            <a:endParaRPr lang="uk-UA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2084" r="2779"/>
          <a:stretch>
            <a:fillRect/>
          </a:stretch>
        </p:blipFill>
        <p:spPr bwMode="auto">
          <a:xfrm>
            <a:off x="2915816" y="3140968"/>
            <a:ext cx="2303463" cy="31162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8964613" cy="1143000"/>
          </a:xfrm>
        </p:spPr>
        <p:txBody>
          <a:bodyPr>
            <a:noAutofit/>
          </a:bodyPr>
          <a:lstStyle/>
          <a:p>
            <a:pPr algn="r"/>
            <a:r>
              <a:rPr lang="ru-RU" sz="3200" dirty="0" smtClean="0"/>
              <a:t>Десятый подвиг. Геракл открывает дорогу к океану и пригоняет стадо </a:t>
            </a:r>
            <a:r>
              <a:rPr lang="ru-RU" sz="3200" dirty="0" err="1" smtClean="0"/>
              <a:t>Гериона</a:t>
            </a:r>
            <a:endParaRPr lang="uk-UA" sz="32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395537" y="1484785"/>
            <a:ext cx="8496943" cy="1584176"/>
          </a:xfrm>
        </p:spPr>
        <p:txBody>
          <a:bodyPr/>
          <a:lstStyle/>
          <a:p>
            <a:r>
              <a:rPr lang="ru-RU" dirty="0" smtClean="0"/>
              <a:t>В золотой лодке Гелиоса Геракл довез красное стадо до края земли и погнал его через горы, через чужие страны – в Грецию.</a:t>
            </a:r>
            <a:endParaRPr lang="uk-U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3099372"/>
            <a:ext cx="4117876" cy="3324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996952"/>
            <a:ext cx="3662933" cy="26184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60350"/>
            <a:ext cx="8893175" cy="1143000"/>
          </a:xfrm>
        </p:spPr>
        <p:txBody>
          <a:bodyPr>
            <a:noAutofit/>
          </a:bodyPr>
          <a:lstStyle/>
          <a:p>
            <a:pPr algn="r"/>
            <a:r>
              <a:rPr lang="ru-RU" sz="3300" dirty="0" err="1" smtClean="0"/>
              <a:t>Одиннадатый</a:t>
            </a:r>
            <a:r>
              <a:rPr lang="ru-RU" sz="3300" dirty="0" smtClean="0"/>
              <a:t> подвиг. Геракл доходит до края света и достает яблоки Гесперид</a:t>
            </a:r>
            <a:endParaRPr lang="uk-UA" sz="33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932041" y="1556792"/>
            <a:ext cx="4032447" cy="4968552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- Вот я принес тебе яблоки Гесперид – теперь ты можешь снова стать молодым,– сказал Геракл Эврис</a:t>
            </a:r>
            <a:r>
              <a:rPr lang="uk-UA" dirty="0" smtClean="0"/>
              <a:t>ф</a:t>
            </a:r>
            <a:r>
              <a:rPr lang="ru-RU" dirty="0" smtClean="0"/>
              <a:t>ею.</a:t>
            </a:r>
          </a:p>
          <a:p>
            <a:r>
              <a:rPr lang="ru-RU" dirty="0" smtClean="0"/>
              <a:t>Но царь был так поражен, увидев перед собой Геракла целым и невредимым, что не взял у него золотых яблок и прогнал его с глаз своих.</a:t>
            </a:r>
            <a:endParaRPr lang="uk-UA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556792"/>
            <a:ext cx="2857254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 l="18307" t="25197" r="15354" b="5512"/>
          <a:stretch>
            <a:fillRect/>
          </a:stretch>
        </p:blipFill>
        <p:spPr bwMode="auto">
          <a:xfrm>
            <a:off x="2339752" y="3573016"/>
            <a:ext cx="2784566" cy="303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512" y="273050"/>
            <a:ext cx="8784976" cy="1143000"/>
          </a:xfrm>
        </p:spPr>
        <p:txBody>
          <a:bodyPr>
            <a:noAutofit/>
          </a:bodyPr>
          <a:lstStyle/>
          <a:p>
            <a:pPr algn="r"/>
            <a:r>
              <a:rPr lang="ru-RU" sz="3300" dirty="0" smtClean="0"/>
              <a:t>Двенадцатый подвиг. Геракл спускается в царство мертвых и побеждает </a:t>
            </a:r>
            <a:r>
              <a:rPr lang="ru-RU" sz="3300" dirty="0" err="1" smtClean="0"/>
              <a:t>Кербера</a:t>
            </a:r>
            <a:endParaRPr lang="uk-UA" sz="33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251520" y="1700808"/>
            <a:ext cx="4032448" cy="442535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Геракл привел </a:t>
            </a:r>
            <a:r>
              <a:rPr lang="ru-RU" dirty="0" err="1" smtClean="0"/>
              <a:t>Кербера</a:t>
            </a:r>
            <a:r>
              <a:rPr lang="ru-RU" dirty="0" smtClean="0"/>
              <a:t> в Микены и заставил Эври</a:t>
            </a:r>
            <a:r>
              <a:rPr lang="uk-UA" dirty="0" err="1" smtClean="0"/>
              <a:t>сф</a:t>
            </a:r>
            <a:r>
              <a:rPr lang="ru-RU" dirty="0" err="1" smtClean="0"/>
              <a:t>ея</a:t>
            </a:r>
            <a:r>
              <a:rPr lang="ru-RU" dirty="0" smtClean="0"/>
              <a:t> взглянуть на него.</a:t>
            </a:r>
          </a:p>
          <a:p>
            <a:r>
              <a:rPr lang="ru-RU" dirty="0" smtClean="0"/>
              <a:t>Но Эври</a:t>
            </a:r>
            <a:r>
              <a:rPr lang="uk-UA" dirty="0" err="1" smtClean="0"/>
              <a:t>сф</a:t>
            </a:r>
            <a:r>
              <a:rPr lang="ru-RU" dirty="0" smtClean="0"/>
              <a:t>ей закрыл лицо руками и в ужасе стал просить Геракла поскорее увести страшного пса обратно.</a:t>
            </a:r>
            <a:endParaRPr lang="uk-UA" dirty="0"/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789040"/>
            <a:ext cx="3067212" cy="2734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34252" t="30709" r="29528" b="9449"/>
          <a:stretch>
            <a:fillRect/>
          </a:stretch>
        </p:blipFill>
        <p:spPr bwMode="auto">
          <a:xfrm>
            <a:off x="6444208" y="1484784"/>
            <a:ext cx="2152915" cy="26674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4572000" y="188640"/>
            <a:ext cx="4392488" cy="6264696"/>
          </a:xfrm>
        </p:spPr>
        <p:txBody>
          <a:bodyPr>
            <a:normAutofit/>
          </a:bodyPr>
          <a:lstStyle/>
          <a:p>
            <a:pPr algn="r"/>
            <a:r>
              <a:rPr lang="uk-UA" sz="3600" dirty="0" err="1" smtClean="0"/>
              <a:t>Каким</a:t>
            </a:r>
            <a:r>
              <a:rPr lang="uk-UA" sz="3600" dirty="0" smtClean="0"/>
              <a:t> в</a:t>
            </a:r>
            <a:r>
              <a:rPr lang="ru-RU" sz="3600" dirty="0" err="1" smtClean="0"/>
              <a:t>ы</a:t>
            </a:r>
            <a:r>
              <a:rPr lang="uk-UA" sz="3600" dirty="0" smtClean="0"/>
              <a:t> представили себе </a:t>
            </a:r>
            <a:r>
              <a:rPr lang="uk-UA" sz="3600" dirty="0" err="1" smtClean="0"/>
              <a:t>древнегреческого</a:t>
            </a:r>
            <a:r>
              <a:rPr lang="uk-UA" sz="3600" dirty="0" smtClean="0"/>
              <a:t> героя Геракла? </a:t>
            </a:r>
            <a:r>
              <a:rPr lang="uk-UA" sz="3600" dirty="0" err="1" smtClean="0"/>
              <a:t>Расскажите</a:t>
            </a:r>
            <a:r>
              <a:rPr lang="uk-UA" sz="3600" dirty="0" smtClean="0"/>
              <a:t> о </a:t>
            </a:r>
            <a:r>
              <a:rPr lang="uk-UA" sz="3600" dirty="0" err="1" smtClean="0"/>
              <a:t>нем</a:t>
            </a:r>
            <a:r>
              <a:rPr lang="uk-UA" sz="3600" dirty="0" smtClean="0"/>
              <a:t>, </a:t>
            </a:r>
            <a:r>
              <a:rPr lang="uk-UA" sz="3600" dirty="0" err="1" smtClean="0"/>
              <a:t>используя</a:t>
            </a:r>
            <a:r>
              <a:rPr lang="uk-UA" sz="3600" dirty="0" smtClean="0"/>
              <a:t> </a:t>
            </a:r>
            <a:r>
              <a:rPr lang="uk-UA" sz="3600" dirty="0" err="1" smtClean="0"/>
              <a:t>материал</a:t>
            </a:r>
            <a:r>
              <a:rPr lang="ru-RU" sz="3600" dirty="0" err="1" smtClean="0"/>
              <a:t>ы</a:t>
            </a:r>
            <a:r>
              <a:rPr lang="uk-UA" sz="3600" dirty="0" smtClean="0"/>
              <a:t> </a:t>
            </a:r>
            <a:r>
              <a:rPr lang="uk-UA" sz="3600" dirty="0" err="1" smtClean="0"/>
              <a:t>прочитанн</a:t>
            </a:r>
            <a:r>
              <a:rPr lang="ru-RU" sz="3600" dirty="0" err="1" smtClean="0"/>
              <a:t>ы</a:t>
            </a:r>
            <a:r>
              <a:rPr lang="uk-UA" sz="3600" dirty="0" smtClean="0"/>
              <a:t>х </a:t>
            </a:r>
            <a:r>
              <a:rPr lang="uk-UA" sz="3600" dirty="0" err="1" smtClean="0"/>
              <a:t>мифов</a:t>
            </a:r>
            <a:r>
              <a:rPr lang="uk-UA" sz="3600" dirty="0" smtClean="0"/>
              <a:t>.</a:t>
            </a:r>
            <a:endParaRPr lang="uk-UA" sz="3600" dirty="0"/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/>
          <a:srcRect l="9303" r="4651" b="58957"/>
          <a:stretch>
            <a:fillRect/>
          </a:stretch>
        </p:blipFill>
        <p:spPr bwMode="auto">
          <a:xfrm>
            <a:off x="683568" y="260648"/>
            <a:ext cx="3965369" cy="29806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2954101" cy="38778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861048"/>
            <a:ext cx="3168352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988840"/>
            <a:ext cx="3383657" cy="468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872208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Внимательные ли вы читатели?</a:t>
            </a:r>
            <a:br>
              <a:rPr lang="ru-RU" dirty="0" smtClean="0"/>
            </a:br>
            <a:r>
              <a:rPr lang="ru-RU" dirty="0" smtClean="0"/>
              <a:t>	В каждой строке одно слово 	лишнее. Укажите его.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988840"/>
            <a:ext cx="5760640" cy="208823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endParaRPr lang="ru-RU" dirty="0" smtClean="0"/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Океаниды, кентавр, дракон,</a:t>
            </a:r>
          </a:p>
          <a:p>
            <a:pPr>
              <a:buNone/>
            </a:pP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амазонки.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Геракл, лев, ним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фы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Эври</a:t>
            </a:r>
            <a:r>
              <a:rPr lang="uk-UA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ей.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Гидра, лабиринт, кони, пояс</a:t>
            </a:r>
            <a:r>
              <a:rPr lang="ru-RU" dirty="0" smtClean="0"/>
              <a:t>.</a:t>
            </a:r>
            <a:endParaRPr lang="uk-UA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005064"/>
            <a:ext cx="4490864" cy="25972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3995936" y="188640"/>
            <a:ext cx="4968552" cy="6408712"/>
          </a:xfrm>
        </p:spPr>
        <p:txBody>
          <a:bodyPr>
            <a:noAutofit/>
          </a:bodyPr>
          <a:lstStyle/>
          <a:p>
            <a:r>
              <a:rPr lang="ru-RU" sz="3600" dirty="0" smtClean="0"/>
              <a:t>Самым любимым героем древних греков был 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Геракл</a:t>
            </a:r>
            <a:r>
              <a:rPr lang="ru-RU" sz="3600" dirty="0" smtClean="0"/>
              <a:t> – сын </a:t>
            </a:r>
            <a:r>
              <a:rPr lang="ru-RU" sz="3600" dirty="0" smtClean="0">
                <a:solidFill>
                  <a:schemeClr val="accent3">
                    <a:lumMod val="75000"/>
                  </a:schemeClr>
                </a:solidFill>
              </a:rPr>
              <a:t>Зевса</a:t>
            </a:r>
            <a:r>
              <a:rPr lang="ru-RU" sz="3600" dirty="0" smtClean="0"/>
              <a:t> и смертной женщины </a:t>
            </a:r>
            <a:r>
              <a:rPr lang="ru-RU" sz="3600" dirty="0" err="1" smtClean="0">
                <a:solidFill>
                  <a:schemeClr val="accent3">
                    <a:lumMod val="75000"/>
                  </a:schemeClr>
                </a:solidFill>
              </a:rPr>
              <a:t>Алкмены</a:t>
            </a:r>
            <a:r>
              <a:rPr lang="ru-RU" sz="3600" dirty="0" smtClean="0"/>
              <a:t>.</a:t>
            </a:r>
          </a:p>
          <a:p>
            <a:r>
              <a:rPr lang="ru-RU" sz="3600" dirty="0" smtClean="0"/>
              <a:t>Он был рожден, чтоб помочь людям</a:t>
            </a:r>
            <a:r>
              <a:rPr lang="uk-UA" sz="3600" dirty="0" smtClean="0"/>
              <a:t>: ради </a:t>
            </a:r>
            <a:r>
              <a:rPr lang="uk-UA" sz="3600" dirty="0" err="1" smtClean="0"/>
              <a:t>этого</a:t>
            </a:r>
            <a:r>
              <a:rPr lang="uk-UA" sz="3600" dirty="0" smtClean="0"/>
              <a:t> он </a:t>
            </a:r>
            <a:r>
              <a:rPr lang="uk-UA" sz="3600" dirty="0" err="1" smtClean="0"/>
              <a:t>совершает</a:t>
            </a:r>
            <a:r>
              <a:rPr lang="uk-UA" sz="3600" dirty="0" smtClean="0"/>
              <a:t> </a:t>
            </a:r>
            <a:r>
              <a:rPr lang="uk-UA" sz="3600" dirty="0" err="1" smtClean="0"/>
              <a:t>великие</a:t>
            </a:r>
            <a:r>
              <a:rPr lang="uk-UA" sz="3600" dirty="0" smtClean="0"/>
              <a:t> подвиги и </a:t>
            </a:r>
            <a:r>
              <a:rPr lang="uk-UA" sz="3600" dirty="0" err="1" smtClean="0"/>
              <a:t>достигает</a:t>
            </a:r>
            <a:r>
              <a:rPr lang="uk-UA" sz="3600" dirty="0" smtClean="0"/>
              <a:t> </a:t>
            </a:r>
            <a:r>
              <a:rPr lang="uk-UA" sz="3600" dirty="0" err="1" smtClean="0"/>
              <a:t>бессмертия</a:t>
            </a:r>
            <a:r>
              <a:rPr lang="uk-UA" sz="3600" dirty="0" smtClean="0"/>
              <a:t>.</a:t>
            </a:r>
            <a:endParaRPr lang="uk-UA" sz="3600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3816424" cy="5781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4762500" cy="5686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275856" y="274638"/>
            <a:ext cx="5472608" cy="922114"/>
          </a:xfrm>
        </p:spPr>
        <p:txBody>
          <a:bodyPr>
            <a:normAutofit/>
          </a:bodyPr>
          <a:lstStyle/>
          <a:p>
            <a:pPr algn="r"/>
            <a:r>
              <a:rPr lang="ru-RU" sz="4800" dirty="0" smtClean="0"/>
              <a:t>Проверьте себя</a:t>
            </a:r>
            <a:endParaRPr lang="uk-UA" sz="4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5580112" y="1196753"/>
            <a:ext cx="2952328" cy="1800200"/>
          </a:xfrm>
        </p:spPr>
        <p:txBody>
          <a:bodyPr/>
          <a:lstStyle/>
          <a:p>
            <a:r>
              <a:rPr lang="ru-RU" dirty="0" smtClean="0"/>
              <a:t>океанид</a:t>
            </a:r>
            <a:r>
              <a:rPr lang="uk-UA" dirty="0" smtClean="0"/>
              <a:t>ы</a:t>
            </a:r>
            <a:endParaRPr lang="ru-RU" dirty="0" smtClean="0"/>
          </a:p>
          <a:p>
            <a:r>
              <a:rPr lang="ru-RU" dirty="0" smtClean="0"/>
              <a:t>ним</a:t>
            </a:r>
            <a:r>
              <a:rPr lang="uk-UA" dirty="0" err="1" smtClean="0"/>
              <a:t>фы</a:t>
            </a:r>
            <a:endParaRPr lang="ru-RU" dirty="0" smtClean="0"/>
          </a:p>
          <a:p>
            <a:r>
              <a:rPr lang="ru-RU" dirty="0" smtClean="0"/>
              <a:t>лабиринт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2924944"/>
            <a:ext cx="3312368" cy="36233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2636912"/>
            <a:ext cx="2526597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3972" t="4877" r="3972" b="5690"/>
          <a:stretch>
            <a:fillRect/>
          </a:stretch>
        </p:blipFill>
        <p:spPr bwMode="auto">
          <a:xfrm>
            <a:off x="4572000" y="1988840"/>
            <a:ext cx="2441547" cy="16561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3068960"/>
            <a:ext cx="255960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63688" y="1988840"/>
            <a:ext cx="2338611" cy="16055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39552" y="0"/>
            <a:ext cx="5472608" cy="692696"/>
          </a:xfrm>
        </p:spPr>
        <p:txBody>
          <a:bodyPr>
            <a:noAutofit/>
          </a:bodyPr>
          <a:lstStyle/>
          <a:p>
            <a:pPr algn="l"/>
            <a:r>
              <a:rPr lang="ru-RU" sz="4400" dirty="0" smtClean="0"/>
              <a:t>Диалог искусств</a:t>
            </a:r>
            <a:endParaRPr lang="uk-UA" sz="4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79512" y="620688"/>
            <a:ext cx="8784976" cy="1656185"/>
          </a:xfrm>
        </p:spPr>
        <p:txBody>
          <a:bodyPr>
            <a:noAutofit/>
          </a:bodyPr>
          <a:lstStyle/>
          <a:p>
            <a:r>
              <a:rPr lang="ru-RU" dirty="0" smtClean="0"/>
              <a:t>Рассмотрите внимательно росписи на древних вазах.</a:t>
            </a:r>
          </a:p>
          <a:p>
            <a:r>
              <a:rPr lang="ru-RU" dirty="0" smtClean="0"/>
              <a:t>Какие эпизоды мифов о Геракле изображены на них? </a:t>
            </a:r>
            <a:endParaRPr lang="uk-UA" dirty="0"/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068960"/>
            <a:ext cx="2320073" cy="18221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71600" y="4509120"/>
            <a:ext cx="2328927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67944" y="4509120"/>
            <a:ext cx="2347998" cy="187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4149080"/>
            <a:ext cx="1734211" cy="22276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5301208"/>
            <a:ext cx="5386983" cy="1334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395536" y="188640"/>
            <a:ext cx="8208912" cy="864096"/>
          </a:xfrm>
        </p:spPr>
        <p:txBody>
          <a:bodyPr>
            <a:normAutofit/>
          </a:bodyPr>
          <a:lstStyle/>
          <a:p>
            <a:r>
              <a:rPr lang="ru-RU" dirty="0" smtClean="0"/>
              <a:t>Продолжите предложения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251520" y="1052737"/>
            <a:ext cx="8568952" cy="4104456"/>
          </a:xfrm>
        </p:spPr>
        <p:txBody>
          <a:bodyPr>
            <a:noAutofit/>
          </a:bodyPr>
          <a:lstStyle/>
          <a:p>
            <a:r>
              <a:rPr lang="ru-RU" sz="3200" dirty="0" smtClean="0"/>
              <a:t>Геракл  - сын земной женщины </a:t>
            </a:r>
            <a:r>
              <a:rPr lang="ru-RU" sz="3200" dirty="0" err="1" smtClean="0"/>
              <a:t>Алкмены</a:t>
            </a:r>
            <a:r>
              <a:rPr lang="ru-RU" sz="3200" dirty="0" smtClean="0"/>
              <a:t> и бога …</a:t>
            </a:r>
          </a:p>
          <a:p>
            <a:r>
              <a:rPr lang="ru-RU" sz="3200" dirty="0" smtClean="0"/>
              <a:t>Геракл долгие годы служил …</a:t>
            </a:r>
          </a:p>
          <a:p>
            <a:r>
              <a:rPr lang="ru-RU" sz="3200" dirty="0" smtClean="0"/>
              <a:t>Геракл предложил очистить весь громадный скотный двор царя Авгия в … день (дней).</a:t>
            </a:r>
          </a:p>
          <a:p>
            <a:r>
              <a:rPr lang="ru-RU" sz="3200" dirty="0" smtClean="0"/>
              <a:t>Богом подземного царства, куда спустился Геракл, был …</a:t>
            </a:r>
          </a:p>
          <a:p>
            <a:r>
              <a:rPr lang="ru-RU" sz="3200" dirty="0" smtClean="0"/>
              <a:t>Геракл совершил … подвигов.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3140968"/>
            <a:ext cx="4896544" cy="25182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Задание для </a:t>
            </a:r>
            <a:r>
              <a:rPr lang="ru-RU" dirty="0" err="1" smtClean="0"/>
              <a:t>любознательнх</a:t>
            </a:r>
            <a:r>
              <a:rPr lang="uk-UA" dirty="0" smtClean="0"/>
              <a:t>:</a:t>
            </a:r>
            <a:endParaRPr lang="uk-UA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484784"/>
            <a:ext cx="8352928" cy="2088232"/>
          </a:xfrm>
        </p:spPr>
        <p:txBody>
          <a:bodyPr/>
          <a:lstStyle/>
          <a:p>
            <a:r>
              <a:rPr lang="ru-RU" dirty="0" smtClean="0"/>
              <a:t>Составьте вопросы викторины о Геракле и его подвигах «Узнай героя».</a:t>
            </a:r>
          </a:p>
          <a:p>
            <a:r>
              <a:rPr lang="ru-RU" dirty="0" smtClean="0"/>
              <a:t>Составьте кроссворд «12 подвигов героя».</a:t>
            </a:r>
            <a:endParaRPr lang="uk-UA" dirty="0"/>
          </a:p>
        </p:txBody>
      </p:sp>
      <p:pic>
        <p:nvPicPr>
          <p:cNvPr id="8" name="Рисунок 7"/>
          <p:cNvPicPr/>
          <p:nvPr/>
        </p:nvPicPr>
        <p:blipFill>
          <a:blip r:embed="rId3" cstate="print"/>
          <a:srcRect l="3124" t="2160" r="3124" b="2160"/>
          <a:stretch>
            <a:fillRect/>
          </a:stretch>
        </p:blipFill>
        <p:spPr bwMode="auto">
          <a:xfrm>
            <a:off x="2267744" y="3573016"/>
            <a:ext cx="1800200" cy="2376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212976"/>
            <a:ext cx="2028782" cy="1818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260648"/>
            <a:ext cx="66675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 l="22677" t="15118" r="22677" b="15118"/>
          <a:stretch>
            <a:fillRect/>
          </a:stretch>
        </p:blipFill>
        <p:spPr bwMode="auto">
          <a:xfrm>
            <a:off x="179512" y="1772816"/>
            <a:ext cx="2088232" cy="26659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Содержимое 4"/>
          <p:cNvSpPr>
            <a:spLocks noGrp="1"/>
          </p:cNvSpPr>
          <p:nvPr>
            <p:ph idx="4294967295"/>
          </p:nvPr>
        </p:nvSpPr>
        <p:spPr>
          <a:xfrm>
            <a:off x="2051720" y="2565400"/>
            <a:ext cx="7092280" cy="3743325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ми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ах рассказывается о том, что трусливый и заносчивый царь Эври</a:t>
            </a:r>
            <a:r>
              <a:rPr lang="uk-UA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ей, желая погибели Геракла, давал ему всяческие невероятные задания.</a:t>
            </a:r>
          </a:p>
          <a:p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Выполняя их, Геракл осуществил </a:t>
            </a:r>
            <a:r>
              <a:rPr lang="ru-RU" sz="32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двенадцать подвигов</a:t>
            </a:r>
            <a:r>
              <a:rPr lang="ru-RU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uk-UA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27584" y="188640"/>
            <a:ext cx="7402016" cy="864096"/>
          </a:xfrm>
        </p:spPr>
        <p:txBody>
          <a:bodyPr>
            <a:normAutofit/>
          </a:bodyPr>
          <a:lstStyle/>
          <a:p>
            <a:pPr algn="r"/>
            <a:r>
              <a:rPr lang="ru-RU" sz="4400" dirty="0" smtClean="0"/>
              <a:t>Детство Геракла</a:t>
            </a:r>
            <a:endParaRPr lang="uk-UA" sz="4400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860032" y="1052736"/>
            <a:ext cx="4032449" cy="5073427"/>
          </a:xfrm>
        </p:spPr>
        <p:txBody>
          <a:bodyPr>
            <a:noAutofit/>
          </a:bodyPr>
          <a:lstStyle/>
          <a:p>
            <a:r>
              <a:rPr lang="ru-RU" sz="3200" dirty="0" smtClean="0"/>
              <a:t>С детства Геракл отличался необыкновенной физической силой.</a:t>
            </a:r>
          </a:p>
          <a:p>
            <a:r>
              <a:rPr lang="ru-RU" sz="3200" dirty="0" smtClean="0"/>
              <a:t>Обиженная богиня Гера подослала к нему двух змей, но младенец, которому  было не больше года, задушил их.</a:t>
            </a:r>
            <a:endParaRPr lang="uk-UA" sz="3200" dirty="0"/>
          </a:p>
        </p:txBody>
      </p:sp>
      <p:pic>
        <p:nvPicPr>
          <p:cNvPr id="7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 r="2165"/>
          <a:stretch>
            <a:fillRect/>
          </a:stretch>
        </p:blipFill>
        <p:spPr bwMode="auto">
          <a:xfrm>
            <a:off x="467544" y="980728"/>
            <a:ext cx="2952196" cy="34563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3429000"/>
            <a:ext cx="2304256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quarter" idx="4294967295"/>
          </p:nvPr>
        </p:nvSpPr>
        <p:spPr>
          <a:xfrm>
            <a:off x="4283968" y="908720"/>
            <a:ext cx="4536504" cy="5688632"/>
          </a:xfrm>
        </p:spPr>
        <p:txBody>
          <a:bodyPr>
            <a:noAutofit/>
          </a:bodyPr>
          <a:lstStyle/>
          <a:p>
            <a:r>
              <a:rPr lang="ru-RU" dirty="0" smtClean="0"/>
              <a:t>Геракл рос, получал серьезное воспитание</a:t>
            </a:r>
            <a:r>
              <a:rPr lang="uk-UA" dirty="0" smtClean="0"/>
              <a:t>: </a:t>
            </a:r>
            <a:r>
              <a:rPr lang="uk-UA" dirty="0" err="1" smtClean="0"/>
              <a:t>его</a:t>
            </a:r>
            <a:r>
              <a:rPr lang="uk-UA" dirty="0" smtClean="0"/>
              <a:t> учили управлять </a:t>
            </a:r>
            <a:r>
              <a:rPr lang="uk-UA" dirty="0" err="1" smtClean="0"/>
              <a:t>колесн</a:t>
            </a:r>
            <a:r>
              <a:rPr lang="ru-RU" dirty="0" err="1" smtClean="0"/>
              <a:t>иц</a:t>
            </a:r>
            <a:r>
              <a:rPr lang="uk-UA" dirty="0" smtClean="0"/>
              <a:t>е</a:t>
            </a:r>
            <a:r>
              <a:rPr lang="ru-RU" dirty="0" err="1" smtClean="0"/>
              <a:t>й</a:t>
            </a:r>
            <a:r>
              <a:rPr lang="uk-UA" dirty="0" smtClean="0"/>
              <a:t>, стрелять </a:t>
            </a:r>
            <a:r>
              <a:rPr lang="uk-UA" dirty="0" err="1" smtClean="0"/>
              <a:t>из</a:t>
            </a:r>
            <a:r>
              <a:rPr lang="uk-UA" dirty="0" smtClean="0"/>
              <a:t> лука, </a:t>
            </a:r>
            <a:r>
              <a:rPr lang="uk-UA" dirty="0" err="1" smtClean="0"/>
              <a:t>бороться</a:t>
            </a:r>
            <a:r>
              <a:rPr lang="uk-UA" dirty="0" smtClean="0"/>
              <a:t>.</a:t>
            </a:r>
          </a:p>
          <a:p>
            <a:r>
              <a:rPr lang="uk-UA" dirty="0" smtClean="0"/>
              <a:t>Он пас стада, и </a:t>
            </a:r>
            <a:r>
              <a:rPr lang="uk-UA" dirty="0" err="1" smtClean="0"/>
              <a:t>его</a:t>
            </a:r>
            <a:r>
              <a:rPr lang="uk-UA" dirty="0" smtClean="0"/>
              <a:t>, </a:t>
            </a:r>
            <a:r>
              <a:rPr lang="uk-UA" dirty="0" err="1" smtClean="0"/>
              <a:t>названного</a:t>
            </a:r>
            <a:r>
              <a:rPr lang="uk-UA" dirty="0" smtClean="0"/>
              <a:t> при </a:t>
            </a:r>
            <a:r>
              <a:rPr lang="uk-UA" dirty="0" err="1" smtClean="0"/>
              <a:t>рождении</a:t>
            </a:r>
            <a:r>
              <a:rPr lang="uk-UA" dirty="0" smtClean="0"/>
              <a:t> </a:t>
            </a:r>
            <a:r>
              <a:rPr lang="uk-UA" dirty="0" err="1" smtClean="0"/>
              <a:t>Алкидом</a:t>
            </a:r>
            <a:r>
              <a:rPr lang="uk-UA" dirty="0" smtClean="0"/>
              <a:t>, в 1</a:t>
            </a:r>
            <a:r>
              <a:rPr lang="ru-RU" dirty="0" smtClean="0"/>
              <a:t>8</a:t>
            </a:r>
            <a:r>
              <a:rPr lang="uk-UA" dirty="0" smtClean="0"/>
              <a:t> лет </a:t>
            </a:r>
            <a:r>
              <a:rPr lang="uk-UA" dirty="0" err="1" smtClean="0"/>
              <a:t>вперв</a:t>
            </a:r>
            <a:r>
              <a:rPr lang="ru-RU" dirty="0" err="1" smtClean="0"/>
              <a:t>ы</a:t>
            </a:r>
            <a:r>
              <a:rPr lang="uk-UA" dirty="0" smtClean="0"/>
              <a:t>е </a:t>
            </a:r>
            <a:r>
              <a:rPr lang="uk-UA" dirty="0" err="1" smtClean="0"/>
              <a:t>наз</a:t>
            </a:r>
            <a:r>
              <a:rPr lang="ru-RU" dirty="0" err="1" smtClean="0"/>
              <a:t>ы</a:t>
            </a:r>
            <a:r>
              <a:rPr lang="uk-UA" dirty="0" err="1" smtClean="0"/>
              <a:t>вают</a:t>
            </a:r>
            <a:r>
              <a:rPr lang="uk-UA" dirty="0" smtClean="0"/>
              <a:t> Гераклом, то </a:t>
            </a:r>
            <a:r>
              <a:rPr lang="uk-UA" dirty="0" err="1" smtClean="0"/>
              <a:t>есть</a:t>
            </a:r>
            <a:r>
              <a:rPr lang="uk-UA" dirty="0" smtClean="0"/>
              <a:t> </a:t>
            </a:r>
            <a:r>
              <a:rPr lang="uk-UA" dirty="0" err="1" smtClean="0"/>
              <a:t>героем</a:t>
            </a:r>
            <a:r>
              <a:rPr lang="uk-UA" dirty="0" smtClean="0"/>
              <a:t>, </a:t>
            </a:r>
            <a:r>
              <a:rPr lang="uk-UA" dirty="0" err="1" smtClean="0"/>
              <a:t>доб</a:t>
            </a:r>
            <a:r>
              <a:rPr lang="ru-RU" dirty="0" err="1" smtClean="0"/>
              <a:t>ы</a:t>
            </a:r>
            <a:r>
              <a:rPr lang="uk-UA" dirty="0" err="1" smtClean="0"/>
              <a:t>вающим</a:t>
            </a:r>
            <a:r>
              <a:rPr lang="uk-UA" dirty="0" smtClean="0"/>
              <a:t> славу </a:t>
            </a:r>
            <a:r>
              <a:rPr lang="uk-UA" dirty="0" err="1" smtClean="0"/>
              <a:t>благодаря</a:t>
            </a:r>
            <a:r>
              <a:rPr lang="uk-UA" dirty="0" smtClean="0"/>
              <a:t> </a:t>
            </a:r>
            <a:r>
              <a:rPr lang="uk-UA" dirty="0" err="1" smtClean="0"/>
              <a:t>преследованиям</a:t>
            </a:r>
            <a:r>
              <a:rPr lang="uk-UA" dirty="0" smtClean="0"/>
              <a:t> </a:t>
            </a:r>
            <a:r>
              <a:rPr lang="uk-UA" dirty="0" err="1" smtClean="0"/>
              <a:t>Гер</a:t>
            </a:r>
            <a:r>
              <a:rPr lang="ru-RU" dirty="0" err="1" smtClean="0"/>
              <a:t>ы</a:t>
            </a: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3203848" y="188640"/>
            <a:ext cx="5184576" cy="792088"/>
          </a:xfrm>
        </p:spPr>
        <p:txBody>
          <a:bodyPr/>
          <a:lstStyle/>
          <a:p>
            <a:pPr algn="r"/>
            <a:r>
              <a:rPr lang="uk-UA" dirty="0" err="1" smtClean="0"/>
              <a:t>Юность</a:t>
            </a:r>
            <a:r>
              <a:rPr lang="uk-UA" dirty="0" smtClean="0"/>
              <a:t> Геракла</a:t>
            </a:r>
            <a:endParaRPr lang="uk-UA" dirty="0"/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2321393" cy="388843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501008"/>
            <a:ext cx="3127616" cy="2340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251520" y="274638"/>
            <a:ext cx="8640960" cy="114300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Первый подвиг.</a:t>
            </a:r>
            <a:br>
              <a:rPr lang="ru-RU" sz="4000" dirty="0" smtClean="0"/>
            </a:br>
            <a:r>
              <a:rPr lang="ru-RU" sz="4000" dirty="0" smtClean="0"/>
              <a:t>Геракл убивает Немейского льва</a:t>
            </a:r>
            <a:endParaRPr lang="uk-UA" sz="4000" dirty="0"/>
          </a:p>
        </p:txBody>
      </p:sp>
      <p:sp>
        <p:nvSpPr>
          <p:cNvPr id="14" name="Содержимое 13"/>
          <p:cNvSpPr>
            <a:spLocks noGrp="1"/>
          </p:cNvSpPr>
          <p:nvPr>
            <p:ph idx="4294967295"/>
          </p:nvPr>
        </p:nvSpPr>
        <p:spPr>
          <a:xfrm>
            <a:off x="5940152" y="1700808"/>
            <a:ext cx="3024336" cy="4824536"/>
          </a:xfrm>
        </p:spPr>
        <p:txBody>
          <a:bodyPr>
            <a:normAutofit/>
          </a:bodyPr>
          <a:lstStyle/>
          <a:p>
            <a:r>
              <a:rPr lang="ru-RU" dirty="0" smtClean="0"/>
              <a:t>Геракл стал носить шкуру льва как плащ, и она хорошо укрывала его, потому что ни меч, ни стрелы не могли пробить ее.</a:t>
            </a:r>
            <a:endParaRPr lang="uk-UA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/>
          <a:srcRect l="4331" t="21522" r="5906"/>
          <a:stretch>
            <a:fillRect/>
          </a:stretch>
        </p:blipFill>
        <p:spPr bwMode="auto">
          <a:xfrm>
            <a:off x="323528" y="1700808"/>
            <a:ext cx="5832117" cy="3823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0"/>
            <a:ext cx="8280920" cy="1417638"/>
          </a:xfrm>
        </p:spPr>
        <p:txBody>
          <a:bodyPr>
            <a:normAutofit/>
          </a:bodyPr>
          <a:lstStyle/>
          <a:p>
            <a:pPr algn="r"/>
            <a:r>
              <a:rPr lang="ru-RU" sz="4000" dirty="0" smtClean="0"/>
              <a:t>Второй подвиг. Геракл уничтожает </a:t>
            </a:r>
            <a:r>
              <a:rPr lang="ru-RU" sz="4000" dirty="0" err="1" smtClean="0"/>
              <a:t>Лернейскую</a:t>
            </a:r>
            <a:r>
              <a:rPr lang="ru-RU" sz="4000" dirty="0" smtClean="0"/>
              <a:t> гидру</a:t>
            </a:r>
            <a:endParaRPr lang="uk-UA" sz="4000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251520" y="1340768"/>
            <a:ext cx="8712968" cy="1512168"/>
          </a:xfrm>
        </p:spPr>
        <p:txBody>
          <a:bodyPr>
            <a:noAutofit/>
          </a:bodyPr>
          <a:lstStyle/>
          <a:p>
            <a:r>
              <a:rPr lang="ru-RU" dirty="0" smtClean="0"/>
              <a:t>В черной крови </a:t>
            </a:r>
            <a:r>
              <a:rPr lang="ru-RU" dirty="0" err="1" smtClean="0"/>
              <a:t>Лернейской</a:t>
            </a:r>
            <a:r>
              <a:rPr lang="ru-RU" dirty="0" smtClean="0"/>
              <a:t> гидры Геракл смочил концы своих стрел – никакая сила не могла исцелить того, кто был поражен такой стрелой.</a:t>
            </a:r>
            <a:endParaRPr lang="uk-UA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 l="6299" t="2487" r="11024" b="7460"/>
          <a:stretch>
            <a:fillRect/>
          </a:stretch>
        </p:blipFill>
        <p:spPr bwMode="auto">
          <a:xfrm>
            <a:off x="467544" y="2708920"/>
            <a:ext cx="8234726" cy="34085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70755">
            <a:off x="5943319" y="3271334"/>
            <a:ext cx="2859397" cy="340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3056384" cy="30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467544" y="273050"/>
            <a:ext cx="8136904" cy="1143000"/>
          </a:xfrm>
        </p:spPr>
        <p:txBody>
          <a:bodyPr>
            <a:noAutofit/>
          </a:bodyPr>
          <a:lstStyle/>
          <a:p>
            <a:pPr algn="r"/>
            <a:r>
              <a:rPr lang="ru-RU" sz="4000" dirty="0" smtClean="0"/>
              <a:t>Третий подвиг. Геракл</a:t>
            </a:r>
            <a:br>
              <a:rPr lang="ru-RU" sz="4000" dirty="0" smtClean="0"/>
            </a:br>
            <a:r>
              <a:rPr lang="ru-RU" sz="4000" dirty="0" smtClean="0"/>
              <a:t>догоняет </a:t>
            </a:r>
            <a:r>
              <a:rPr lang="ru-RU" sz="4000" dirty="0" err="1" smtClean="0"/>
              <a:t>Керинейскую</a:t>
            </a:r>
            <a:r>
              <a:rPr lang="ru-RU" sz="4000" dirty="0" smtClean="0"/>
              <a:t> лань</a:t>
            </a:r>
            <a:endParaRPr lang="uk-UA" sz="4000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294967295"/>
          </p:nvPr>
        </p:nvSpPr>
        <p:spPr>
          <a:xfrm>
            <a:off x="3131840" y="1556793"/>
            <a:ext cx="5760641" cy="2520280"/>
          </a:xfrm>
        </p:spPr>
        <p:txBody>
          <a:bodyPr/>
          <a:lstStyle/>
          <a:p>
            <a:r>
              <a:rPr lang="ru-RU" dirty="0" smtClean="0"/>
              <a:t>Геракл направился в Микены и привел во дворе </a:t>
            </a:r>
            <a:r>
              <a:rPr lang="ru-RU" dirty="0" err="1" smtClean="0"/>
              <a:t>Эврис</a:t>
            </a:r>
            <a:r>
              <a:rPr lang="uk-UA" dirty="0" smtClean="0"/>
              <a:t>ф</a:t>
            </a:r>
            <a:r>
              <a:rPr lang="ru-RU" dirty="0" err="1" smtClean="0"/>
              <a:t>ея</a:t>
            </a:r>
            <a:r>
              <a:rPr lang="ru-RU" dirty="0" smtClean="0"/>
              <a:t> чудесную лань. </a:t>
            </a:r>
          </a:p>
          <a:p>
            <a:r>
              <a:rPr lang="ru-RU" dirty="0" smtClean="0"/>
              <a:t>Но царь, боясь Артемиды, отдал лань Гераклу. </a:t>
            </a:r>
            <a:endParaRPr lang="uk-UA" dirty="0"/>
          </a:p>
        </p:txBody>
      </p:sp>
      <p:pic>
        <p:nvPicPr>
          <p:cNvPr id="9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89040"/>
            <a:ext cx="4696635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4293096"/>
            <a:ext cx="2973211" cy="21747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91440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Четвертый подвиг. Геракл избавляет землю от </a:t>
            </a:r>
            <a:r>
              <a:rPr lang="ru-RU" dirty="0" err="1" smtClean="0"/>
              <a:t>Эриман</a:t>
            </a:r>
            <a:r>
              <a:rPr lang="uk-UA" dirty="0" smtClean="0"/>
              <a:t>ф</a:t>
            </a:r>
            <a:r>
              <a:rPr lang="ru-RU" dirty="0" err="1" smtClean="0"/>
              <a:t>ского</a:t>
            </a:r>
            <a:r>
              <a:rPr lang="ru-RU" dirty="0" smtClean="0"/>
              <a:t> вепря</a:t>
            </a:r>
            <a:endParaRPr lang="uk-UA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4294967295"/>
          </p:nvPr>
        </p:nvSpPr>
        <p:spPr>
          <a:xfrm>
            <a:off x="4644008" y="1844824"/>
            <a:ext cx="4320480" cy="4281339"/>
          </a:xfrm>
        </p:spPr>
        <p:txBody>
          <a:bodyPr>
            <a:noAutofit/>
          </a:bodyPr>
          <a:lstStyle/>
          <a:p>
            <a:r>
              <a:rPr lang="ru-RU" sz="3200" dirty="0" smtClean="0"/>
              <a:t>Без труда выследил Геракл  в лесу вепря, ранил его в ногу, связал и, взвалив себе на плечи, вернулся в Микены и явился во дворец </a:t>
            </a:r>
            <a:r>
              <a:rPr lang="ru-RU" sz="3200" dirty="0" err="1" smtClean="0"/>
              <a:t>Эврис</a:t>
            </a:r>
            <a:r>
              <a:rPr lang="uk-UA" sz="3200" dirty="0" smtClean="0"/>
              <a:t>ф</a:t>
            </a:r>
            <a:r>
              <a:rPr lang="ru-RU" sz="3200" dirty="0" err="1" smtClean="0"/>
              <a:t>ея</a:t>
            </a:r>
            <a:r>
              <a:rPr lang="ru-RU" sz="3200" dirty="0" smtClean="0"/>
              <a:t>.</a:t>
            </a:r>
            <a:endParaRPr lang="uk-UA" sz="3200" dirty="0"/>
          </a:p>
        </p:txBody>
      </p:sp>
      <p:pic>
        <p:nvPicPr>
          <p:cNvPr id="10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4112196" cy="1558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789040"/>
            <a:ext cx="4222604" cy="22982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Другая 14">
      <a:dk1>
        <a:sysClr val="windowText" lastClr="000000"/>
      </a:dk1>
      <a:lt1>
        <a:sysClr val="window" lastClr="FFFFFF"/>
      </a:lt1>
      <a:dk2>
        <a:srgbClr val="575F6D"/>
      </a:dk2>
      <a:lt2>
        <a:srgbClr val="FFE635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EB9E6F"/>
      </a:hlink>
      <a:folHlink>
        <a:srgbClr val="3B435B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1241</TotalTime>
  <Words>750</Words>
  <Application>Microsoft Office PowerPoint</Application>
  <PresentationFormat>Экран (4:3)</PresentationFormat>
  <Paragraphs>63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Апекс</vt:lpstr>
      <vt:lpstr>Мифы Древней Греции</vt:lpstr>
      <vt:lpstr>Слайд 2</vt:lpstr>
      <vt:lpstr>Слайд 3</vt:lpstr>
      <vt:lpstr>Детство Геракла</vt:lpstr>
      <vt:lpstr>Юность Геракла</vt:lpstr>
      <vt:lpstr>Первый подвиг. Геракл убивает Немейского льва</vt:lpstr>
      <vt:lpstr>Второй подвиг. Геракл уничтожает Лернейскую гидру</vt:lpstr>
      <vt:lpstr>Третий подвиг. Геракл догоняет Керинейскую лань</vt:lpstr>
      <vt:lpstr>Четвертый подвиг. Геракл избавляет землю от Эриманфского вепря</vt:lpstr>
      <vt:lpstr>Пятый подвиг. Геракл разгоняет Стимфальских птиц</vt:lpstr>
      <vt:lpstr>Шестой подвиг. Геракл очищает Авгиевы конюшни</vt:lpstr>
      <vt:lpstr>Седьмой подвиг. Геракл укрощает Критского быка</vt:lpstr>
      <vt:lpstr>Восьмой подвиг. Геракл добывает коней Диомеда</vt:lpstr>
      <vt:lpstr>Девятый подвиг. Геракл завоевывает пояс Ипполиты</vt:lpstr>
      <vt:lpstr>Десятый подвиг. Геракл открывает дорогу к океану и пригоняет стадо Гериона</vt:lpstr>
      <vt:lpstr>Одиннадатый подвиг. Геракл доходит до края света и достает яблоки Гесперид</vt:lpstr>
      <vt:lpstr>Двенадцатый подвиг. Геракл спускается в царство мертвых и побеждает Кербера</vt:lpstr>
      <vt:lpstr>Каким вы представили себе древнегреческого героя Геракла? Расскажите о нем, используя материалы прочитанных мифов.</vt:lpstr>
      <vt:lpstr>Внимательные ли вы читатели?  В каждой строке одно слово  лишнее. Укажите его.</vt:lpstr>
      <vt:lpstr>Проверьте себя</vt:lpstr>
      <vt:lpstr>Диалог искусств</vt:lpstr>
      <vt:lpstr>Продолжите предложения:</vt:lpstr>
      <vt:lpstr>Задание для любознательнх: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Shahter</dc:creator>
  <cp:lastModifiedBy>Shahter</cp:lastModifiedBy>
  <cp:revision>135</cp:revision>
  <dcterms:created xsi:type="dcterms:W3CDTF">2015-07-31T14:11:11Z</dcterms:created>
  <dcterms:modified xsi:type="dcterms:W3CDTF">2015-08-03T09:21:20Z</dcterms:modified>
</cp:coreProperties>
</file>