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86" r:id="rId4"/>
    <p:sldId id="259" r:id="rId5"/>
    <p:sldId id="277" r:id="rId6"/>
    <p:sldId id="260" r:id="rId7"/>
    <p:sldId id="276" r:id="rId8"/>
    <p:sldId id="278" r:id="rId9"/>
    <p:sldId id="279" r:id="rId10"/>
    <p:sldId id="280" r:id="rId11"/>
    <p:sldId id="281" r:id="rId12"/>
    <p:sldId id="285" r:id="rId13"/>
    <p:sldId id="302" r:id="rId14"/>
    <p:sldId id="263" r:id="rId15"/>
    <p:sldId id="265" r:id="rId16"/>
    <p:sldId id="266" r:id="rId17"/>
    <p:sldId id="267" r:id="rId18"/>
    <p:sldId id="269" r:id="rId19"/>
    <p:sldId id="304" r:id="rId20"/>
    <p:sldId id="287" r:id="rId21"/>
    <p:sldId id="270" r:id="rId22"/>
    <p:sldId id="283" r:id="rId23"/>
    <p:sldId id="274" r:id="rId24"/>
    <p:sldId id="275" r:id="rId25"/>
    <p:sldId id="288" r:id="rId26"/>
    <p:sldId id="289" r:id="rId27"/>
    <p:sldId id="290" r:id="rId28"/>
    <p:sldId id="291" r:id="rId29"/>
    <p:sldId id="292" r:id="rId30"/>
    <p:sldId id="293" r:id="rId31"/>
    <p:sldId id="295" r:id="rId32"/>
    <p:sldId id="294" r:id="rId33"/>
    <p:sldId id="305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D9FD-EEB1-4F68-B638-1D3C9A1C965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4034-9C98-4A6C-A1FF-2D55649703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77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0AA1-4E73-4CB2-9D03-AE034F2472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D6A2-157E-407A-88AD-532A4DF8EE5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17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C6F0-247B-40ED-A587-E5B3DD9253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BB7B-56F8-4E71-A5BD-9C759204E1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04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AA8F-25B5-453B-AF41-DEBF754EEC4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56101-EC7E-4EC3-B405-55F39C85910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1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C1504-9CA8-484F-B8C3-E45224DE8E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F31C-54D3-4023-81E0-B3AC9C24AA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506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8A8C-6869-496A-BD64-F91B5D5E3A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4A792-AA45-4647-BEC4-80F7100B0C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51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28D0-AC6C-4D91-B77F-C5925320B5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BFC1-910A-44EB-A2F8-CA901AAC41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2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9E22-5A2B-41FB-8EE7-F4EF89874B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B97D6-6B35-4024-A61D-49D0BBA390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1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F8055-E0DD-40FB-8153-280E17A17B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C8C3-841D-4246-8100-E1B127BE48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97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7D13-F44D-4AE2-87DB-CF452F19BE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2BB5F-491C-4CC1-9831-F5CD9D915D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234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48776-9794-4BBD-8F5A-F15CCF6186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AC6B-923C-45BD-AD27-9C898D5975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6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26000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26000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CD01E2-BBD2-4FCB-BD2D-DFC2B08D8C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A818C7-7369-4A34-B161-34CC46E9BE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bg-prestige.narod.ru/proekt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Times New Roman"/>
              </a:rPr>
            </a:br>
            <a:r>
              <a:rPr lang="ru-RU" sz="4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4000" b="1" dirty="0">
                <a:solidFill>
                  <a:srgbClr val="000000"/>
                </a:solidFill>
                <a:latin typeface="Times New Roman"/>
              </a:rPr>
              <a:t>Методика организации проектной деятельности на уроках «Основы безопасности жизнедеятельности» и внеурочных </a:t>
            </a:r>
            <a:r>
              <a:rPr lang="ru-RU" sz="4000" b="1" dirty="0" smtClean="0">
                <a:solidFill>
                  <a:srgbClr val="000000"/>
                </a:solidFill>
                <a:latin typeface="Times New Roman"/>
              </a:rPr>
              <a:t>занятиях.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014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Классификация проектов по продолжительности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4.    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Долгосрочные (годичные) проекты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могут выполняться как в группах, так и индивидуально.  Весь цикл реализации годичного проекта - от определения темы до презентации (защиты) - выполняется во внеурочное время.</a:t>
            </a:r>
          </a:p>
          <a:p>
            <a:pPr marL="0" indent="0">
              <a:buNone/>
            </a:pPr>
            <a:r>
              <a:rPr lang="ru-RU" sz="2800" b="1" dirty="0"/>
              <a:t> 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5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характеру доминирующей в проекте 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информационный;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исследовательский;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практико-ориентированный;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творческий;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ролевой.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2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профилю знаний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700808"/>
            <a:ext cx="3600400" cy="4392488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Монопроекты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одному предмету. При этом выбираются наиболее сложные разделы или темы  программы.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1700808"/>
            <a:ext cx="3528392" cy="43924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проекты                            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 правило, выполняются во внеурочное время, затрагивающие два- три предмета.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447764" y="1196752"/>
            <a:ext cx="1044116" cy="432048"/>
          </a:xfrm>
          <a:prstGeom prst="downArrow">
            <a:avLst>
              <a:gd name="adj1" fmla="val 50000"/>
              <a:gd name="adj2" fmla="val 635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00192" y="1196752"/>
            <a:ext cx="864096" cy="43204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7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1200"/>
              </a:spcBef>
            </a:pPr>
            <a:r>
              <a:rPr lang="ru-RU" sz="3200" b="1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                                Этапы </a:t>
            </a:r>
            <a:r>
              <a:rPr lang="ru-RU" sz="3200" b="1" kern="0" dirty="0">
                <a:latin typeface="Times New Roman" pitchFamily="18" charset="0"/>
                <a:ea typeface="Times New Roman"/>
                <a:cs typeface="Times New Roman" pitchFamily="18" charset="0"/>
              </a:rPr>
              <a:t>и примерные сроки работы над проектом</a:t>
            </a:r>
            <a:br>
              <a:rPr lang="ru-RU" sz="3200" b="1" kern="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b="1" i="1" u="sng" dirty="0">
                <a:latin typeface="Times New Roman" pitchFamily="18" charset="0"/>
                <a:cs typeface="Times New Roman" pitchFamily="18" charset="0"/>
              </a:rPr>
              <a:t>Подготовительный этап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(сентябрь): выбор темы и руководителя проекта.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b="1" i="1" u="sng" dirty="0">
                <a:latin typeface="Times New Roman" pitchFamily="18" charset="0"/>
                <a:cs typeface="Times New Roman" pitchFamily="18" charset="0"/>
              </a:rPr>
              <a:t>Основной этап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(октябрь - март): изучение литературы, постановка проблемы, обоснование ее актуальности, формулировка цели (для учебно-исследовательской работы - выдвижение гипотезы). Оформление текста проекта.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b="1" i="1" u="sng" dirty="0">
                <a:latin typeface="Times New Roman" pitchFamily="18" charset="0"/>
                <a:cs typeface="Times New Roman" pitchFamily="18" charset="0"/>
              </a:rPr>
              <a:t>Заключительный этап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(март - апрель): защита проекта, оценивание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4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Роль учителя при работе над проектом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ru-RU" sz="2800" b="1" i="1" u="sng" dirty="0">
                <a:latin typeface="Times New Roman" pitchFamily="18" charset="0"/>
                <a:ea typeface="+mj-ea"/>
                <a:cs typeface="Times New Roman" pitchFamily="18" charset="0"/>
              </a:rPr>
              <a:t>Консультирование</a:t>
            </a:r>
            <a:r>
              <a:rPr lang="ru-RU" sz="2800" i="1" u="sng" dirty="0"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ru-RU" sz="2800" i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провоцирование вопросов, моделирование различных ситуаций трансформируя их в образовательную среду. Важно – учитель должен воздерживаться от подсказок даже в том случае, когда видит, что учащиеся «делают что-то не то».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Роль учителя при работе над проектом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Мотивирование -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высокий уровень мотивации в проекте – залог успеха. Главный принцип в том, чтобы у учащихся  был выбор и свобода самоопределения в решении ситуации или поставленной проблемы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Координирование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провоцирование на вопросы, размышления, самостоятельную оценку деятельности учащихся на основе того минимального набора знаний по теме проекта, которые были получены и усвоены на предшествующих проекту уроках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оно нацелено на получение информации, которая позволяет продуктивно консультировать учащихся и ложится в основу оценки их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44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Роль ученика при работе над проектом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учащиеся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становятся активными участниками, а не пассивными слушателями.</a:t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Скругленный прямоугольник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95263"/>
            <a:ext cx="2249487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Скругленный прямоугольник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195263"/>
            <a:ext cx="2395538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Скругленный прямоугольник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176213"/>
            <a:ext cx="2543175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Скругленный прямоугольник 5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2389188"/>
            <a:ext cx="2543175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2643188" y="571500"/>
            <a:ext cx="285750" cy="1143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786438" y="571500"/>
            <a:ext cx="285750" cy="1143000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286625" y="1571625"/>
            <a:ext cx="285750" cy="1143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5857875" y="2786063"/>
            <a:ext cx="285750" cy="11430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13322" name="Скругленный прямоугольник 11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3" y="2395538"/>
            <a:ext cx="2541587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14282" y="2428868"/>
            <a:ext cx="2428892" cy="18573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ОЦЕНИВАЮТ СВОЮ РАБОТУ НА КАЖДОМ ЭТАПЕ</a:t>
            </a:r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2857500" y="2786063"/>
            <a:ext cx="285750" cy="1143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1143000" y="4000500"/>
            <a:ext cx="285750" cy="1143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3326" name="Скругленный прямоугольник 16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4821238"/>
            <a:ext cx="2541587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Стрелка вправо 17"/>
          <p:cNvSpPr/>
          <p:nvPr/>
        </p:nvSpPr>
        <p:spPr>
          <a:xfrm>
            <a:off x="2786063" y="5143500"/>
            <a:ext cx="285750" cy="1143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13328" name="Скругленный прямоугольник 18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4840288"/>
            <a:ext cx="2468562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Скругленный прямоугольник 19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5" y="4767263"/>
            <a:ext cx="2462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Стрелка вправо 20"/>
          <p:cNvSpPr/>
          <p:nvPr/>
        </p:nvSpPr>
        <p:spPr>
          <a:xfrm>
            <a:off x="5857875" y="5214938"/>
            <a:ext cx="285750" cy="1143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УЧИТЕЛЯ И УЧЕНИКА ПРИ РАБОТЕ </a:t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 ПРОЕКТОМ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1-й этап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УЧИТЕЛЬ – ученик.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2–4-й этапы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учитель – УЧЕНИК.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Последний этап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УЧИТЕЛЬ – ученик.</a:t>
            </a:r>
          </a:p>
          <a:p>
            <a:endParaRPr lang="ru-RU" sz="20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64" b="-447"/>
          <a:stretch>
            <a:fillRect/>
          </a:stretch>
        </p:blipFill>
        <p:spPr bwMode="auto">
          <a:xfrm>
            <a:off x="642910" y="969637"/>
            <a:ext cx="3929090" cy="5531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1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Продукты проекта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тестовый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материал;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ситуационные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задачи;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инструкции по правилам поведения при ЧС  мирного и военного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времени;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ильмотека;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плакаты с призывами к ЗОЖ;</a:t>
            </a: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буклеты по профилактике вредных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привычек;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видеоролики, пропагандирующие здоровый образ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жизни;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видеоролики о вреде курения, алкоголя,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наркотиков;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презентации о правильном питании и о вреде пагубных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привычек.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3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«проект»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 переводе с латинского- брошенный вперед.                                                                                          Под проектом подразумевают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предположение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предварительный текст какого- либо документа, комплекс технических документов( расчетов, чертежей, макетов и т.д.)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Требования к оформлению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Проектная деятельность завершается реальным, осязаемым результатом, который: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оформляется тем или иным способом (альбом, сборник, путеводитель, план-карта, постер, фильм, выставка, праздник и др.);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публично защищается (презентуется);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должен быть реализован на практике или использован в дальнейшей работе школы;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 при помощи современных методов работы с информацией (Интернет и другие телекоммуникационные технологии);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представлен по необходимости в напечатанном виде, с приложением дискеты, на которой указаны: имя автора, название работы, имя файла, дата сдачи работы;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оформлен с соблюдением правил элементарного дизайна (разбивка на абзацы, заголовки, подзаголовки, шрифтовые выделения, поля, унификация шрифтов, единый стиль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5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Рекомендации к компьютерной презентации индивидуального проекта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Компьютерная презентация проектной работы не должна превышать 12 слайдов.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Титульный лист презентации включает: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Полное наименование образовательной организации;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Сведения об авторе и руководителе проекта;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разработки проекта.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Текст слайдов должен быть информативным и содержать основную информацию по всем разделам проекта, расположенную в порядке представления каждого раздела.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Слайды должны быть озаглавлены.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Наглядность слайда может быть обеспечена при помощи анимации, цветовых эффектов, иллюстраций, графиков, схем, таблиц.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Компьютерные презентации удобно создавать при помощи программы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 стоит увлекаться чрезмерным включением цветовых и анимационных эффектов, т.к. они отвлекают внимание слушателей от сути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9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/>
                <a:ea typeface="Calibri"/>
              </a:rPr>
              <a:t>                                                                                     </a:t>
            </a:r>
            <a:r>
              <a:rPr lang="ru-RU" sz="1800" b="1" dirty="0" smtClean="0">
                <a:latin typeface="Times New Roman"/>
                <a:ea typeface="Calibri"/>
              </a:rPr>
              <a:t>Типы </a:t>
            </a:r>
            <a:r>
              <a:rPr lang="ru-RU" sz="1800" b="1" dirty="0">
                <a:latin typeface="Times New Roman"/>
                <a:ea typeface="Calibri"/>
              </a:rPr>
              <a:t>проектов и формы представления результатов</a:t>
            </a:r>
            <a:br>
              <a:rPr lang="ru-RU" sz="1800" b="1" dirty="0">
                <a:latin typeface="Times New Roman"/>
                <a:ea typeface="Calibri"/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33486"/>
              </p:ext>
            </p:extLst>
          </p:nvPr>
        </p:nvGraphicFramePr>
        <p:xfrm>
          <a:off x="467544" y="1484785"/>
          <a:ext cx="8136904" cy="5216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664296"/>
                <a:gridCol w="2736304"/>
              </a:tblGrid>
              <a:tr h="73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 проекта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 проекта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 представления результатов (проектный продукт)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Практико-ориентированный, социальный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практических задач.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данных социологического опроса,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видеофильм,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выставка,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газета,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журнал,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игра,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карта,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коллекция,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компьютерная анимация,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стендовый доклад,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сценарий,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статья,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сказка,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костюм,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макет,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модель,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музыкальное произведение,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мультимедийный продукт,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отчёты о проведённых исследованиях,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праздник,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публикация,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путеводитель,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реферат,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справочник,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серия иллюстраций,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учебное пособие,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чертеж.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73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Исследовательский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Доказательство или опровержение какой-либо гипотезы.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Информационный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Сбор информации о каком-либо объекте или явлении, анализ информации.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Творческий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Привлечение интереса публики к проблеме проекта.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3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Игровой или ролевой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Представление опыта участия в решении проблемы проекта.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проектной деятельности на уроках ОБЖ.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743626"/>
              </p:ext>
            </p:extLst>
          </p:nvPr>
        </p:nvGraphicFramePr>
        <p:xfrm>
          <a:off x="251520" y="1340768"/>
          <a:ext cx="8568951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49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Системо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-образующий компонент деятельности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для ученика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для учителя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75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Мотив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Ради чего осуществляется деятельность?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Усиление роли в собственном образовании; Самореализация творческого потенциала школьников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Создание условий для исследовательской деятельности; Расширение возможностей для изучения курса ОБЖ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813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Цель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что направлена?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Обучение навыкам самообразования; Расширение круга общение при участии в телекоммуникационных проектах; Развитие коммуникативных качеств.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Качественное освоение содержательных линий курса; Развитие творческой и исследовательской инициативы;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Внедрение сетевых технологий в учебный процесс;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219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Операция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Какими способами, приёмами реализуется деятельность?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Постановка цели с постоянной корректировкой в процессе деятельности;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Работа с учебной, популярной литературой;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Выбор дизайна, стиля, соответствующего основной идее проекта; Создание дополнительных атрибутов.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Подбор тем для проектной деятельности; Оказание помощи в уточнении цели; Подготовка инструкций по организационным вопросам; Консультирование; Организация подведения промежуточных итогов;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Примерное планирование проектной деятельности по ОБЖ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 по 8 класс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459413"/>
              </p:ext>
            </p:extLst>
          </p:nvPr>
        </p:nvGraphicFramePr>
        <p:xfrm>
          <a:off x="467544" y="1196752"/>
          <a:ext cx="8219256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592288"/>
                <a:gridCol w="2232248"/>
                <a:gridCol w="1450504"/>
              </a:tblGrid>
              <a:tr h="694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проекта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09936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Итоговый проект: «Предмет ОБЖ в сказках»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практическое применение правил ОБЖ через поисковую деятельность для развития литературных и творческих способностей учащихся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Рисунки, фотографии; комиксы; сказки собственного сочинения; сценарий заключительной игры; плакаты по ОБЖ с участием героев сказок.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02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Учебный проект по ОБЖ "Вредные привычки"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Организовать изучение влияния вредных привычек на организм ребенка. Пагубные последствия вредных привычек.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Рисунки, презентации, комиксы, плакаты, ОК к урокам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5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Примерное планирование проектной деятельности по ОБЖ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 по 8 класс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938949"/>
              </p:ext>
            </p:extLst>
          </p:nvPr>
        </p:nvGraphicFramePr>
        <p:xfrm>
          <a:off x="755576" y="1484784"/>
          <a:ext cx="8219256" cy="482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592288"/>
                <a:gridCol w="2232248"/>
                <a:gridCol w="1450504"/>
              </a:tblGrid>
              <a:tr h="694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проекта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09936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Проект: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«Олимпиадные задания по ОБЖ для обучающихся 5,6 классов с использованием ЭОР». 	</a:t>
                      </a:r>
                    </a:p>
                    <a:p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получение опыта разработки олимпиадных заданий и проведения олимпиады с использованием ЭОР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Олимпиадные задания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2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Тематический проект: «Здоровый образ жизни»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Научить обучающихся анализировать свой индивидуальный образ жизни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Таблица контроля режима дня; презентация;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таблица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энергозатрат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диетические правила питания школьника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2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Примерный перечень проектов по ОБЖ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811872"/>
              </p:ext>
            </p:extLst>
          </p:nvPr>
        </p:nvGraphicFramePr>
        <p:xfrm>
          <a:off x="395536" y="1124744"/>
          <a:ext cx="8219256" cy="470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376264"/>
                <a:gridCol w="2160240"/>
                <a:gridCol w="3250704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№п/п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проекта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240360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Практико–ориентированный проект: «Моя безопасность в условиях автономного существования в природной среде».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Разработать и представить комплект пособий по данной проблеме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картотека съедобных и несъедобных грибов и растений;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фотоброшюра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«Лесные ягоды»;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комплекс упражнений для снятия тревоги;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аптечка природных лекарственных средств; 	                                          - макеты и презентация временных укрытий в лесу 	</a:t>
                      </a:r>
                    </a:p>
                    <a:p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2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Примерный перечень проектов по ОБЖ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57126"/>
              </p:ext>
            </p:extLst>
          </p:nvPr>
        </p:nvGraphicFramePr>
        <p:xfrm>
          <a:off x="395536" y="1268760"/>
          <a:ext cx="8219256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376264"/>
                <a:gridCol w="2160240"/>
                <a:gridCol w="3250704"/>
              </a:tblGrid>
              <a:tr h="1391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№п/п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проекта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65352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Творческий проект: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Экологические проблемы современности».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Определение зависимости сохранение здоровья от состояния окружающей среды.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листовки с призывами беречь природу;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карта опасных объектов на территории, где живут дети;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плакаты на экологическую тему;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-презентации, в которых рассматриваются ситуации, связанные с изменением атмосферы, гидросферы, литосферы, биосферы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465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Видеоситуация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Составить блок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видеоситуаций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отражающих темы по ОБЖ в 8 классе.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видеопрезентации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 каждой группы по блокам учебных модулей.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9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Примерный перечень проектов по ОБЖ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627088"/>
              </p:ext>
            </p:extLst>
          </p:nvPr>
        </p:nvGraphicFramePr>
        <p:xfrm>
          <a:off x="395536" y="1412776"/>
          <a:ext cx="821925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376264"/>
                <a:gridCol w="2160240"/>
                <a:gridCol w="3250704"/>
              </a:tblGrid>
              <a:tr h="1319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№п/п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проекта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85232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Мини-проект (на 1 урок)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«Безопасное поведение в чрезвычайной ситуации»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Наглядно изобразить правила безопасного поведения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рисунки по безопасности поведения;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-презентации по безопасности в ЧС.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5232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Безопасность детей на улицах и дорогах.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овладения детьми навыками поведения на улицах, сформировать стойкие представления правил поведения на дороге.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летний план по безопасности дорожного движения;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уголок безопасности ДД в учебных кабинетах;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разработка тематической игры по безопасности ДД.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1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Примерный перечень проектов по ОБЖ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23251"/>
              </p:ext>
            </p:extLst>
          </p:nvPr>
        </p:nvGraphicFramePr>
        <p:xfrm>
          <a:off x="323528" y="1181081"/>
          <a:ext cx="8291264" cy="527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33"/>
                <a:gridCol w="2397082"/>
                <a:gridCol w="2179166"/>
                <a:gridCol w="3279183"/>
              </a:tblGrid>
              <a:tr h="1209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№п/п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проекта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65353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Берегись бед, пока их нет!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 детей осознанного выполнения правил поведения, обеспечивающих сохранность их жизни и здоровья в современных условиях улицы, транспорта, природы, быта.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создание книжки-малышки «Азбука безопасности»;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выставки детских рисунков;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фотографии занятий;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макет «Наша улица»;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ОК занятий и тематических дней;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сборник «Копилка загадок»;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мультимедийная презентация.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4175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Дни воинской славы.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Показать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 памятных дат России в памяти потомков.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презентации 	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обучающихся по группам; 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памятные буклеты 	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8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536504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  <a:t>ПРОЕКТ – это специально организованный учителем и самостоятельно выполненный детьми комплекс действий по решению значимой для ученика проблемы, завершающийся созданием продукта и его представлением в рамках устной или письменной </a:t>
            </a: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  <a:t>презентации.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Выполнение проектов предполагает планирование деятельности, как учителем, так и обучающимися. Для этого можно использовать технологические карты, которые помогают структурировать проектную деятельность, сделать ее целенаправленной.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(См. образец технологических карт)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Рекомендуемая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84576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1. Зуев, А. М. Проектная деятельность в образовательном процессе // Основы безопасности жизни. – 2014. - № 1. – С. 36-41.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2. Дубина, Г. В. Использование проектной деятельности при формировании у обучающихся позитивного отношения к ЗОЖ // Практика административной работы в школе. – 2013. - № 1. – с. 63-65.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Столбовская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О.И. О значении исследовательской и проектной деятельности учащихся по истории Великой Отечественной войны (из опыта работы) // Преподавание истории и обществознания в школе. – 2011. - № 5. – С. 56 – 58.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4. Зеленкова, Г.В. Значение проектной деятельности учащихся в формировании культуры здоровья и безопасности жизнедеятельности //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Здоровьесберегающее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образование. – 2010. - № 4. – С. 50 – 52.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Раичев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В.А., Марченко М.О. Проектный метод в профилактике детского дорожно-транспортного травматизма // ОБЖ. – 2010. - № 10. – С. 51 – 56.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6. Марченко, М.О.,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Раичев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В.А. Проектный метод в патриотическом воспитании // ОБЖ. – 2010. - № 6. – С. 19 – 22.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7. Варламова, А.В., Игнатова, И.П. «Скажем наркотикам: нет!». Проектная работа учащихся 11-х классов // Химия (ПС). – 2008. - № 6. – С. 22 – 27.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8. Грачев, А.В. Особенности личности: теория и практика (учет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особенностей нервной системы учащихся. Мышление и проектно-исследовательская деятельность) // ОБЖ. – 2008. - № 5. – С. 43 – 46.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3600" u="sng" dirty="0" smtClean="0">
                <a:solidFill>
                  <a:srgbClr val="C00000"/>
                </a:solidFill>
                <a:latin typeface="Times New Roman"/>
                <a:ea typeface="Times New Roman"/>
                <a:hlinkClick r:id="rId2"/>
              </a:rPr>
              <a:t>9.http</a:t>
            </a:r>
            <a:r>
              <a:rPr lang="ru-RU" sz="3600" u="sng" dirty="0">
                <a:solidFill>
                  <a:srgbClr val="C00000"/>
                </a:solidFill>
                <a:latin typeface="Times New Roman"/>
                <a:ea typeface="Times New Roman"/>
                <a:hlinkClick r:id="rId2"/>
              </a:rPr>
              <a:t>://bg-prestige.narod.ru/proekt/</a:t>
            </a:r>
            <a:r>
              <a:rPr lang="ru-RU" sz="3600" dirty="0">
                <a:solidFill>
                  <a:srgbClr val="C00000"/>
                </a:solidFill>
                <a:latin typeface="Times New Roman"/>
                <a:ea typeface="Times New Roman"/>
              </a:rPr>
              <a:t>. Электронный учебник по курсу «Проектная деятельность как способ организации семиотического образовательного пространства»</a:t>
            </a:r>
            <a:endParaRPr lang="ru-RU" sz="18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андр\Downloads\11360967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6525"/>
            <a:ext cx="8058371" cy="604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Проект – это “пять П”: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роблема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роектирование (планирование) 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оиск информации 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родукт 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резентация.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Шестое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“П” проекта – его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ортфолио, т.е. папка, в которой собраны все рабочие материалы проекта, в том числе черновики,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планы и отчеты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008111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Цели проектной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деятельности: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08912" cy="4226024"/>
          </a:xfrm>
        </p:spPr>
        <p:txBody>
          <a:bodyPr>
            <a:normAutofit fontScale="92500" lnSpcReduction="10000"/>
          </a:bodyPr>
          <a:lstStyle/>
          <a:p>
            <a:pPr indent="-269875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определять цель;</a:t>
            </a:r>
          </a:p>
          <a:p>
            <a:pPr indent="-269875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- описывать адекватные шаги по ее достижению (отбор средств, адекватных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цели;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сбор,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обработка,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анализ информации);</a:t>
            </a:r>
          </a:p>
          <a:p>
            <a:pPr indent="-269875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- излагать и оформлять выполненную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работу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 indent="-269875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- представлять ее результаты и аргументированно отвечать на вопросы;</a:t>
            </a:r>
          </a:p>
          <a:p>
            <a:pPr indent="-269875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- самостоятельно планировать и управлять своей познавательной деятельностью во времени. 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организации проектной деятельности.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проект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должен быть посильным для выполнения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                  - создавать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необходимые условия для успешного выполнения проектов (формировать соответствующую библиотеку,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медиатеку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                      - вести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подготовку учащихся к выполнению проектов;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- обеспечить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руководство проектом со стороны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педагогов;                                                                                             - обязательная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презентация результатов работы по проекту в той или иной форме. </a:t>
            </a:r>
          </a:p>
        </p:txBody>
      </p:sp>
    </p:spTree>
    <p:extLst>
      <p:ext uri="{BB962C8B-B14F-4D97-AF65-F5344CB8AC3E}">
        <p14:creationId xmlns:p14="http://schemas.microsoft.com/office/powerpoint/2010/main" val="37998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Классификация проектов по продолжительности.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1.    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Мини-проекты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могут укладываться в один урок или часть урока. Работа над проектом ведется в группах, продолжительность - 20 минут (подготовка -10 минут, презентация каждой группы - 2 минуты).</a:t>
            </a:r>
          </a:p>
        </p:txBody>
      </p:sp>
    </p:spTree>
    <p:extLst>
      <p:ext uri="{BB962C8B-B14F-4D97-AF65-F5344CB8AC3E}">
        <p14:creationId xmlns:p14="http://schemas.microsoft.com/office/powerpoint/2010/main" val="38105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Классификация проектов по продолжительности.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2.    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Краткосрочные проекты 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Работа осуществляется в группах, продолжительность - 4 урока.</a:t>
            </a:r>
          </a:p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1-й урок: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определение состава проектных групп, выдача задания 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сбор   информации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 своим элементам).</a:t>
            </a:r>
          </a:p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2-й 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урок: 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отчеты групп по собранной информации, выработка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содержания   проектного продукта и формы его презентации.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3-й 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 4-й  уроки: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презентация готовых проектов, их обсуждение и оценка.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8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Классификация проектов по продолжительности.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3.    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Недельные проекты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выполняются в группах в ходе проектной недели. Их реализация занимает примерно 30 - 40 часов и целиком проходит с участием руководителя проекта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83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1942</Words>
  <Application>Microsoft Office PowerPoint</Application>
  <PresentationFormat>Экран (4:3)</PresentationFormat>
  <Paragraphs>258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1_Тема Office</vt:lpstr>
      <vt:lpstr>  Методика организации проектной деятельности на уроках «Основы безопасности жизнедеятельности» и внеурочных занятиях. </vt:lpstr>
      <vt:lpstr>Понятие «проект»</vt:lpstr>
      <vt:lpstr>ПРОЕКТ – это специально организованный учителем и самостоятельно выполненный детьми комплекс действий по решению значимой для ученика проблемы, завершающийся созданием продукта и его представлением в рамках устной или письменной презентации. </vt:lpstr>
      <vt:lpstr>Проект – это “пять П”: </vt:lpstr>
      <vt:lpstr>Цели проектной деятельности: </vt:lpstr>
      <vt:lpstr> Принципы организации проектной деятельности. </vt:lpstr>
      <vt:lpstr>Классификация проектов по продолжительности. </vt:lpstr>
      <vt:lpstr>Классификация проектов по продолжительности. </vt:lpstr>
      <vt:lpstr>Классификация проектов по продолжительности. </vt:lpstr>
      <vt:lpstr>Классификация проектов по продолжительности</vt:lpstr>
      <vt:lpstr>По характеру доминирующей в проекте деятельности</vt:lpstr>
      <vt:lpstr>По профилю знаний</vt:lpstr>
      <vt:lpstr>                                                                                    Этапы и примерные сроки работы над проектом </vt:lpstr>
      <vt:lpstr>Роль учителя при работе над проектом</vt:lpstr>
      <vt:lpstr>Роль учителя при работе над проектом</vt:lpstr>
      <vt:lpstr>Роль ученика при работе над проектом</vt:lpstr>
      <vt:lpstr>Презентация PowerPoint</vt:lpstr>
      <vt:lpstr>ВЗАИМОДЕЙСТВИЕ УЧИТЕЛЯ И УЧЕНИКА ПРИ РАБОТЕ  НАД ПРОЕКТОМ </vt:lpstr>
      <vt:lpstr>Продукты проекта </vt:lpstr>
      <vt:lpstr>Требования к оформлению </vt:lpstr>
      <vt:lpstr>Рекомендации к компьютерной презентации индивидуального проекта </vt:lpstr>
      <vt:lpstr>                                                                                     Типы проектов и формы представления результатов </vt:lpstr>
      <vt:lpstr> Структура проектной деятельности на уроках ОБЖ. </vt:lpstr>
      <vt:lpstr>Примерное планирование проектной деятельности по ОБЖ                                с 5 по 8 класс </vt:lpstr>
      <vt:lpstr>Примерное планирование проектной деятельности по ОБЖ                                с 5 по 8 класс </vt:lpstr>
      <vt:lpstr>Примерный перечень проектов по ОБЖ </vt:lpstr>
      <vt:lpstr>Примерный перечень проектов по ОБЖ </vt:lpstr>
      <vt:lpstr>Примерный перечень проектов по ОБЖ </vt:lpstr>
      <vt:lpstr>Примерный перечень проектов по ОБЖ </vt:lpstr>
      <vt:lpstr>Презентация PowerPoint</vt:lpstr>
      <vt:lpstr>Рекомендуемая литература: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Методика организации проектной деятельности на уроках «Основы безопасности жизнедеятельности» и внеурочных занятиях. </dc:title>
  <dc:creator>Александр</dc:creator>
  <cp:lastModifiedBy>Александр</cp:lastModifiedBy>
  <cp:revision>29</cp:revision>
  <dcterms:created xsi:type="dcterms:W3CDTF">2018-10-27T10:57:50Z</dcterms:created>
  <dcterms:modified xsi:type="dcterms:W3CDTF">2018-11-07T11:51:35Z</dcterms:modified>
</cp:coreProperties>
</file>