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A756F45-ECAF-4518-A7C3-0F046830A52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87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6C0D71-A95A-4F2F-9966-D7D8FCB13AC2}" type="datetimeFigureOut">
              <a:rPr lang="ru-RU" smtClean="0"/>
              <a:t>17.11.2017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756F45-ECAF-4518-A7C3-0F046830A529}" type="slidenum">
              <a:rPr lang="ru-RU" smtClean="0"/>
              <a:t>‹#›</a:t>
            </a:fld>
            <a:endParaRPr lang="ru-RU"/>
          </a:p>
        </p:txBody>
      </p:sp>
    </p:spTree>
    <p:extLst>
      <p:ext uri="{BB962C8B-B14F-4D97-AF65-F5344CB8AC3E}">
        <p14:creationId xmlns:p14="http://schemas.microsoft.com/office/powerpoint/2010/main" val="149076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21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9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spTree>
    <p:extLst>
      <p:ext uri="{BB962C8B-B14F-4D97-AF65-F5344CB8AC3E}">
        <p14:creationId xmlns:p14="http://schemas.microsoft.com/office/powerpoint/2010/main" val="3289101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06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48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862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30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spTree>
    <p:extLst>
      <p:ext uri="{BB962C8B-B14F-4D97-AF65-F5344CB8AC3E}">
        <p14:creationId xmlns:p14="http://schemas.microsoft.com/office/powerpoint/2010/main" val="267175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86C0D71-A95A-4F2F-9966-D7D8FCB13AC2}" type="datetimeFigureOut">
              <a:rPr lang="ru-RU" smtClean="0"/>
              <a:t>17.11.2017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756F45-ECAF-4518-A7C3-0F046830A52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09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86C0D71-A95A-4F2F-9966-D7D8FCB13AC2}" type="datetimeFigureOut">
              <a:rPr lang="ru-RU" smtClean="0"/>
              <a:t>17.11.2017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756F45-ECAF-4518-A7C3-0F046830A529}" type="slidenum">
              <a:rPr lang="ru-RU" smtClean="0"/>
              <a:t>‹#›</a:t>
            </a:fld>
            <a:endParaRPr lang="ru-R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82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86C0D71-A95A-4F2F-9966-D7D8FCB13AC2}" type="datetimeFigureOut">
              <a:rPr lang="ru-RU" smtClean="0"/>
              <a:t>17.11.2017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756F45-ECAF-4518-A7C3-0F046830A52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7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86C0D71-A95A-4F2F-9966-D7D8FCB13AC2}" type="datetimeFigureOut">
              <a:rPr lang="ru-RU" smtClean="0"/>
              <a:t>17.11.2017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756F45-ECAF-4518-A7C3-0F046830A52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2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C0D71-A95A-4F2F-9966-D7D8FCB13AC2}" type="datetimeFigureOut">
              <a:rPr lang="ru-RU" smtClean="0"/>
              <a:t>17.11.2017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756F45-ECAF-4518-A7C3-0F046830A529}" type="slidenum">
              <a:rPr lang="ru-RU" smtClean="0"/>
              <a:t>‹#›</a:t>
            </a:fld>
            <a:endParaRPr lang="ru-RU"/>
          </a:p>
        </p:txBody>
      </p:sp>
    </p:spTree>
    <p:extLst>
      <p:ext uri="{BB962C8B-B14F-4D97-AF65-F5344CB8AC3E}">
        <p14:creationId xmlns:p14="http://schemas.microsoft.com/office/powerpoint/2010/main" val="208561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6C0D71-A95A-4F2F-9966-D7D8FCB13AC2}" type="datetimeFigureOut">
              <a:rPr lang="ru-RU" smtClean="0"/>
              <a:t>17.11.2017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756F45-ECAF-4518-A7C3-0F046830A52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83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86C0D71-A95A-4F2F-9966-D7D8FCB13AC2}" type="datetimeFigureOut">
              <a:rPr lang="ru-RU" smtClean="0"/>
              <a:t>17.11.2017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756F45-ECAF-4518-A7C3-0F046830A529}" type="slidenum">
              <a:rPr lang="ru-RU" smtClean="0"/>
              <a:t>‹#›</a:t>
            </a:fld>
            <a:endParaRPr lang="ru-RU"/>
          </a:p>
        </p:txBody>
      </p:sp>
    </p:spTree>
    <p:extLst>
      <p:ext uri="{BB962C8B-B14F-4D97-AF65-F5344CB8AC3E}">
        <p14:creationId xmlns:p14="http://schemas.microsoft.com/office/powerpoint/2010/main" val="293567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6C0D71-A95A-4F2F-9966-D7D8FCB13AC2}" type="datetimeFigureOut">
              <a:rPr lang="ru-RU" smtClean="0"/>
              <a:t>17.11.2017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756F45-ECAF-4518-A7C3-0F046830A529}" type="slidenum">
              <a:rPr lang="ru-RU" smtClean="0"/>
              <a:t>‹#›</a:t>
            </a:fld>
            <a:endParaRPr lang="ru-RU"/>
          </a:p>
        </p:txBody>
      </p:sp>
    </p:spTree>
    <p:extLst>
      <p:ext uri="{BB962C8B-B14F-4D97-AF65-F5344CB8AC3E}">
        <p14:creationId xmlns:p14="http://schemas.microsoft.com/office/powerpoint/2010/main" val="9098576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Подготовка к ЕГЭ</a:t>
            </a:r>
            <a:endParaRPr lang="ru-RU" dirty="0"/>
          </a:p>
        </p:txBody>
      </p:sp>
      <p:sp>
        <p:nvSpPr>
          <p:cNvPr id="3" name="Подзаголовок 2"/>
          <p:cNvSpPr>
            <a:spLocks noGrp="1"/>
          </p:cNvSpPr>
          <p:nvPr>
            <p:ph type="subTitle" idx="1"/>
          </p:nvPr>
        </p:nvSpPr>
        <p:spPr/>
        <p:txBody>
          <a:bodyPr/>
          <a:lstStyle/>
          <a:p>
            <a:r>
              <a:rPr lang="ru-RU" dirty="0" smtClean="0"/>
              <a:t>Грамматика</a:t>
            </a:r>
            <a:endParaRPr lang="ru-RU" dirty="0"/>
          </a:p>
        </p:txBody>
      </p:sp>
    </p:spTree>
    <p:extLst>
      <p:ext uri="{BB962C8B-B14F-4D97-AF65-F5344CB8AC3E}">
        <p14:creationId xmlns:p14="http://schemas.microsoft.com/office/powerpoint/2010/main" val="39299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Методическая подсказка </a:t>
            </a:r>
          </a:p>
        </p:txBody>
      </p:sp>
      <p:sp>
        <p:nvSpPr>
          <p:cNvPr id="3" name="Объект 2"/>
          <p:cNvSpPr>
            <a:spLocks noGrp="1"/>
          </p:cNvSpPr>
          <p:nvPr>
            <p:ph idx="1"/>
          </p:nvPr>
        </p:nvSpPr>
        <p:spPr/>
        <p:txBody>
          <a:bodyPr/>
          <a:lstStyle/>
          <a:p>
            <a:pPr marL="0" indent="0">
              <a:buNone/>
            </a:pPr>
            <a:r>
              <a:rPr lang="ru-RU" dirty="0"/>
              <a:t>В третьем задании (32-38) части раздела предлагается связный текст с пропусками и 4 вариантами их заполнения (1-4), из которых только один является правильным. Это задание проверяет умение использовать лексику в коммуникативном контексте с учетом специфики: форм одного слова и слов, близких по написанию и звучанию; значений одного слова и его синонимов, антонимов, омонимов; норм лексической сочетаемости, принятых в английском языке и т.д. </a:t>
            </a:r>
          </a:p>
        </p:txBody>
      </p:sp>
    </p:spTree>
    <p:extLst>
      <p:ext uri="{BB962C8B-B14F-4D97-AF65-F5344CB8AC3E}">
        <p14:creationId xmlns:p14="http://schemas.microsoft.com/office/powerpoint/2010/main" val="223614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40664" y="713429"/>
            <a:ext cx="10735056" cy="5078313"/>
          </a:xfrm>
          <a:prstGeom prst="rect">
            <a:avLst/>
          </a:prstGeom>
        </p:spPr>
        <p:txBody>
          <a:bodyPr wrap="square">
            <a:spAutoFit/>
          </a:bodyPr>
          <a:lstStyle/>
          <a:p>
            <a:pPr algn="ctr"/>
            <a:r>
              <a:rPr lang="ru-RU" sz="2400" b="1" dirty="0" smtClean="0"/>
              <a:t>Для эффективного выполнения этого задания следует: </a:t>
            </a:r>
          </a:p>
          <a:p>
            <a:pPr marL="342900" indent="-342900">
              <a:buAutoNum type="arabicPeriod"/>
            </a:pPr>
            <a:r>
              <a:rPr lang="ru-RU" sz="2000" dirty="0" smtClean="0"/>
              <a:t>Просмотреть весь текст с пропусками, постараться понять его содержание </a:t>
            </a:r>
          </a:p>
          <a:p>
            <a:pPr marL="342900" indent="-342900">
              <a:buAutoNum type="arabicPeriod"/>
            </a:pPr>
            <a:r>
              <a:rPr lang="ru-RU" sz="2000" dirty="0" smtClean="0"/>
              <a:t> Читать внимательно весь фрагмент, но особое внимание уделять предложению с пропущенным словом </a:t>
            </a:r>
          </a:p>
          <a:p>
            <a:pPr marL="342900" indent="-342900">
              <a:buAutoNum type="arabicPeriod"/>
            </a:pPr>
            <a:r>
              <a:rPr lang="ru-RU" sz="2000" dirty="0" smtClean="0"/>
              <a:t> Постараться предугадать пропущенное слово, опираясь на контекст, окружающие пропуск слова. </a:t>
            </a:r>
          </a:p>
          <a:p>
            <a:pPr marL="342900" indent="-342900">
              <a:buAutoNum type="arabicPeriod"/>
            </a:pPr>
            <a:r>
              <a:rPr lang="ru-RU" sz="2000" dirty="0" smtClean="0"/>
              <a:t>Изучить все предложенные варианты ответа, выбрать наиболее подходящий с учетом значения и норм лексической сочетаемости пропущенного слова. Особое внимание следует уделить синонимам (у них могут быть разные оттенки значения, они могут иметь различия в управлении и сочетаемости с другими словами), а также с созвучными словами или словами со сходным написанием (у них могут быть разные значения). </a:t>
            </a:r>
          </a:p>
          <a:p>
            <a:pPr marL="342900" indent="-342900">
              <a:buAutoNum type="arabicPeriod"/>
            </a:pPr>
            <a:r>
              <a:rPr lang="ru-RU" sz="2000" dirty="0" smtClean="0"/>
              <a:t> Прочитать предложение с пропуском еще раз, убедиться, что выбранное слово является наиболее правильным для заполнения пропуска. Определить, почему остальные слова не подходят.</a:t>
            </a:r>
          </a:p>
          <a:p>
            <a:pPr marL="342900" indent="-342900">
              <a:buAutoNum type="arabicPeriod"/>
            </a:pPr>
            <a:r>
              <a:rPr lang="ru-RU" sz="2000" dirty="0" smtClean="0"/>
              <a:t>  Если не можете осознанно выбрать ни один из предложенных вариантов, выбирайте ответ интуитивно, не оставляйте задание без ответа. </a:t>
            </a:r>
            <a:endParaRPr lang="ru-RU" sz="2000" dirty="0"/>
          </a:p>
        </p:txBody>
      </p:sp>
    </p:spTree>
    <p:extLst>
      <p:ext uri="{BB962C8B-B14F-4D97-AF65-F5344CB8AC3E}">
        <p14:creationId xmlns:p14="http://schemas.microsoft.com/office/powerpoint/2010/main" val="402078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1832" y="2868091"/>
            <a:ext cx="10735056" cy="1077218"/>
          </a:xfrm>
          <a:prstGeom prst="rect">
            <a:avLst/>
          </a:prstGeom>
        </p:spPr>
        <p:txBody>
          <a:bodyPr wrap="square">
            <a:spAutoFit/>
          </a:bodyPr>
          <a:lstStyle/>
          <a:p>
            <a:r>
              <a:rPr lang="ru-RU" sz="3200" dirty="0" smtClean="0"/>
              <a:t>Источник: </a:t>
            </a:r>
            <a:r>
              <a:rPr lang="en-US" sz="3200" dirty="0" smtClean="0"/>
              <a:t>https://drofa-ventana.ru/material/ege-po-angliyskomy-yazyku-leksika-i-grammatika-otvety/</a:t>
            </a:r>
            <a:endParaRPr lang="ru-RU" sz="3200" dirty="0"/>
          </a:p>
        </p:txBody>
      </p:sp>
    </p:spTree>
    <p:extLst>
      <p:ext uri="{BB962C8B-B14F-4D97-AF65-F5344CB8AC3E}">
        <p14:creationId xmlns:p14="http://schemas.microsoft.com/office/powerpoint/2010/main" val="156424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4088" y="576073"/>
            <a:ext cx="10945368" cy="5386090"/>
          </a:xfrm>
          <a:prstGeom prst="rect">
            <a:avLst/>
          </a:prstGeom>
        </p:spPr>
        <p:txBody>
          <a:bodyPr wrap="square">
            <a:spAutoFit/>
          </a:bodyPr>
          <a:lstStyle/>
          <a:p>
            <a:r>
              <a:rPr lang="ru-RU" sz="3200" dirty="0" smtClean="0">
                <a:latin typeface="Arial Black" panose="020B0A04020102020204" pitchFamily="34" charset="0"/>
              </a:rPr>
              <a:t>Раздел 3 «Грамматика и лексика» </a:t>
            </a:r>
            <a:r>
              <a:rPr lang="ru-RU" sz="3200" dirty="0" smtClean="0"/>
              <a:t>включает в себя 3 задания.</a:t>
            </a:r>
            <a:endParaRPr lang="ru-RU" sz="2800" dirty="0" smtClean="0"/>
          </a:p>
          <a:p>
            <a:endParaRPr lang="ru-RU" sz="2800" dirty="0"/>
          </a:p>
          <a:p>
            <a:r>
              <a:rPr lang="ru-RU" sz="2800" dirty="0" smtClean="0"/>
              <a:t> Задания 19-25 (максимальный балл — 7 баллов) проверяют навыки образования грамматических форм, задания 26-31 (максимальный балл — 6 баллов) тестируют навыки словообразования, задания 32-38 (максимальный балл — 7 баллов) проверяют знание лексики английского языка, сочетаемость лексических единиц и их значение в контексте. </a:t>
            </a:r>
          </a:p>
          <a:p>
            <a:endParaRPr lang="ru-RU" sz="2800" dirty="0"/>
          </a:p>
          <a:p>
            <a:r>
              <a:rPr lang="ru-RU" sz="2800" dirty="0" smtClean="0"/>
              <a:t>Рекомендуемое время выполнения данного раздела — 40 минут. </a:t>
            </a:r>
          </a:p>
          <a:p>
            <a:r>
              <a:rPr lang="ru-RU" sz="2800" dirty="0" smtClean="0"/>
              <a:t>Максимальный результат — 20 баллов. </a:t>
            </a:r>
            <a:endParaRPr lang="ru-RU" sz="2800" dirty="0"/>
          </a:p>
        </p:txBody>
      </p:sp>
    </p:spTree>
    <p:extLst>
      <p:ext uri="{BB962C8B-B14F-4D97-AF65-F5344CB8AC3E}">
        <p14:creationId xmlns:p14="http://schemas.microsoft.com/office/powerpoint/2010/main" val="13694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Bookman Old Style" panose="02050604050505020204" pitchFamily="18" charset="0"/>
              </a:rPr>
              <a:t>Задание 1</a:t>
            </a:r>
            <a:endParaRPr lang="ru-RU" sz="4000" dirty="0">
              <a:latin typeface="Bookman Old Style" panose="02050604050505020204" pitchFamily="18" charset="0"/>
            </a:endParaRPr>
          </a:p>
        </p:txBody>
      </p:sp>
      <p:sp>
        <p:nvSpPr>
          <p:cNvPr id="4" name="Прямоугольник 3"/>
          <p:cNvSpPr/>
          <p:nvPr/>
        </p:nvSpPr>
        <p:spPr>
          <a:xfrm>
            <a:off x="838200" y="2551837"/>
            <a:ext cx="10515600" cy="3046988"/>
          </a:xfrm>
          <a:prstGeom prst="rect">
            <a:avLst/>
          </a:prstGeom>
        </p:spPr>
        <p:txBody>
          <a:bodyPr wrap="square">
            <a:spAutoFit/>
          </a:bodyPr>
          <a:lstStyle/>
          <a:p>
            <a:r>
              <a:rPr lang="ru-RU" sz="3200" dirty="0" smtClean="0"/>
              <a:t>Прочитайте приведенные ниже тексты. Преобразуйте слова, напечатанные заглавными буквами в конце строк, обозначенных номерами 19–25, так, чтобы они грамматически соответствовали содержанию текста. Заполните пропуски полученными словами. Каждый пропуск соответствует отдельному заданию 19–25.</a:t>
            </a:r>
            <a:endParaRPr lang="ru-RU" sz="3200" dirty="0"/>
          </a:p>
        </p:txBody>
      </p:sp>
    </p:spTree>
    <p:extLst>
      <p:ext uri="{BB962C8B-B14F-4D97-AF65-F5344CB8AC3E}">
        <p14:creationId xmlns:p14="http://schemas.microsoft.com/office/powerpoint/2010/main" val="178471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561508"/>
            <a:ext cx="9601196" cy="1303867"/>
          </a:xfrm>
        </p:spPr>
        <p:txBody>
          <a:bodyPr/>
          <a:lstStyle/>
          <a:p>
            <a:pPr algn="ctr"/>
            <a:r>
              <a:rPr lang="ru-RU" b="1" dirty="0"/>
              <a:t>Методическая подсказка </a:t>
            </a:r>
          </a:p>
        </p:txBody>
      </p:sp>
      <p:sp>
        <p:nvSpPr>
          <p:cNvPr id="3" name="Прямоугольник 2"/>
          <p:cNvSpPr/>
          <p:nvPr/>
        </p:nvSpPr>
        <p:spPr>
          <a:xfrm>
            <a:off x="586740" y="1690688"/>
            <a:ext cx="11018520" cy="4524315"/>
          </a:xfrm>
          <a:prstGeom prst="rect">
            <a:avLst/>
          </a:prstGeom>
        </p:spPr>
        <p:txBody>
          <a:bodyPr wrap="square">
            <a:spAutoFit/>
          </a:bodyPr>
          <a:lstStyle/>
          <a:p>
            <a:r>
              <a:rPr lang="ru-RU" sz="3200" dirty="0" smtClean="0"/>
              <a:t>Это задание проверяет знание грамматики английского языка. Обратим внимание на те части речи, которые необходимо трансформировать. Важно, что при изменении формы слова часть речи не изменяется! Справа от текста могут быть даны любые из шести частей речи. Это имя существительное, наречие, количественное числительное, личное местоимение и глагол. При выполнении этого задания необходимо учитывать, какие грамматические формы имеют данные части речи. </a:t>
            </a:r>
            <a:endParaRPr lang="ru-RU" sz="3200" dirty="0"/>
          </a:p>
        </p:txBody>
      </p:sp>
    </p:spTree>
    <p:extLst>
      <p:ext uri="{BB962C8B-B14F-4D97-AF65-F5344CB8AC3E}">
        <p14:creationId xmlns:p14="http://schemas.microsoft.com/office/powerpoint/2010/main" val="48300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0664" y="521637"/>
            <a:ext cx="10991088" cy="5693866"/>
          </a:xfrm>
          <a:prstGeom prst="rect">
            <a:avLst/>
          </a:prstGeom>
        </p:spPr>
        <p:txBody>
          <a:bodyPr wrap="square">
            <a:spAutoFit/>
          </a:bodyPr>
          <a:lstStyle/>
          <a:p>
            <a:r>
              <a:rPr lang="ru-RU" sz="2800" dirty="0" smtClean="0"/>
              <a:t> </a:t>
            </a:r>
            <a:r>
              <a:rPr lang="ru-RU" sz="2800" b="1" dirty="0" smtClean="0"/>
              <a:t>Имя существительное </a:t>
            </a:r>
            <a:r>
              <a:rPr lang="ru-RU" sz="2800" dirty="0" smtClean="0"/>
              <a:t>единственного числа принимает форму множественного числа (здесь необходимо, помимо общего правила образования множественного числа существительных, вспомнить все исключения и особенности правописания форм множественного числа существительных). </a:t>
            </a:r>
          </a:p>
          <a:p>
            <a:r>
              <a:rPr lang="ru-RU" sz="2800" b="1" dirty="0" smtClean="0"/>
              <a:t>Количественное числительное </a:t>
            </a:r>
            <a:r>
              <a:rPr lang="ru-RU" sz="2800" dirty="0" smtClean="0"/>
              <a:t>становится порядковым числительным (обратите внимание на сложные случаи образования и написания некоторых числительных).</a:t>
            </a:r>
          </a:p>
          <a:p>
            <a:r>
              <a:rPr lang="ru-RU" sz="2800" dirty="0" smtClean="0"/>
              <a:t> </a:t>
            </a:r>
            <a:r>
              <a:rPr lang="ru-RU" sz="2800" b="1" dirty="0" smtClean="0"/>
              <a:t>Имя прилагательное и наречие </a:t>
            </a:r>
            <a:r>
              <a:rPr lang="ru-RU" sz="2800" dirty="0" smtClean="0"/>
              <a:t>имеют сравнительную или превосходную степени (здесь также есть некоторые случаи, которые надо помнить). </a:t>
            </a:r>
          </a:p>
          <a:p>
            <a:r>
              <a:rPr lang="ru-RU" sz="2800" b="1" dirty="0" smtClean="0"/>
              <a:t>Личное местоимение </a:t>
            </a:r>
            <a:r>
              <a:rPr lang="ru-RU" sz="2800" dirty="0" smtClean="0"/>
              <a:t>может превратиться в притяжательное (краткая или полная формы), объектное или возвратное. </a:t>
            </a:r>
            <a:endParaRPr lang="ru-RU" sz="2800" dirty="0"/>
          </a:p>
        </p:txBody>
      </p:sp>
    </p:spTree>
    <p:extLst>
      <p:ext uri="{BB962C8B-B14F-4D97-AF65-F5344CB8AC3E}">
        <p14:creationId xmlns:p14="http://schemas.microsoft.com/office/powerpoint/2010/main" val="378645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6072" y="628222"/>
            <a:ext cx="11119104" cy="5324535"/>
          </a:xfrm>
          <a:prstGeom prst="rect">
            <a:avLst/>
          </a:prstGeom>
        </p:spPr>
        <p:txBody>
          <a:bodyPr wrap="square">
            <a:spAutoFit/>
          </a:bodyPr>
          <a:lstStyle/>
          <a:p>
            <a:r>
              <a:rPr lang="ru-RU" dirty="0" smtClean="0"/>
              <a:t> </a:t>
            </a:r>
            <a:r>
              <a:rPr lang="ru-RU" sz="2000" dirty="0" smtClean="0"/>
              <a:t>Что касается </a:t>
            </a:r>
            <a:r>
              <a:rPr lang="ru-RU" sz="2000" b="1" dirty="0" smtClean="0"/>
              <a:t>глагола</a:t>
            </a:r>
            <a:r>
              <a:rPr lang="ru-RU" sz="2000" dirty="0" smtClean="0"/>
              <a:t>, помните, что он может стоять в личной и неличной форме (например, в виде </a:t>
            </a:r>
            <a:r>
              <a:rPr lang="ru-RU" sz="2000" dirty="0" err="1" smtClean="0"/>
              <a:t>PresentParticiple</a:t>
            </a:r>
            <a:r>
              <a:rPr lang="ru-RU" sz="2000" dirty="0" smtClean="0"/>
              <a:t> или </a:t>
            </a:r>
            <a:r>
              <a:rPr lang="ru-RU" sz="2000" dirty="0" err="1" smtClean="0"/>
              <a:t>PastParticiple</a:t>
            </a:r>
            <a:r>
              <a:rPr lang="ru-RU" sz="2000" dirty="0" smtClean="0"/>
              <a:t>). </a:t>
            </a:r>
          </a:p>
          <a:p>
            <a:r>
              <a:rPr lang="ru-RU" sz="2000" dirty="0" smtClean="0"/>
              <a:t>Если глагол должен быть употреблен в </a:t>
            </a:r>
            <a:r>
              <a:rPr lang="ru-RU" sz="2000" b="1" dirty="0" smtClean="0"/>
              <a:t>личной форме</a:t>
            </a:r>
            <a:r>
              <a:rPr lang="ru-RU" sz="2000" dirty="0" smtClean="0"/>
              <a:t>, то надо определить, </a:t>
            </a:r>
            <a:r>
              <a:rPr lang="ru-RU" sz="2000" b="1" dirty="0" smtClean="0"/>
              <a:t>в каком залоге </a:t>
            </a:r>
            <a:r>
              <a:rPr lang="ru-RU" sz="2000" dirty="0" smtClean="0"/>
              <a:t>должен стоять глагол (действительном или страдательном) и </a:t>
            </a:r>
            <a:r>
              <a:rPr lang="ru-RU" sz="2000" b="1" dirty="0" smtClean="0"/>
              <a:t>в каком грамматическом времени</a:t>
            </a:r>
            <a:r>
              <a:rPr lang="ru-RU" sz="2000" dirty="0" smtClean="0"/>
              <a:t>. </a:t>
            </a:r>
          </a:p>
          <a:p>
            <a:r>
              <a:rPr lang="ru-RU" sz="2000" dirty="0" smtClean="0"/>
              <a:t>Для правильного определения грамматического времени, надо, во-первых, определить в каком бытийном (жизненном) времени представлено предложение или ситуация. Для этого мы, смотря на глаголы вокруг пропуска и другие указатели времени, определяем, относится ли повествование к настоящему, прошедшему или будущему. Определив время, мы должны определить временную форму. Для этого мы ищем в предложении слова-подсказки или индикаторы грамматических времен (например, </a:t>
            </a:r>
            <a:r>
              <a:rPr lang="ru-RU" sz="2000" dirty="0" err="1" smtClean="0"/>
              <a:t>everyday</a:t>
            </a:r>
            <a:r>
              <a:rPr lang="ru-RU" sz="2000" dirty="0" smtClean="0"/>
              <a:t>, </a:t>
            </a:r>
            <a:r>
              <a:rPr lang="ru-RU" sz="2000" dirty="0" err="1" smtClean="0"/>
              <a:t>usually</a:t>
            </a:r>
            <a:r>
              <a:rPr lang="ru-RU" sz="2000" dirty="0" smtClean="0"/>
              <a:t> — индикаторы </a:t>
            </a:r>
            <a:r>
              <a:rPr lang="ru-RU" sz="2000" dirty="0" err="1" smtClean="0"/>
              <a:t>PresentSimple</a:t>
            </a:r>
            <a:r>
              <a:rPr lang="ru-RU" sz="2000" dirty="0" smtClean="0"/>
              <a:t>, </a:t>
            </a:r>
            <a:r>
              <a:rPr lang="ru-RU" sz="2000" dirty="0" err="1" smtClean="0"/>
              <a:t>since</a:t>
            </a:r>
            <a:r>
              <a:rPr lang="ru-RU" sz="2000" dirty="0" smtClean="0"/>
              <a:t>, </a:t>
            </a:r>
            <a:r>
              <a:rPr lang="ru-RU" sz="2000" dirty="0" err="1" smtClean="0"/>
              <a:t>for</a:t>
            </a:r>
            <a:r>
              <a:rPr lang="ru-RU" sz="2000" dirty="0" smtClean="0"/>
              <a:t>, </a:t>
            </a:r>
            <a:r>
              <a:rPr lang="ru-RU" sz="2000" dirty="0" err="1" smtClean="0"/>
              <a:t>yet</a:t>
            </a:r>
            <a:r>
              <a:rPr lang="ru-RU" sz="2000" dirty="0" smtClean="0"/>
              <a:t> — индикаторы </a:t>
            </a:r>
            <a:r>
              <a:rPr lang="ru-RU" sz="2000" dirty="0" err="1" smtClean="0"/>
              <a:t>PresentPerfect</a:t>
            </a:r>
            <a:r>
              <a:rPr lang="ru-RU" sz="2000" dirty="0" smtClean="0"/>
              <a:t>. Также часто помогает линия времени, которая наглядно показывает, какая существует последовательность между действиями и событиями. Кроме того, глагол может являться частью условного предложения (есть четыре, начиная с нулевого, типа условных предложений, в каждом из которых глаголы стоят в определенных формах) или предложения, начинающегося с I </a:t>
            </a:r>
            <a:r>
              <a:rPr lang="ru-RU" sz="2000" dirty="0" err="1" smtClean="0"/>
              <a:t>wish</a:t>
            </a:r>
            <a:r>
              <a:rPr lang="ru-RU" sz="2000" dirty="0" smtClean="0"/>
              <a:t> или </a:t>
            </a:r>
            <a:r>
              <a:rPr lang="ru-RU" sz="2000" dirty="0" err="1" smtClean="0"/>
              <a:t>Ifonly</a:t>
            </a:r>
            <a:r>
              <a:rPr lang="ru-RU" sz="2000" dirty="0" smtClean="0"/>
              <a:t>. Не забудьте также обратить внимание на те слова, которые стоят непосредственно перед пропуском — не забывайте, что есть ряд глаголов, прилагательных, фраз и конструкций, после которых необходимо употребление инфинитива с частичкой или без частички </a:t>
            </a:r>
            <a:r>
              <a:rPr lang="ru-RU" sz="2000" dirty="0" err="1" smtClean="0"/>
              <a:t>to</a:t>
            </a:r>
            <a:r>
              <a:rPr lang="ru-RU" sz="2000" dirty="0" smtClean="0"/>
              <a:t> или герундия </a:t>
            </a:r>
            <a:endParaRPr lang="ru-RU" sz="2000" dirty="0"/>
          </a:p>
        </p:txBody>
      </p:sp>
    </p:spTree>
    <p:extLst>
      <p:ext uri="{BB962C8B-B14F-4D97-AF65-F5344CB8AC3E}">
        <p14:creationId xmlns:p14="http://schemas.microsoft.com/office/powerpoint/2010/main" val="56885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Задание 2</a:t>
            </a:r>
            <a:endParaRPr lang="ru-RU" b="1" dirty="0"/>
          </a:p>
        </p:txBody>
      </p:sp>
      <p:sp>
        <p:nvSpPr>
          <p:cNvPr id="3" name="Объект 2"/>
          <p:cNvSpPr>
            <a:spLocks noGrp="1"/>
          </p:cNvSpPr>
          <p:nvPr>
            <p:ph idx="1"/>
          </p:nvPr>
        </p:nvSpPr>
        <p:spPr>
          <a:xfrm>
            <a:off x="984504" y="2285999"/>
            <a:ext cx="10515600" cy="4137852"/>
          </a:xfrm>
        </p:spPr>
        <p:txBody>
          <a:bodyPr>
            <a:normAutofit/>
          </a:bodyPr>
          <a:lstStyle/>
          <a:p>
            <a:pPr marL="0" indent="0">
              <a:buNone/>
            </a:pPr>
            <a:r>
              <a:rPr lang="ru-RU" sz="3200" dirty="0"/>
              <a:t>Прочитайте приведенный ниже текст. Образуйте от слов, напечатанных заглавными буквами в конце строк, обозначенных номерами 26–31, однокоренные слова, так, чтобы они грамматически и лексически соответствовали содержанию текста. Заполните пропуски полученными словами. Каждый пропуск соответствует отдельному заданию из группы 26–31. </a:t>
            </a:r>
          </a:p>
          <a:p>
            <a:endParaRPr lang="ru-RU" sz="3200" dirty="0"/>
          </a:p>
        </p:txBody>
      </p:sp>
    </p:spTree>
    <p:extLst>
      <p:ext uri="{BB962C8B-B14F-4D97-AF65-F5344CB8AC3E}">
        <p14:creationId xmlns:p14="http://schemas.microsoft.com/office/powerpoint/2010/main" val="18092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Методическая подсказка </a:t>
            </a:r>
            <a:endParaRPr lang="ru-RU" b="1" dirty="0"/>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В этой части проверяются навыки словообразования. Задание в спецификации формулируется «задания на заполнение пропуска в связном тексте путем образования родственного слова от предложенного опорного слова» при помощи суффиксов и приставок. Залогом успеха при выполнении этого задания являются два фактора:</a:t>
            </a:r>
          </a:p>
          <a:p>
            <a:r>
              <a:rPr lang="ru-RU" dirty="0" smtClean="0"/>
              <a:t>правильное </a:t>
            </a:r>
            <a:r>
              <a:rPr lang="ru-RU" dirty="0"/>
              <a:t>определение части речи, которую необходимо вставить вместо пропуска</a:t>
            </a:r>
            <a:r>
              <a:rPr lang="ru-RU" dirty="0" smtClean="0"/>
              <a:t>,</a:t>
            </a:r>
          </a:p>
          <a:p>
            <a:r>
              <a:rPr lang="ru-RU" dirty="0" smtClean="0"/>
              <a:t> </a:t>
            </a:r>
            <a:r>
              <a:rPr lang="ru-RU" dirty="0"/>
              <a:t>и знание словообразующих суффиксов и приставок. </a:t>
            </a:r>
            <a:r>
              <a:rPr lang="ru-RU" dirty="0" smtClean="0"/>
              <a:t>Читаем текст, обращая внимание на слова перед пропусками и следующие за ним. Определяем пропущенную часть речи, а также, имеет ли пропущенное слова отрицательную или утвердительную коннотацию. </a:t>
            </a:r>
            <a:endParaRPr lang="ru-RU" dirty="0"/>
          </a:p>
        </p:txBody>
      </p:sp>
    </p:spTree>
    <p:extLst>
      <p:ext uri="{BB962C8B-B14F-4D97-AF65-F5344CB8AC3E}">
        <p14:creationId xmlns:p14="http://schemas.microsoft.com/office/powerpoint/2010/main" val="126287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b="1" dirty="0"/>
              <a:t>Задание </a:t>
            </a:r>
            <a:r>
              <a:rPr lang="ru-RU" b="1" dirty="0" smtClean="0"/>
              <a:t>3</a:t>
            </a:r>
            <a:endParaRPr lang="ru-RU" b="1" dirty="0"/>
          </a:p>
        </p:txBody>
      </p:sp>
      <p:sp>
        <p:nvSpPr>
          <p:cNvPr id="3" name="Объект 2"/>
          <p:cNvSpPr>
            <a:spLocks noGrp="1"/>
          </p:cNvSpPr>
          <p:nvPr>
            <p:ph idx="1"/>
          </p:nvPr>
        </p:nvSpPr>
        <p:spPr>
          <a:xfrm>
            <a:off x="838200" y="2506662"/>
            <a:ext cx="10515600" cy="4351338"/>
          </a:xfrm>
        </p:spPr>
        <p:txBody>
          <a:bodyPr/>
          <a:lstStyle/>
          <a:p>
            <a:pPr marL="0" indent="0">
              <a:buNone/>
            </a:pPr>
            <a:r>
              <a:rPr lang="ru-RU" dirty="0"/>
              <a:t>Задание под номерами 32-38, за которое дается максимальное количество баллов — 7 (по 1 баллу за каждый правильный ответ), сформулировано следующим образом: Прочитайте текст с пропусками, обозначенными номерами 32–38. Эти номера соответствуют заданиям 32–38, в которых представлены возможные варианты ответов. Запишите в поле ответа цифру 1, 2, 3 или 4, соответствующую выбранному Вами варианту ответа.</a:t>
            </a:r>
          </a:p>
          <a:p>
            <a:endParaRPr lang="ru-RU" dirty="0"/>
          </a:p>
        </p:txBody>
      </p:sp>
    </p:spTree>
    <p:extLst>
      <p:ext uri="{BB962C8B-B14F-4D97-AF65-F5344CB8AC3E}">
        <p14:creationId xmlns:p14="http://schemas.microsoft.com/office/powerpoint/2010/main" val="41941271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28</TotalTime>
  <Words>864</Words>
  <Application>Microsoft Office PowerPoint</Application>
  <PresentationFormat>Широкоэкранный</PresentationFormat>
  <Paragraphs>37</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Black</vt:lpstr>
      <vt:lpstr>Bookman Old Style</vt:lpstr>
      <vt:lpstr>Garamond</vt:lpstr>
      <vt:lpstr>Натуральные материалы</vt:lpstr>
      <vt:lpstr>Подготовка к ЕГЭ</vt:lpstr>
      <vt:lpstr>Презентация PowerPoint</vt:lpstr>
      <vt:lpstr>Задание 1</vt:lpstr>
      <vt:lpstr>Методическая подсказка </vt:lpstr>
      <vt:lpstr>Презентация PowerPoint</vt:lpstr>
      <vt:lpstr>Презентация PowerPoint</vt:lpstr>
      <vt:lpstr>Задание 2</vt:lpstr>
      <vt:lpstr>Методическая подсказка </vt:lpstr>
      <vt:lpstr> Задание 3</vt:lpstr>
      <vt:lpstr>Методическая подсказка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ЕГЭ</dc:title>
  <dc:creator>Анастасия Фокина</dc:creator>
  <cp:lastModifiedBy>Анастасия Фокина</cp:lastModifiedBy>
  <cp:revision>20</cp:revision>
  <dcterms:created xsi:type="dcterms:W3CDTF">2017-11-17T04:12:00Z</dcterms:created>
  <dcterms:modified xsi:type="dcterms:W3CDTF">2017-11-17T04:40:06Z</dcterms:modified>
</cp:coreProperties>
</file>