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6" r:id="rId4"/>
    <p:sldId id="275" r:id="rId5"/>
    <p:sldId id="263" r:id="rId6"/>
    <p:sldId id="257" r:id="rId7"/>
    <p:sldId id="272" r:id="rId8"/>
    <p:sldId id="262" r:id="rId9"/>
    <p:sldId id="271" r:id="rId10"/>
    <p:sldId id="270" r:id="rId11"/>
    <p:sldId id="269" r:id="rId12"/>
    <p:sldId id="268" r:id="rId13"/>
    <p:sldId id="258" r:id="rId14"/>
    <p:sldId id="267" r:id="rId15"/>
    <p:sldId id="266" r:id="rId16"/>
    <p:sldId id="261" r:id="rId17"/>
    <p:sldId id="265" r:id="rId18"/>
    <p:sldId id="259" r:id="rId19"/>
    <p:sldId id="274" r:id="rId20"/>
    <p:sldId id="273" r:id="rId21"/>
    <p:sldId id="26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vatars.dzeninfra.ru/get-zen_doc/3985451/pub_6041d0872bb74f6b4fd7bc38_6041d8921bd4ca05085a06bb/scale_120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vistanet.com/wp-content/uploads/2018/10/xudozhnik_yurij_nikolaev_03.jpg" TargetMode="External"/><Relationship Id="rId13" Type="http://schemas.openxmlformats.org/officeDocument/2006/relationships/hyperlink" Target="http://svistanet.com/wp-content/uploads/2018/10/xudozhnik_yurij_nikolaev_08.jpg" TargetMode="External"/><Relationship Id="rId18" Type="http://schemas.openxmlformats.org/officeDocument/2006/relationships/hyperlink" Target="http://svistanet.com/wp-content/uploads/2018/10/xudozhnik_yurij_nikolaev_15.jpg" TargetMode="External"/><Relationship Id="rId3" Type="http://schemas.openxmlformats.org/officeDocument/2006/relationships/hyperlink" Target="https://dzen.ru/a/YEHQhyu3T2tP17w4" TargetMode="External"/><Relationship Id="rId21" Type="http://schemas.openxmlformats.org/officeDocument/2006/relationships/hyperlink" Target="http://svistanet.com/wp-content/uploads/2018/10/xudozhnik_yurij_nikolaev_18.jpg" TargetMode="External"/><Relationship Id="rId7" Type="http://schemas.openxmlformats.org/officeDocument/2006/relationships/hyperlink" Target="http://svistanet.com/wp-content/uploads/2018/10/xudozhnik_yurij_nikolaev_02.jpg" TargetMode="External"/><Relationship Id="rId12" Type="http://schemas.openxmlformats.org/officeDocument/2006/relationships/hyperlink" Target="http://svistanet.com/wp-content/uploads/2018/10/xudozhnik_yurij_nikolaev_07.jpg" TargetMode="External"/><Relationship Id="rId17" Type="http://schemas.openxmlformats.org/officeDocument/2006/relationships/hyperlink" Target="http://svistanet.com/wp-content/uploads/2018/10/xudozhnik_yurij_nikolaev_12.jpg" TargetMode="External"/><Relationship Id="rId25" Type="http://schemas.openxmlformats.org/officeDocument/2006/relationships/hyperlink" Target="http://svistanet.com/wp-content/uploads/2018/10/xudozhnik_yurij_nikolaev_27.jpg" TargetMode="External"/><Relationship Id="rId2" Type="http://schemas.openxmlformats.org/officeDocument/2006/relationships/hyperlink" Target="https://svistanet.com/hudozhniki-i-art-proekty/kartini-i-zhivopis/xudozhnik-yurij-nikolaev-natyurmorty.html" TargetMode="External"/><Relationship Id="rId16" Type="http://schemas.openxmlformats.org/officeDocument/2006/relationships/hyperlink" Target="http://svistanet.com/wp-content/uploads/2018/10/xudozhnik_yurij_nikolaev_11.jpg" TargetMode="External"/><Relationship Id="rId20" Type="http://schemas.openxmlformats.org/officeDocument/2006/relationships/hyperlink" Target="http://svistanet.com/wp-content/uploads/2018/10/xudozhnik_yurij_nikolaev_1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vatars.dzeninfra.ru/get-zen_doc/4636135/pub_6041d0872bb74f6b4fd7bc38_6041d3c9151e6928778d34a4/scale_1200" TargetMode="External"/><Relationship Id="rId11" Type="http://schemas.openxmlformats.org/officeDocument/2006/relationships/hyperlink" Target="http://svistanet.com/wp-content/uploads/2018/10/xudozhnik_yurij_nikolaev_06.jpg" TargetMode="External"/><Relationship Id="rId24" Type="http://schemas.openxmlformats.org/officeDocument/2006/relationships/hyperlink" Target="http://svistanet.com/wp-content/uploads/2018/10/xudozhnik_yurij_nikolaev_26.jpg" TargetMode="External"/><Relationship Id="rId5" Type="http://schemas.openxmlformats.org/officeDocument/2006/relationships/hyperlink" Target="https://avatars.dzeninfra.ru/get-zen_doc/3985451/pub_6041d0872bb74f6b4fd7bc38_6041d8921bd4ca05085a06bb/scale_1200" TargetMode="External"/><Relationship Id="rId15" Type="http://schemas.openxmlformats.org/officeDocument/2006/relationships/hyperlink" Target="http://svistanet.com/wp-content/uploads/2018/10/xudozhnik_yurij_nikolaev_10.jpg" TargetMode="External"/><Relationship Id="rId23" Type="http://schemas.openxmlformats.org/officeDocument/2006/relationships/hyperlink" Target="http://svistanet.com/wp-content/uploads/2018/10/xudozhnik_yurij_nikolaev_23.jpg" TargetMode="External"/><Relationship Id="rId10" Type="http://schemas.openxmlformats.org/officeDocument/2006/relationships/hyperlink" Target="http://svistanet.com/wp-content/uploads/2018/10/xudozhnik_yurij_nikolaev_05.jpg" TargetMode="External"/><Relationship Id="rId19" Type="http://schemas.openxmlformats.org/officeDocument/2006/relationships/hyperlink" Target="http://svistanet.com/wp-content/uploads/2018/10/xudozhnik_yurij_nikolaev_13.jpg" TargetMode="External"/><Relationship Id="rId4" Type="http://schemas.openxmlformats.org/officeDocument/2006/relationships/hyperlink" Target="https://pravoslavnaa.livejournal.com/897721.html" TargetMode="External"/><Relationship Id="rId9" Type="http://schemas.openxmlformats.org/officeDocument/2006/relationships/hyperlink" Target="http://svistanet.com/wp-content/uploads/2018/10/xudozhnik_yurij_nikolaev_04.jpg" TargetMode="External"/><Relationship Id="rId14" Type="http://schemas.openxmlformats.org/officeDocument/2006/relationships/hyperlink" Target="http://svistanet.com/wp-content/uploads/2018/10/xudozhnik_yurij_nikolaev_09.jpg" TargetMode="External"/><Relationship Id="rId22" Type="http://schemas.openxmlformats.org/officeDocument/2006/relationships/hyperlink" Target="http://svistanet.com/wp-content/uploads/2018/10/xudozhnik_yurij_nikolaev_2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752E9-356A-4356-B26E-C6853B0D2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303" y="1142179"/>
            <a:ext cx="8308428" cy="3524414"/>
          </a:xfrm>
        </p:spPr>
        <p:txBody>
          <a:bodyPr/>
          <a:lstStyle/>
          <a:p>
            <a:pPr algn="ctr"/>
            <a:br>
              <a:rPr lang="ru-RU" b="1" i="0" dirty="0">
                <a:solidFill>
                  <a:srgbClr val="4C4C4C"/>
                </a:solidFill>
                <a:effectLst/>
                <a:latin typeface="Helvetica Neue"/>
              </a:rPr>
            </a:br>
            <a:br>
              <a:rPr lang="ru-RU" b="1" i="0" dirty="0">
                <a:solidFill>
                  <a:srgbClr val="4C4C4C"/>
                </a:solidFill>
                <a:effectLst/>
                <a:latin typeface="Helvetica Neue"/>
              </a:rPr>
            </a:br>
            <a:br>
              <a:rPr lang="ru-RU" b="1" i="0" dirty="0">
                <a:solidFill>
                  <a:srgbClr val="4C4C4C"/>
                </a:solidFill>
                <a:effectLst/>
                <a:latin typeface="Helvetica Neue"/>
              </a:rPr>
            </a:br>
            <a:br>
              <a:rPr lang="ru-RU" b="1" i="0" dirty="0">
                <a:solidFill>
                  <a:srgbClr val="4C4C4C"/>
                </a:solidFill>
                <a:effectLst/>
                <a:latin typeface="Helvetica Neue"/>
              </a:rPr>
            </a:br>
            <a:br>
              <a:rPr lang="ru-RU" b="1" i="0" dirty="0">
                <a:solidFill>
                  <a:srgbClr val="4C4C4C"/>
                </a:solidFill>
                <a:effectLst/>
                <a:latin typeface="Helvetica Neue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Методическая разработка занятия 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по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изобразительному искусству на тему: «</a:t>
            </a:r>
            <a:r>
              <a:rPr lang="ru-RU" sz="32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Художник Юрий Николаев. В доме пахнет хлебом, мёдом и цветами».</a:t>
            </a:r>
            <a:br>
              <a:rPr lang="ru-RU" sz="32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</a:br>
            <a:endParaRPr lang="ru-RU" sz="32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5732689" cy="1198781"/>
          </a:xfrm>
        </p:spPr>
        <p:txBody>
          <a:bodyPr>
            <a:normAutofit/>
          </a:bodyPr>
          <a:lstStyle/>
          <a:p>
            <a:endParaRPr lang="ru-RU" dirty="0">
              <a:hlinkClick r:id="rId2"/>
            </a:endParaRPr>
          </a:p>
          <a:p>
            <a:endParaRPr lang="ru-RU" dirty="0"/>
          </a:p>
        </p:txBody>
      </p:sp>
      <p:pic>
        <p:nvPicPr>
          <p:cNvPr id="17410" name="Picture 2" descr=" ">
            <a:extLst>
              <a:ext uri="{FF2B5EF4-FFF2-40B4-BE49-F238E27FC236}">
                <a16:creationId xmlns:a16="http://schemas.microsoft.com/office/drawing/2014/main" id="{506A7EAF-3F3C-41B8-A444-2C81DAEB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" y="977461"/>
            <a:ext cx="2832538" cy="42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ADD7D2-D3F9-478C-B751-22195BCEE9D1}"/>
              </a:ext>
            </a:extLst>
          </p:cNvPr>
          <p:cNvSpPr txBox="1"/>
          <p:nvPr/>
        </p:nvSpPr>
        <p:spPr>
          <a:xfrm>
            <a:off x="1576552" y="0"/>
            <a:ext cx="8150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Муниципальное учреждение дополнительного образования </a:t>
            </a:r>
            <a:b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«Центр эстетического воспитания детей»</a:t>
            </a:r>
            <a:b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Республика Мордовия, город Саранск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9D009-8B7F-4F3B-83CC-0F8C242AAB89}"/>
              </a:ext>
            </a:extLst>
          </p:cNvPr>
          <p:cNvSpPr txBox="1"/>
          <p:nvPr/>
        </p:nvSpPr>
        <p:spPr>
          <a:xfrm>
            <a:off x="3231931" y="4666593"/>
            <a:ext cx="89600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Подготовила:</a:t>
            </a:r>
          </a:p>
          <a:p>
            <a:pPr algn="r"/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педагог дополнительного образования</a:t>
            </a:r>
            <a:b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студии изобразительного искусства                              </a:t>
            </a:r>
          </a:p>
          <a:p>
            <a:pPr algn="r"/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Павельева Елена Федоровна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Саранск 2023 г.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33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0648" y="6219825"/>
            <a:ext cx="1881351" cy="638174"/>
          </a:xfrm>
        </p:spPr>
        <p:txBody>
          <a:bodyPr>
            <a:normAutofit/>
          </a:bodyPr>
          <a:lstStyle/>
          <a:p>
            <a:r>
              <a:rPr lang="ru-RU" dirty="0"/>
              <a:t>(Фото 7)</a:t>
            </a:r>
          </a:p>
        </p:txBody>
      </p:sp>
      <p:pic>
        <p:nvPicPr>
          <p:cNvPr id="6146" name="Picture 2" descr="художник Юрий Николаев картины – 07">
            <a:extLst>
              <a:ext uri="{FF2B5EF4-FFF2-40B4-BE49-F238E27FC236}">
                <a16:creationId xmlns:a16="http://schemas.microsoft.com/office/drawing/2014/main" id="{7487CF4C-E060-491D-9869-12F33E60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37" y="263908"/>
            <a:ext cx="8641889" cy="63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4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2538" y="6274676"/>
            <a:ext cx="1739461" cy="472964"/>
          </a:xfrm>
        </p:spPr>
        <p:txBody>
          <a:bodyPr>
            <a:normAutofit/>
          </a:bodyPr>
          <a:lstStyle/>
          <a:p>
            <a:r>
              <a:rPr lang="ru-RU" dirty="0"/>
              <a:t>(Фото 8)</a:t>
            </a:r>
          </a:p>
        </p:txBody>
      </p:sp>
      <p:pic>
        <p:nvPicPr>
          <p:cNvPr id="7170" name="Picture 2" descr="художник Юрий Николаев картины – 08">
            <a:extLst>
              <a:ext uri="{FF2B5EF4-FFF2-40B4-BE49-F238E27FC236}">
                <a16:creationId xmlns:a16="http://schemas.microsoft.com/office/drawing/2014/main" id="{CF157D2E-D312-4CA1-8DCD-A2813DD90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358873"/>
            <a:ext cx="10572000" cy="59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0551" y="5280846"/>
            <a:ext cx="1213945" cy="138796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(Фото 9)</a:t>
            </a:r>
          </a:p>
        </p:txBody>
      </p:sp>
      <p:pic>
        <p:nvPicPr>
          <p:cNvPr id="8194" name="Picture 2" descr="художник Юрий Николаев картины – 09">
            <a:extLst>
              <a:ext uri="{FF2B5EF4-FFF2-40B4-BE49-F238E27FC236}">
                <a16:creationId xmlns:a16="http://schemas.microsoft.com/office/drawing/2014/main" id="{F07AAE8F-7A21-4476-A5F6-EF4450FD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1" y="173996"/>
            <a:ext cx="10373090" cy="65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8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3351" y="5296612"/>
            <a:ext cx="1560951" cy="145102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(Фото 10)</a:t>
            </a:r>
          </a:p>
        </p:txBody>
      </p:sp>
      <p:pic>
        <p:nvPicPr>
          <p:cNvPr id="9218" name="Picture 2" descr="художник Юрий Николаев картины – 10">
            <a:extLst>
              <a:ext uri="{FF2B5EF4-FFF2-40B4-BE49-F238E27FC236}">
                <a16:creationId xmlns:a16="http://schemas.microsoft.com/office/drawing/2014/main" id="{E2AEB1D5-8AC0-4888-8702-C26DF083D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8" y="110359"/>
            <a:ext cx="11172825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0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475" y="5280847"/>
            <a:ext cx="1608083" cy="129337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(Фото 11)</a:t>
            </a:r>
          </a:p>
        </p:txBody>
      </p:sp>
      <p:pic>
        <p:nvPicPr>
          <p:cNvPr id="10242" name="Picture 2" descr="художник Юрий Николаев картины – 11">
            <a:extLst>
              <a:ext uri="{FF2B5EF4-FFF2-40B4-BE49-F238E27FC236}">
                <a16:creationId xmlns:a16="http://schemas.microsoft.com/office/drawing/2014/main" id="{B54D7E1C-4AAB-4A01-A84A-693D7992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6" y="206197"/>
            <a:ext cx="9822089" cy="644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6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9691" y="5280846"/>
            <a:ext cx="1437508" cy="1324905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(Фото 12)</a:t>
            </a:r>
          </a:p>
        </p:txBody>
      </p:sp>
      <p:pic>
        <p:nvPicPr>
          <p:cNvPr id="11266" name="Picture 2" descr="художник Юрий Николаев картины – 12">
            <a:extLst>
              <a:ext uri="{FF2B5EF4-FFF2-40B4-BE49-F238E27FC236}">
                <a16:creationId xmlns:a16="http://schemas.microsoft.com/office/drawing/2014/main" id="{B30C92F3-B0C8-43F5-A060-DA5C14DF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84" y="350376"/>
            <a:ext cx="8915181" cy="61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8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9572" y="5280847"/>
            <a:ext cx="2212427" cy="134067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(Фото 13)</a:t>
            </a:r>
          </a:p>
        </p:txBody>
      </p:sp>
      <p:pic>
        <p:nvPicPr>
          <p:cNvPr id="12290" name="Picture 2" descr="художник Юрий Николаев картины – 15">
            <a:extLst>
              <a:ext uri="{FF2B5EF4-FFF2-40B4-BE49-F238E27FC236}">
                <a16:creationId xmlns:a16="http://schemas.microsoft.com/office/drawing/2014/main" id="{87B20F16-FECE-4858-9A2B-DC032F97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03" y="147637"/>
            <a:ext cx="85725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69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6053958"/>
            <a:ext cx="10572000" cy="80404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        (Фото 14)                                                                                        (Фото 15)</a:t>
            </a:r>
          </a:p>
        </p:txBody>
      </p:sp>
      <p:pic>
        <p:nvPicPr>
          <p:cNvPr id="13314" name="Picture 2" descr="художник Юрий Николаев картины – 13">
            <a:extLst>
              <a:ext uri="{FF2B5EF4-FFF2-40B4-BE49-F238E27FC236}">
                <a16:creationId xmlns:a16="http://schemas.microsoft.com/office/drawing/2014/main" id="{6CBBDDE7-C1BF-491A-B5EB-18E81B19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0" y="182646"/>
            <a:ext cx="5091440" cy="60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художник Юрий Николаев картины – 17">
            <a:extLst>
              <a:ext uri="{FF2B5EF4-FFF2-40B4-BE49-F238E27FC236}">
                <a16:creationId xmlns:a16="http://schemas.microsoft.com/office/drawing/2014/main" id="{FCC94B5A-CDB1-40C2-9064-DE256033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85" y="182646"/>
            <a:ext cx="4452225" cy="60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8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художник Юрий Николаев картины – 21">
            <a:extLst>
              <a:ext uri="{FF2B5EF4-FFF2-40B4-BE49-F238E27FC236}">
                <a16:creationId xmlns:a16="http://schemas.microsoft.com/office/drawing/2014/main" id="{8CC4B688-6644-4B29-8ECC-5589C363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59" y="215400"/>
            <a:ext cx="4399049" cy="5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художник Юрий Николаев картины – 18">
            <a:extLst>
              <a:ext uri="{FF2B5EF4-FFF2-40B4-BE49-F238E27FC236}">
                <a16:creationId xmlns:a16="http://schemas.microsoft.com/office/drawing/2014/main" id="{7EA2BA80-BF0B-4700-BA5A-156269B3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92" y="215400"/>
            <a:ext cx="3195936" cy="59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A27688-B29A-401D-961F-4E1553047897}"/>
              </a:ext>
            </a:extLst>
          </p:cNvPr>
          <p:cNvSpPr txBox="1"/>
          <p:nvPr/>
        </p:nvSpPr>
        <p:spPr>
          <a:xfrm>
            <a:off x="851338" y="2672282"/>
            <a:ext cx="97588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(Фото 16)                                                                                        (Фото 17)</a:t>
            </a:r>
          </a:p>
        </p:txBody>
      </p:sp>
    </p:spTree>
    <p:extLst>
      <p:ext uri="{BB962C8B-B14F-4D97-AF65-F5344CB8AC3E}">
        <p14:creationId xmlns:p14="http://schemas.microsoft.com/office/powerpoint/2010/main" val="337594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1214" y="5600809"/>
            <a:ext cx="1792014" cy="125719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(Фото 18)</a:t>
            </a:r>
          </a:p>
        </p:txBody>
      </p:sp>
      <p:pic>
        <p:nvPicPr>
          <p:cNvPr id="15362" name="Picture 2" descr="художник Юрий Николаев картины – 23">
            <a:extLst>
              <a:ext uri="{FF2B5EF4-FFF2-40B4-BE49-F238E27FC236}">
                <a16:creationId xmlns:a16="http://schemas.microsoft.com/office/drawing/2014/main" id="{2112B240-DC79-4EFF-AEE9-380F3799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3" y="335947"/>
            <a:ext cx="9284961" cy="61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9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752E9-356A-4356-B26E-C6853B0D2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545" y="709448"/>
            <a:ext cx="11682248" cy="5376042"/>
          </a:xfrm>
        </p:spPr>
        <p:txBody>
          <a:bodyPr/>
          <a:lstStyle/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	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Уроженец Пензенской губернии,  художник Юрий Викторович Николаев  родился 27 апреля 1964 года. В 1988 году молодой художник окончил Пензенское художественное училище им. К.А. Савицкого, а уже в 1991 году получает специальность «архитектор» на архитектурном факультете Пензенской архитектурно-строительной академии. Член Союза художников с 1998 г.</a:t>
            </a:r>
            <a:br>
              <a:rPr lang="ru-RU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 Картины Юрия Николаева привлекают свежестью и ненавязчивой легкостью красок. Столь яркое предпочтение автора во многом говорит не только о его высоком мастерстве, но и тонком художественном вкусе, таланте видеть больше, чем укладывается в рамках обыденности. В его натюрмортах очень правильные, не гламурные, а обыденные вещи, которые мы сами видим очень часто в наших домах.</a:t>
            </a:r>
            <a:br>
              <a:rPr lang="ru-RU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Натюрморт, безусловно, любимый жанр Юрия: его любимые одуванчики – не в цвету, а выветренные и созревшие, но все же пушистые и веселые.</a:t>
            </a:r>
            <a:br>
              <a:rPr lang="ru-RU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Индивидуальность и живое творчество – неизменные характеристики работ художника, которые приковывают внимание зрителя, оставляя в памяти неизгладимое переживание красоты и гармонии.</a:t>
            </a:r>
            <a:br>
              <a:rPr lang="ru-RU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ru-RU" sz="18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  <a:endParaRPr lang="ru-RU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324" y="0"/>
            <a:ext cx="10798677" cy="472967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accent3"/>
                </a:solidFill>
                <a:latin typeface="Arial Black" panose="020B0A04020102020204" pitchFamily="34" charset="0"/>
              </a:rPr>
              <a:t>Биография художника</a:t>
            </a:r>
          </a:p>
        </p:txBody>
      </p:sp>
    </p:spTree>
    <p:extLst>
      <p:ext uri="{BB962C8B-B14F-4D97-AF65-F5344CB8AC3E}">
        <p14:creationId xmlns:p14="http://schemas.microsoft.com/office/powerpoint/2010/main" val="1242348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5643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художник Юрий Николаев картины – 27">
            <a:extLst>
              <a:ext uri="{FF2B5EF4-FFF2-40B4-BE49-F238E27FC236}">
                <a16:creationId xmlns:a16="http://schemas.microsoft.com/office/drawing/2014/main" id="{EA96A639-3C9D-4054-AC56-F37A8AB4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58" y="220717"/>
            <a:ext cx="4455805" cy="59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художник Юрий Николаев картины – 26">
            <a:extLst>
              <a:ext uri="{FF2B5EF4-FFF2-40B4-BE49-F238E27FC236}">
                <a16:creationId xmlns:a16="http://schemas.microsoft.com/office/drawing/2014/main" id="{D0A0B6DB-BAB6-4446-8399-E49A0F29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4" y="220717"/>
            <a:ext cx="4516711" cy="59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AD1AE7-045B-4A2D-B8DD-A8914F91812C}"/>
              </a:ext>
            </a:extLst>
          </p:cNvPr>
          <p:cNvSpPr txBox="1"/>
          <p:nvPr/>
        </p:nvSpPr>
        <p:spPr>
          <a:xfrm>
            <a:off x="809999" y="2538276"/>
            <a:ext cx="1084071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</a:t>
            </a:r>
          </a:p>
          <a:p>
            <a:r>
              <a:rPr lang="ru-RU" dirty="0"/>
              <a:t>          (Фото 19)                                                                                        (Фото 20)</a:t>
            </a:r>
          </a:p>
        </p:txBody>
      </p:sp>
    </p:spTree>
    <p:extLst>
      <p:ext uri="{BB962C8B-B14F-4D97-AF65-F5344CB8AC3E}">
        <p14:creationId xmlns:p14="http://schemas.microsoft.com/office/powerpoint/2010/main" val="693085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752E9-356A-4356-B26E-C6853B0D2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52" y="378372"/>
            <a:ext cx="11729545" cy="4508938"/>
          </a:xfrm>
        </p:spPr>
        <p:txBody>
          <a:bodyPr/>
          <a:lstStyle/>
          <a:p>
            <a:pPr algn="ctr" fontAlgn="base"/>
            <a:r>
              <a:rPr lang="ru-RU" sz="28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Часть работ автора представлена в экспозиции Пензенской картинной галерее им. К.А. Савицкого, часть – в частных собраниях. Работы Юрия Николаева можно встретить как в российских, так и зарубежных галереях и собраниях (США, Англия, Германия, Франция, Испания, Япония, Южная Корея, Италия, Словения и другие страны). Несмотря на популярность и глубокий зрительский интерес, Юрий Николаев продолжает жить и работать в родном городе.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306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752E9-356A-4356-B26E-C6853B0D2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545" y="220718"/>
            <a:ext cx="11082456" cy="236482"/>
          </a:xfrm>
        </p:spPr>
        <p:txBody>
          <a:bodyPr/>
          <a:lstStyle/>
          <a:p>
            <a:pPr fontAlgn="base"/>
            <a:r>
              <a:rPr lang="ru-RU" sz="2400" dirty="0"/>
              <a:t>Интернет - ресурсы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545" y="457200"/>
            <a:ext cx="11430000" cy="6400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https://svistanet.com/hudozhniki-i-art-proekty/kartini-i-zhivopis/xudozhnik-yurij-nikolaev-natyurmorty.html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https://dzen.ru/a/YEHQhyu3T2tP17w4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effectLst/>
                <a:latin typeface="Arial Black" panose="020B0A04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https://pravoslavnaa.livejournal.com/897721.html</a:t>
            </a:r>
            <a:endParaRPr lang="ru-RU" sz="2300" b="1" dirty="0">
              <a:effectLst/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300" b="1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b="1" dirty="0">
                <a:latin typeface="Arial Black" panose="020B0A04020102020204" pitchFamily="34" charset="0"/>
              </a:rPr>
              <a:t>(Фото на титульном листе)</a:t>
            </a:r>
            <a:r>
              <a:rPr lang="en-US" sz="2300" dirty="0">
                <a:latin typeface="Arial Black" panose="020B0A04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300" dirty="0">
                <a:latin typeface="Arial Black" panose="020B0A04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https://avatars.dzeninfra.ru/get-zen_doc/3985451/pub_6041d0872bb74f6b4fd7bc38_6041d8921bd4ca05085a06bb/scale_1200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1)</a:t>
            </a:r>
            <a:r>
              <a:rPr lang="en-US" sz="2300" dirty="0">
                <a:latin typeface="Arial Black" panose="020B0A040201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https://avatars.dzeninfra.ru/get-zen_doc/4636135/pub_6041d0872bb74f6b4fd7bc38_6041d3c9151e6928778d34a4/scale_1200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2)</a:t>
            </a:r>
            <a:r>
              <a:rPr lang="en-US" sz="2300" dirty="0">
                <a:latin typeface="Arial Black" panose="020B0A04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http://svistanet.com/wp-content/uploads/2018/10/xudozhnik_yurij_nikolaev_02.jpg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3)</a:t>
            </a:r>
            <a:r>
              <a:rPr lang="en-US" sz="2300" dirty="0">
                <a:latin typeface="Arial Black" panose="020B0A04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http://svistanet.com/wp-content/uploads/2018/10/xudozhnik_yurij_nikolaev_03.jpg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4)</a:t>
            </a:r>
            <a:r>
              <a:rPr lang="en-US" sz="2300" dirty="0">
                <a:latin typeface="Arial Black" panose="020B0A040201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http://svistanet.com/wp-content/uploads/2018/10/xudozhnik_yurij_nikolaev_04.jpg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5)</a:t>
            </a:r>
            <a:r>
              <a:rPr lang="en-US" sz="2300" dirty="0">
                <a:latin typeface="Arial Black" panose="020B0A040201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http://svistanet.com/wp-content/uploads/2018/10/xudozhnik_yurij_nikolaev_05.jpg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6)</a:t>
            </a:r>
            <a:r>
              <a:rPr lang="en-US" sz="2300" dirty="0">
                <a:latin typeface="Arial Black" panose="020B0A040201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http://svistanet.com/wp-content/uploads/2018/10/xudozhnik_yurij_nikolaev_06.jpg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7)</a:t>
            </a:r>
            <a:r>
              <a:rPr lang="en-US" sz="2300" dirty="0">
                <a:latin typeface="Arial Black" panose="020B0A040201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http://svistanet.com/wp-content/uploads/2018/10/xudozhnik_yurij_nikolaev_07.jpg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8)</a:t>
            </a:r>
            <a:r>
              <a:rPr lang="en-US" sz="2300" dirty="0">
                <a:latin typeface="Arial Black" panose="020B0A040201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http://svistanet.com/wp-content/uploads/2018/10/xudozhnik_yurij_nikolaev_08.jpg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9)</a:t>
            </a:r>
            <a:r>
              <a:rPr lang="en-US" sz="2300" dirty="0">
                <a:latin typeface="Arial Black" panose="020B0A040201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http://svistanet.com/wp-content/uploads/2018/10/xudozhnik_yurij_nikolaev_09.jpg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10)</a:t>
            </a:r>
            <a:r>
              <a:rPr lang="en-US" sz="2300" dirty="0">
                <a:latin typeface="Arial Black" panose="020B0A040201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http://svistanet.com/wp-content/uploads/2018/10/xudozhnik_yurij_nikolaev_10.jpg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11)</a:t>
            </a:r>
            <a:r>
              <a:rPr lang="en-US" sz="2300" dirty="0">
                <a:latin typeface="Arial Black" panose="020B0A040201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http://svistanet.com/wp-content/uploads/2018/10/xudozhnik_yurij_nikolaev_11.jpg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12)</a:t>
            </a:r>
            <a:r>
              <a:rPr lang="en-US" sz="2300" dirty="0">
                <a:latin typeface="Arial Black" panose="020B0A040201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http://svistanet.com/wp-content/uploads/2018/10/xudozhnik_yurij_nikolaev_12.jpg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13)</a:t>
            </a:r>
            <a:r>
              <a:rPr lang="en-US" sz="2300" dirty="0">
                <a:latin typeface="Arial Black" panose="020B0A040201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http://svistanet.com/wp-content/uploads/2018/10/xudozhnik_yurij_nikolaev_15.jpg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14)</a:t>
            </a:r>
            <a:r>
              <a:rPr lang="en-US" sz="2300" dirty="0">
                <a:latin typeface="Arial Black" panose="020B0A040201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http://svistanet.com/wp-content/uploads/2018/10/xudozhnik_yurij_nikolaev_13.jpg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15)</a:t>
            </a:r>
            <a:r>
              <a:rPr lang="en-US" sz="2300" dirty="0">
                <a:latin typeface="Arial Black" panose="020B0A040201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http://svistanet.com/wp-content/uploads/2018/10/xudozhnik_yurij_nikolaev_17.jpg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16)</a:t>
            </a:r>
            <a:r>
              <a:rPr lang="en-US" sz="2300" dirty="0">
                <a:latin typeface="Arial Black" panose="020B0A0402010202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http://svistanet.com/wp-content/uploads/2018/10/xudozhnik_yurij_nikolaev_18.jpg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17)</a:t>
            </a:r>
            <a:r>
              <a:rPr lang="en-US" sz="2300" dirty="0">
                <a:latin typeface="Arial Black" panose="020B0A040201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http://svistanet.com/wp-content/uploads/2018/10/xudozhnik_yurij_nikolaev_21.jpg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18)</a:t>
            </a:r>
            <a:r>
              <a:rPr lang="en-US" sz="2300" dirty="0">
                <a:latin typeface="Arial Black" panose="020B0A04020102020204" pitchFamily="34" charset="0"/>
              </a:rPr>
              <a:t> </a:t>
            </a:r>
            <a:r>
              <a:rPr lang="en-US" sz="2300" dirty="0">
                <a:latin typeface="Arial Black" panose="020B0A04020102020204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http://svistanet.com/wp-content/uploads/2018/10/xudozhnik_yurij_nikolaev_23.jpg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19)</a:t>
            </a:r>
            <a:r>
              <a:rPr lang="en-US" sz="2300" dirty="0">
                <a:latin typeface="Arial Black" panose="020B0A0402010202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http://svistanet.com/wp-content/uploads/2018/10/xudozhnik_yurij_nikolaev_26.jpg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latin typeface="Arial Black" panose="020B0A04020102020204" pitchFamily="34" charset="0"/>
              </a:rPr>
              <a:t>(Фото 20)</a:t>
            </a:r>
            <a:r>
              <a:rPr lang="en-US" sz="2300" dirty="0">
                <a:latin typeface="Arial Black" panose="020B0A040201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http://svistanet.com/wp-content/uploads/2018/10/xudozhnik_yurij_nikolaev_27.jpg</a:t>
            </a: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300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300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64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84765-E121-4687-AE45-F92A0655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57655"/>
            <a:ext cx="10571998" cy="1701685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Чем пахнет деревня?</a:t>
            </a:r>
            <a:br>
              <a:rPr lang="ru-RU" sz="3200" b="1" i="1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</a:br>
            <a:br>
              <a:rPr lang="ru-RU" sz="3200" b="1" i="1" dirty="0">
                <a:solidFill>
                  <a:srgbClr val="330033"/>
                </a:solidFill>
                <a:effectLst/>
                <a:latin typeface="Georgia" panose="02040502050405020303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55CE7-E2D8-472B-A784-968DF685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6" y="2222287"/>
            <a:ext cx="5155324" cy="3636511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effectLst/>
                <a:latin typeface="Georgia" panose="02040502050405020303" pitchFamily="18" charset="0"/>
              </a:rPr>
              <a:t>Чем пахнет деревня?</a:t>
            </a:r>
            <a:br>
              <a:rPr lang="ru-RU" b="1" dirty="0"/>
            </a:br>
            <a:r>
              <a:rPr lang="ru-RU" b="1" i="1" dirty="0">
                <a:effectLst/>
                <a:latin typeface="Georgia" panose="02040502050405020303" pitchFamily="18" charset="0"/>
              </a:rPr>
              <a:t>Конечно же, хлебом,</a:t>
            </a:r>
            <a:br>
              <a:rPr lang="ru-RU" b="1" dirty="0"/>
            </a:br>
            <a:r>
              <a:rPr lang="ru-RU" b="1" i="1" dirty="0">
                <a:effectLst/>
                <a:latin typeface="Georgia" panose="02040502050405020303" pitchFamily="18" charset="0"/>
              </a:rPr>
              <a:t>Теплым хлебом из русской печи.</a:t>
            </a:r>
            <a:br>
              <a:rPr lang="ru-RU" b="1" dirty="0"/>
            </a:br>
            <a:r>
              <a:rPr lang="ru-RU" b="1" i="1" dirty="0">
                <a:effectLst/>
                <a:latin typeface="Georgia" panose="02040502050405020303" pitchFamily="18" charset="0"/>
              </a:rPr>
              <a:t>Пахнет деревня солнцем и небом,</a:t>
            </a:r>
            <a:br>
              <a:rPr lang="ru-RU" b="1" dirty="0"/>
            </a:br>
            <a:r>
              <a:rPr lang="ru-RU" b="1" i="1" dirty="0">
                <a:effectLst/>
                <a:latin typeface="Georgia" panose="02040502050405020303" pitchFamily="18" charset="0"/>
              </a:rPr>
              <a:t>Растущей травой в росистой ночи.</a:t>
            </a:r>
            <a:br>
              <a:rPr lang="ru-RU" b="1" dirty="0"/>
            </a:br>
            <a:br>
              <a:rPr lang="ru-RU" b="1" dirty="0"/>
            </a:br>
            <a:r>
              <a:rPr lang="ru-RU" b="1" i="1" dirty="0">
                <a:effectLst/>
                <a:latin typeface="Georgia" panose="02040502050405020303" pitchFamily="18" charset="0"/>
              </a:rPr>
              <a:t>Пахнет деревня сеном и мёдом,</a:t>
            </a:r>
            <a:br>
              <a:rPr lang="ru-RU" b="1" dirty="0"/>
            </a:br>
            <a:r>
              <a:rPr lang="ru-RU" b="1" i="1" dirty="0">
                <a:effectLst/>
                <a:latin typeface="Georgia" panose="02040502050405020303" pitchFamily="18" charset="0"/>
              </a:rPr>
              <a:t>Летней грозой и парным молоком,</a:t>
            </a:r>
            <a:br>
              <a:rPr lang="ru-RU" b="1" dirty="0"/>
            </a:br>
            <a:r>
              <a:rPr lang="ru-RU" b="1" i="1" dirty="0">
                <a:effectLst/>
                <a:latin typeface="Georgia" panose="02040502050405020303" pitchFamily="18" charset="0"/>
              </a:rPr>
              <a:t>Антоновкой спелой ядрёного года,</a:t>
            </a:r>
            <a:br>
              <a:rPr lang="ru-RU" b="1" dirty="0"/>
            </a:br>
            <a:r>
              <a:rPr lang="ru-RU" b="1" i="1" dirty="0">
                <a:effectLst/>
                <a:latin typeface="Georgia" panose="02040502050405020303" pitchFamily="18" charset="0"/>
              </a:rPr>
              <a:t>С поля соломой и спелым зерном.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2969D-C309-4DAD-AF85-0A960596F5AF}"/>
              </a:ext>
            </a:extLst>
          </p:cNvPr>
          <p:cNvSpPr txBox="1"/>
          <p:nvPr/>
        </p:nvSpPr>
        <p:spPr>
          <a:xfrm>
            <a:off x="6385034" y="1859340"/>
            <a:ext cx="564931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1" dirty="0">
              <a:effectLst/>
              <a:latin typeface="Georgia" panose="02040502050405020303" pitchFamily="18" charset="0"/>
            </a:endParaRPr>
          </a:p>
          <a:p>
            <a:endParaRPr lang="ru-RU" i="1" dirty="0">
              <a:latin typeface="Georgia" panose="02040502050405020303" pitchFamily="18" charset="0"/>
            </a:endParaRPr>
          </a:p>
          <a:p>
            <a:endParaRPr lang="ru-RU" b="0" i="1" dirty="0">
              <a:effectLst/>
              <a:latin typeface="Georgia" panose="02040502050405020303" pitchFamily="18" charset="0"/>
            </a:endParaRPr>
          </a:p>
          <a:p>
            <a:r>
              <a:rPr lang="ru-RU" b="1" i="1" dirty="0">
                <a:effectLst/>
                <a:latin typeface="Georgia" panose="02040502050405020303" pitchFamily="18" charset="0"/>
              </a:rPr>
              <a:t>Пахнет деревня землёю и потом,</a:t>
            </a:r>
            <a:br>
              <a:rPr lang="ru-RU" b="1" i="1" dirty="0">
                <a:effectLst/>
                <a:latin typeface="Georgia" panose="02040502050405020303" pitchFamily="18" charset="0"/>
              </a:rPr>
            </a:br>
            <a:r>
              <a:rPr lang="ru-RU" b="1" i="1" dirty="0">
                <a:effectLst/>
                <a:latin typeface="Georgia" panose="02040502050405020303" pitchFamily="18" charset="0"/>
              </a:rPr>
              <a:t>С картофельной грядки зелёной ботвой.</a:t>
            </a:r>
            <a:br>
              <a:rPr lang="ru-RU" b="1" i="1" dirty="0">
                <a:effectLst/>
                <a:latin typeface="Georgia" panose="02040502050405020303" pitchFamily="18" charset="0"/>
              </a:rPr>
            </a:br>
            <a:r>
              <a:rPr lang="ru-RU" b="1" i="1" dirty="0">
                <a:effectLst/>
                <a:latin typeface="Georgia" panose="02040502050405020303" pitchFamily="18" charset="0"/>
              </a:rPr>
              <a:t>Пахнет она неуёмной работой</a:t>
            </a:r>
            <a:br>
              <a:rPr lang="ru-RU" b="1" i="1" dirty="0">
                <a:effectLst/>
                <a:latin typeface="Georgia" panose="02040502050405020303" pitchFamily="18" charset="0"/>
              </a:rPr>
            </a:br>
            <a:r>
              <a:rPr lang="ru-RU" b="1" i="1" dirty="0">
                <a:effectLst/>
                <a:latin typeface="Georgia" panose="02040502050405020303" pitchFamily="18" charset="0"/>
              </a:rPr>
              <a:t>И горькой непрошеной бабьей слезой.</a:t>
            </a:r>
            <a:br>
              <a:rPr lang="ru-RU" b="1" i="1" dirty="0">
                <a:effectLst/>
                <a:latin typeface="Georgia" panose="02040502050405020303" pitchFamily="18" charset="0"/>
              </a:rPr>
            </a:br>
            <a:br>
              <a:rPr lang="ru-RU" b="1" i="1" dirty="0">
                <a:effectLst/>
                <a:latin typeface="Georgia" panose="02040502050405020303" pitchFamily="18" charset="0"/>
              </a:rPr>
            </a:br>
            <a:r>
              <a:rPr lang="ru-RU" b="1" i="1" dirty="0">
                <a:effectLst/>
                <a:latin typeface="Georgia" panose="02040502050405020303" pitchFamily="18" charset="0"/>
              </a:rPr>
              <a:t>Мне запахи эти до боли знакомы.</a:t>
            </a:r>
            <a:br>
              <a:rPr lang="ru-RU" b="1" i="1" dirty="0">
                <a:effectLst/>
                <a:latin typeface="Georgia" panose="02040502050405020303" pitchFamily="18" charset="0"/>
              </a:rPr>
            </a:br>
            <a:r>
              <a:rPr lang="ru-RU" b="1" i="1" dirty="0">
                <a:effectLst/>
                <a:latin typeface="Georgia" panose="02040502050405020303" pitchFamily="18" charset="0"/>
              </a:rPr>
              <a:t>В них детство, и юность, и сны наяву.</a:t>
            </a:r>
            <a:br>
              <a:rPr lang="ru-RU" b="1" i="1" dirty="0">
                <a:effectLst/>
                <a:latin typeface="Georgia" panose="02040502050405020303" pitchFamily="18" charset="0"/>
              </a:rPr>
            </a:br>
            <a:r>
              <a:rPr lang="ru-RU" b="1" i="1" dirty="0">
                <a:effectLst/>
                <a:latin typeface="Georgia" panose="02040502050405020303" pitchFamily="18" charset="0"/>
              </a:rPr>
              <a:t>Все запахи родины, отчего дома</a:t>
            </a:r>
            <a:br>
              <a:rPr lang="ru-RU" b="1" i="1" dirty="0">
                <a:effectLst/>
                <a:latin typeface="Georgia" panose="02040502050405020303" pitchFamily="18" charset="0"/>
              </a:rPr>
            </a:br>
            <a:r>
              <a:rPr lang="ru-RU" b="1" i="1" dirty="0">
                <a:effectLst/>
                <a:latin typeface="Georgia" panose="02040502050405020303" pitchFamily="18" charset="0"/>
              </a:rPr>
              <a:t>Я попросту памятью сердца зову.</a:t>
            </a:r>
          </a:p>
          <a:p>
            <a:br>
              <a:rPr lang="ru-RU" dirty="0"/>
            </a:br>
            <a:r>
              <a:rPr lang="ru-RU" b="0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Валентина Куплевацкая </a:t>
            </a:r>
          </a:p>
        </p:txBody>
      </p:sp>
    </p:spTree>
    <p:extLst>
      <p:ext uri="{BB962C8B-B14F-4D97-AF65-F5344CB8AC3E}">
        <p14:creationId xmlns:p14="http://schemas.microsoft.com/office/powerpoint/2010/main" val="295014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B65B-AF67-4EA3-BC45-42CA96AC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76" y="0"/>
            <a:ext cx="10593722" cy="646386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Натюрморт с хлебом</a:t>
            </a:r>
            <a:endParaRPr lang="ru-RU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C889A-8FBC-437C-88C0-2826CE2C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3710" y="2222287"/>
            <a:ext cx="1702676" cy="44485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                                                                                                                  (Фото 1)</a:t>
            </a:r>
          </a:p>
        </p:txBody>
      </p:sp>
      <p:pic>
        <p:nvPicPr>
          <p:cNvPr id="19458" name="Picture 2" descr="Натюрморт с хлебом">
            <a:extLst>
              <a:ext uri="{FF2B5EF4-FFF2-40B4-BE49-F238E27FC236}">
                <a16:creationId xmlns:a16="http://schemas.microsoft.com/office/drawing/2014/main" id="{B30A0313-5302-4065-991C-855984D5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36" y="646386"/>
            <a:ext cx="7909927" cy="60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4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752E9-356A-4356-B26E-C6853B0D2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54" y="1"/>
            <a:ext cx="12034345" cy="1592316"/>
          </a:xfrm>
        </p:spPr>
        <p:txBody>
          <a:bodyPr/>
          <a:lstStyle/>
          <a:p>
            <a:pPr algn="ctr"/>
            <a:r>
              <a:rPr lang="ru-RU" sz="3200" b="1" i="0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Картины художника </a:t>
            </a:r>
            <a:br>
              <a:rPr lang="ru-RU" sz="3200" b="1" i="0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</a:br>
            <a:r>
              <a:rPr lang="ru-RU" sz="3200" b="1" i="0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Юрий Викторовича Николаева</a:t>
            </a:r>
            <a:br>
              <a:rPr lang="ru-RU" sz="3200" b="1" i="0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</a:br>
            <a:endParaRPr lang="ru-RU" sz="3200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9905" y="5280846"/>
            <a:ext cx="1489184" cy="132490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(Фото 2)</a:t>
            </a:r>
          </a:p>
        </p:txBody>
      </p:sp>
      <p:pic>
        <p:nvPicPr>
          <p:cNvPr id="1026" name="Picture 2" descr="художник Юрий Николаев картины – 02">
            <a:extLst>
              <a:ext uri="{FF2B5EF4-FFF2-40B4-BE49-F238E27FC236}">
                <a16:creationId xmlns:a16="http://schemas.microsoft.com/office/drawing/2014/main" id="{75D416B5-B8DD-4B16-AD73-C5AC5448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06" y="1064556"/>
            <a:ext cx="85725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1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9022" y="6290441"/>
            <a:ext cx="1261239" cy="394137"/>
          </a:xfrm>
        </p:spPr>
        <p:txBody>
          <a:bodyPr>
            <a:normAutofit/>
          </a:bodyPr>
          <a:lstStyle/>
          <a:p>
            <a:r>
              <a:rPr lang="ru-RU" dirty="0"/>
              <a:t>(Фото 3)</a:t>
            </a:r>
          </a:p>
        </p:txBody>
      </p:sp>
      <p:pic>
        <p:nvPicPr>
          <p:cNvPr id="2050" name="Picture 2" descr="художник Юрий Николаев картины – 03">
            <a:extLst>
              <a:ext uri="{FF2B5EF4-FFF2-40B4-BE49-F238E27FC236}">
                <a16:creationId xmlns:a16="http://schemas.microsoft.com/office/drawing/2014/main" id="{9C09A80E-4431-4D88-B6CC-DC56F3D2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16" y="237548"/>
            <a:ext cx="8529745" cy="63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2897" y="6195848"/>
            <a:ext cx="1308536" cy="472965"/>
          </a:xfrm>
        </p:spPr>
        <p:txBody>
          <a:bodyPr>
            <a:normAutofit/>
          </a:bodyPr>
          <a:lstStyle/>
          <a:p>
            <a:r>
              <a:rPr lang="ru-RU" dirty="0"/>
              <a:t>(Фото 4)</a:t>
            </a:r>
          </a:p>
        </p:txBody>
      </p:sp>
      <p:pic>
        <p:nvPicPr>
          <p:cNvPr id="3074" name="Picture 2" descr="художник Юрий Николаев картины – 04">
            <a:extLst>
              <a:ext uri="{FF2B5EF4-FFF2-40B4-BE49-F238E27FC236}">
                <a16:creationId xmlns:a16="http://schemas.microsoft.com/office/drawing/2014/main" id="{A6D95DE8-01EF-4BA6-BE18-C585AE98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23" y="281808"/>
            <a:ext cx="8907146" cy="62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6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4428" y="6164317"/>
            <a:ext cx="1418895" cy="504497"/>
          </a:xfrm>
        </p:spPr>
        <p:txBody>
          <a:bodyPr>
            <a:normAutofit/>
          </a:bodyPr>
          <a:lstStyle/>
          <a:p>
            <a:r>
              <a:rPr lang="ru-RU" dirty="0"/>
              <a:t>(Фото 5)</a:t>
            </a:r>
          </a:p>
        </p:txBody>
      </p:sp>
      <p:pic>
        <p:nvPicPr>
          <p:cNvPr id="4098" name="Picture 2" descr="художник Юрий Николаев картины – 05">
            <a:extLst>
              <a:ext uri="{FF2B5EF4-FFF2-40B4-BE49-F238E27FC236}">
                <a16:creationId xmlns:a16="http://schemas.microsoft.com/office/drawing/2014/main" id="{00C37497-322D-4516-BF8C-4294B41B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69" y="281707"/>
            <a:ext cx="9069523" cy="62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5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0C3314-424D-4434-A2FF-65094F6A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396" y="5533696"/>
            <a:ext cx="1539603" cy="1119351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(Фото 6)</a:t>
            </a:r>
          </a:p>
        </p:txBody>
      </p:sp>
      <p:pic>
        <p:nvPicPr>
          <p:cNvPr id="5122" name="Picture 2" descr="художник Юрий Николаев картины – 06">
            <a:extLst>
              <a:ext uri="{FF2B5EF4-FFF2-40B4-BE49-F238E27FC236}">
                <a16:creationId xmlns:a16="http://schemas.microsoft.com/office/drawing/2014/main" id="{3875DCB7-EF09-481F-8911-BC984E0A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98" y="212835"/>
            <a:ext cx="9049931" cy="64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66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79</TotalTime>
  <Words>1113</Words>
  <Application>Microsoft Office PowerPoint</Application>
  <PresentationFormat>Широкоэкранный</PresentationFormat>
  <Paragraphs>121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-apple-system</vt:lpstr>
      <vt:lpstr>Arial Black</vt:lpstr>
      <vt:lpstr>Century Gothic</vt:lpstr>
      <vt:lpstr>Georgia</vt:lpstr>
      <vt:lpstr>Helvetica Neue</vt:lpstr>
      <vt:lpstr>Wingdings 2</vt:lpstr>
      <vt:lpstr>Цитаты</vt:lpstr>
      <vt:lpstr>     Методическая разработка занятия  по изобразительному искусству на тему: «Художник Юрий Николаев. В доме пахнет хлебом, мёдом и цветами». </vt:lpstr>
      <vt:lpstr> Уроженец Пензенской губернии,  художник Юрий Викторович Николаев  родился 27 апреля 1964 года. В 1988 году молодой художник окончил Пензенское художественное училище им. К.А. Савицкого, а уже в 1991 году получает специальность «архитектор» на архитектурном факультете Пензенской архитектурно-строительной академии. Член Союза художников с 1998 г.   Картины Юрия Николаева привлекают свежестью и ненавязчивой легкостью красок. Столь яркое предпочтение автора во многом говорит не только о его высоком мастерстве, но и тонком художественном вкусе, таланте видеть больше, чем укладывается в рамках обыденности. В его натюрмортах очень правильные, не гламурные, а обыденные вещи, которые мы сами видим очень часто в наших домах.  Натюрморт, безусловно, любимый жанр Юрия: его любимые одуванчики – не в цвету, а выветренные и созревшие, но все же пушистые и веселые.  Индивидуальность и живое творчество – неизменные характеристики работ художника, которые приковывают внимание зрителя, оставляя в памяти неизгладимое переживание красоты и гармонии.  </vt:lpstr>
      <vt:lpstr>Чем пахнет деревня?  </vt:lpstr>
      <vt:lpstr>Натюрморт с хлебом</vt:lpstr>
      <vt:lpstr>Картины художника  Юрий Викторовича Николаева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работ автора представлена в экспозиции Пензенской картинной галерее им. К.А. Савицкого, часть – в частных собраниях. Работы Юрия Николаева можно встретить как в российских, так и зарубежных галереях и собраниях (США, Англия, Германия, Франция, Испания, Япония, Южная Корея, Италия, Словения и другие страны). Несмотря на популярность и глубокий зрительский интерес, Юрий Николаев продолжает жить и работать в родном городе.</vt:lpstr>
      <vt:lpstr>Интернет -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 Юрий Николаев. В доме пахнет хлебом, мёдом и цветами </dc:title>
  <dc:creator>Елена</dc:creator>
  <cp:lastModifiedBy>Елена</cp:lastModifiedBy>
  <cp:revision>3</cp:revision>
  <dcterms:created xsi:type="dcterms:W3CDTF">2023-11-20T08:05:45Z</dcterms:created>
  <dcterms:modified xsi:type="dcterms:W3CDTF">2023-12-24T19:17:08Z</dcterms:modified>
</cp:coreProperties>
</file>