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701AC46-41B5-42C7-B300-3AED18CF8D17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9D31D7A-1168-4FE8-833C-CA81D597E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AC46-41B5-42C7-B300-3AED18CF8D17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1D7A-1168-4FE8-833C-CA81D597E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AC46-41B5-42C7-B300-3AED18CF8D17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1D7A-1168-4FE8-833C-CA81D597E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701AC46-41B5-42C7-B300-3AED18CF8D17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1D7A-1168-4FE8-833C-CA81D597E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701AC46-41B5-42C7-B300-3AED18CF8D17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9D31D7A-1168-4FE8-833C-CA81D597ED1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01AC46-41B5-42C7-B300-3AED18CF8D17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D31D7A-1168-4FE8-833C-CA81D597E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701AC46-41B5-42C7-B300-3AED18CF8D17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9D31D7A-1168-4FE8-833C-CA81D597E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1AC46-41B5-42C7-B300-3AED18CF8D17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1D7A-1168-4FE8-833C-CA81D597E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01AC46-41B5-42C7-B300-3AED18CF8D17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D31D7A-1168-4FE8-833C-CA81D597E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701AC46-41B5-42C7-B300-3AED18CF8D17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9D31D7A-1168-4FE8-833C-CA81D597E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701AC46-41B5-42C7-B300-3AED18CF8D17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9D31D7A-1168-4FE8-833C-CA81D597E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701AC46-41B5-42C7-B300-3AED18CF8D17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9D31D7A-1168-4FE8-833C-CA81D597E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henadiesontu.com/blog/2019/11/15/gipsovayagolovaobrubovkapogudonu?format=am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henadiesontu.com/masterclass/drawing-lessons-for-beginners" TargetMode="External"/><Relationship Id="rId2" Type="http://schemas.openxmlformats.org/officeDocument/2006/relationships/hyperlink" Target="https://ru.wikipedia.org/wiki/%D0%9E%D0%B1%D1%80%D1%83%D0%B1%D0%BE%D0%B2%D0%BA%D0%B0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henadiesontu.com/blog/2019/11/7/akademicheskii-risunok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henadiesontu.com/blog/obrubovka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332657"/>
            <a:ext cx="9324528" cy="1008111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Муниципальное учреждение дополнительного образования</a:t>
            </a:r>
            <a:b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«Центр эстетического воспитания детей»</a:t>
            </a:r>
            <a:b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  <a:t>Республика Мордовия, город Саранск.</a:t>
            </a:r>
            <a:br>
              <a:rPr lang="ru-RU" sz="1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itchFamily="34" charset="0"/>
                <a:cs typeface="Arial" pitchFamily="34" charset="0"/>
              </a:rPr>
            </a:br>
            <a:endParaRPr lang="ru-RU" sz="1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712968" cy="240067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 Методическая разработка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по изобразительному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искусству на тему:   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«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Построение гипсовой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головы. </a:t>
            </a:r>
            <a:r>
              <a:rPr lang="ru-RU" sz="2400" dirty="0" err="1" smtClean="0">
                <a:solidFill>
                  <a:schemeClr val="tx1"/>
                </a:solidFill>
                <a:latin typeface="Arial Black" pitchFamily="34" charset="0"/>
              </a:rPr>
              <a:t>Обрубовка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»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ru-RU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3212976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bg1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bg1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bg1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bg1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bg1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bg1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bg1"/>
              </a:solidFill>
              <a:latin typeface="Arial Black" pitchFamily="34" charset="0"/>
              <a:ea typeface="Calibri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Подготовила: Педагог дополнительного образования студии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  <a:latin typeface="Arial Black" pitchFamily="34" charset="0"/>
                <a:ea typeface="Calibri" pitchFamily="34" charset="0"/>
                <a:cs typeface="Arial" pitchFamily="34" charset="0"/>
              </a:rPr>
              <a:t>изобразительного  искусства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Павельева Елена Федоровна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Саранск 2022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Дом\Desktop\Построение+гипсовой+головы+обрубовки+по+Гудон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2955474" cy="443691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"/>
            <a:ext cx="8603456" cy="836712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Arial Black" pitchFamily="34" charset="0"/>
              </a:rPr>
              <a:t>Рисование </a:t>
            </a:r>
            <a:r>
              <a:rPr lang="ru-RU" sz="3200" dirty="0" err="1" smtClean="0">
                <a:latin typeface="Arial Black" pitchFamily="34" charset="0"/>
              </a:rPr>
              <a:t>обрубовки</a:t>
            </a:r>
            <a:r>
              <a:rPr lang="ru-RU" sz="3200" dirty="0" smtClean="0">
                <a:latin typeface="Arial Black" pitchFamily="34" charset="0"/>
              </a:rPr>
              <a:t> с натуры.</a:t>
            </a:r>
            <a:endParaRPr lang="ru-RU" sz="3200" dirty="0"/>
          </a:p>
        </p:txBody>
      </p:sp>
      <p:pic>
        <p:nvPicPr>
          <p:cNvPr id="3074" name="Picture 2" descr="C:\Users\Дом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3608065" cy="5417388"/>
          </a:xfrm>
          <a:prstGeom prst="rect">
            <a:avLst/>
          </a:prstGeom>
          <a:noFill/>
        </p:spPr>
      </p:pic>
      <p:pic>
        <p:nvPicPr>
          <p:cNvPr id="3075" name="Picture 3" descr="C:\Users\Дом\Desktop\Построение+гипсовой+головы+обрубовки+по+Гудону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9298" y="908720"/>
            <a:ext cx="3501464" cy="525658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67544" y="3244334"/>
            <a:ext cx="47594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(</a:t>
            </a:r>
            <a:r>
              <a:rPr lang="ru-RU" dirty="0" smtClean="0">
                <a:latin typeface="Arial Black" pitchFamily="34" charset="0"/>
              </a:rPr>
              <a:t>Фото </a:t>
            </a:r>
            <a:r>
              <a:rPr lang="ru-RU" dirty="0" smtClean="0">
                <a:latin typeface="Arial Black" pitchFamily="34" charset="0"/>
              </a:rPr>
              <a:t>3)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17013" y="3244334"/>
            <a:ext cx="3464410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                            (</a:t>
            </a:r>
            <a:r>
              <a:rPr lang="ru-RU" dirty="0" smtClean="0">
                <a:latin typeface="Arial Black" pitchFamily="34" charset="0"/>
              </a:rPr>
              <a:t>Фото </a:t>
            </a:r>
            <a:r>
              <a:rPr lang="ru-RU" dirty="0" smtClean="0">
                <a:latin typeface="Arial Black" pitchFamily="34" charset="0"/>
              </a:rPr>
              <a:t>4) </a:t>
            </a:r>
            <a:endParaRPr lang="ru-RU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"/>
            <a:ext cx="8062912" cy="126875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ТВОРЧЕСКАЯ ЧАСТЬ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latin typeface="Arial Black" pitchFamily="34" charset="0"/>
              </a:rPr>
              <a:t>Конструктивное </a:t>
            </a:r>
            <a:r>
              <a:rPr lang="ru-RU" sz="3200" dirty="0" smtClean="0">
                <a:latin typeface="Arial Black" pitchFamily="34" charset="0"/>
              </a:rPr>
              <a:t>построение.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351936" cy="489654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b="1" dirty="0" smtClean="0"/>
              <a:t>1</a:t>
            </a:r>
            <a:r>
              <a:rPr lang="ru-RU" b="1" dirty="0" smtClean="0">
                <a:latin typeface="Arial Black" pitchFamily="34" charset="0"/>
              </a:rPr>
              <a:t>) Необходимо определить, где будет находиться голова в листе ватмана формата А2. Для этого наметим габаритные размеры, найдя соотношения ширины и высоты изображаемого объекта. Необходимо оставить больше места со стороны лицевой части.</a:t>
            </a:r>
            <a:br>
              <a:rPr lang="ru-RU" b="1" dirty="0" smtClean="0">
                <a:latin typeface="Arial Black" pitchFamily="34" charset="0"/>
              </a:rPr>
            </a:br>
            <a:r>
              <a:rPr lang="ru-RU" b="1" dirty="0" smtClean="0">
                <a:latin typeface="Arial Black" pitchFamily="34" charset="0"/>
              </a:rPr>
              <a:t>2) Наметим общий объём </a:t>
            </a:r>
            <a:r>
              <a:rPr lang="ru-RU" b="1" dirty="0" err="1" smtClean="0">
                <a:latin typeface="Arial Black" pitchFamily="34" charset="0"/>
              </a:rPr>
              <a:t>обрубовочной</a:t>
            </a:r>
            <a:r>
              <a:rPr lang="ru-RU" b="1" dirty="0" smtClean="0">
                <a:latin typeface="Arial Black" pitchFamily="34" charset="0"/>
              </a:rPr>
              <a:t> головы.</a:t>
            </a:r>
            <a:br>
              <a:rPr lang="ru-RU" b="1" dirty="0" smtClean="0">
                <a:latin typeface="Arial Black" pitchFamily="34" charset="0"/>
              </a:rPr>
            </a:br>
            <a:r>
              <a:rPr lang="ru-RU" b="1" dirty="0" smtClean="0">
                <a:latin typeface="Arial Black" pitchFamily="34" charset="0"/>
              </a:rPr>
              <a:t>3) Определим ракурс головы.</a:t>
            </a:r>
            <a:br>
              <a:rPr lang="ru-RU" b="1" dirty="0" smtClean="0">
                <a:latin typeface="Arial Black" pitchFamily="34" charset="0"/>
              </a:rPr>
            </a:br>
            <a:r>
              <a:rPr lang="ru-RU" b="1" dirty="0" smtClean="0">
                <a:latin typeface="Arial Black" pitchFamily="34" charset="0"/>
              </a:rPr>
              <a:t>4) Найдём лицевые части в нашем ракурсе.</a:t>
            </a:r>
            <a:br>
              <a:rPr lang="ru-RU" b="1" dirty="0" smtClean="0">
                <a:latin typeface="Arial Black" pitchFamily="34" charset="0"/>
              </a:rPr>
            </a:br>
            <a:r>
              <a:rPr lang="ru-RU" b="1" dirty="0" smtClean="0">
                <a:latin typeface="Arial Black" pitchFamily="34" charset="0"/>
              </a:rPr>
              <a:t>5) Поделим лицо на пропорциональные части лица. Наметим профильную линию.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8062912" cy="554461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 </a:t>
            </a:r>
            <a:r>
              <a:rPr lang="ru-RU" dirty="0" smtClean="0"/>
              <a:t>	</a:t>
            </a:r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>Рисунок </a:t>
            </a:r>
            <a:r>
              <a:rPr lang="ru-RU" sz="3200" dirty="0" err="1" smtClean="0">
                <a:solidFill>
                  <a:schemeClr val="tx1"/>
                </a:solidFill>
                <a:latin typeface="Arial Black" pitchFamily="34" charset="0"/>
              </a:rPr>
              <a:t>обрубовки</a:t>
            </a:r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> головы – это схема для облегчения работы мастера. Метод нередко называют «зодческим». В процессе его применения, художник запоминает, что голова имеет форму яйца, нос – это призма, а глаз – шар. И в будущем, смотря на живого человека перед собой, он сможет выделить в его лице эти части, а затем объединить их в целое, создавая акцент на индивидуальных чертах и особенностях</a:t>
            </a:r>
            <a:r>
              <a:rPr lang="ru-RU" sz="3200" dirty="0" smtClean="0"/>
              <a:t>.</a:t>
            </a:r>
            <a:endParaRPr lang="ru-RU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"/>
            <a:ext cx="8423944" cy="105273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Arial Black" pitchFamily="34" charset="0"/>
              </a:rPr>
              <a:t>Построение </a:t>
            </a:r>
            <a:r>
              <a:rPr lang="ru-RU" sz="2800" dirty="0" err="1" smtClean="0">
                <a:latin typeface="Arial Black" pitchFamily="34" charset="0"/>
              </a:rPr>
              <a:t>обрубовки</a:t>
            </a:r>
            <a:r>
              <a:rPr lang="ru-RU" sz="2800" dirty="0" smtClean="0">
                <a:latin typeface="Arial Black" pitchFamily="34" charset="0"/>
              </a:rPr>
              <a:t> с разных сторон позирования.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4098" name="Picture 2" descr="C:\Users\Дом\Desktop\академический+рисунок+гудона.jpg"/>
          <p:cNvPicPr>
            <a:picLocks noChangeAspect="1" noChangeArrowheads="1"/>
          </p:cNvPicPr>
          <p:nvPr/>
        </p:nvPicPr>
        <p:blipFill>
          <a:blip r:embed="rId2" cstate="print"/>
          <a:srcRect r="48321" b="35741"/>
          <a:stretch>
            <a:fillRect/>
          </a:stretch>
        </p:blipFill>
        <p:spPr bwMode="auto">
          <a:xfrm>
            <a:off x="251520" y="1124744"/>
            <a:ext cx="2520280" cy="3672408"/>
          </a:xfrm>
          <a:prstGeom prst="rect">
            <a:avLst/>
          </a:prstGeom>
          <a:noFill/>
        </p:spPr>
      </p:pic>
      <p:pic>
        <p:nvPicPr>
          <p:cNvPr id="4099" name="Picture 3" descr="C:\Users\Дом\Desktop\академический+рисунок+гудона.jpg"/>
          <p:cNvPicPr>
            <a:picLocks noChangeAspect="1" noChangeArrowheads="1"/>
          </p:cNvPicPr>
          <p:nvPr/>
        </p:nvPicPr>
        <p:blipFill>
          <a:blip r:embed="rId2" cstate="print"/>
          <a:srcRect l="63491" t="36539" b="33221"/>
          <a:stretch>
            <a:fillRect/>
          </a:stretch>
        </p:blipFill>
        <p:spPr bwMode="auto">
          <a:xfrm>
            <a:off x="3275856" y="4077072"/>
            <a:ext cx="2664296" cy="2586088"/>
          </a:xfrm>
          <a:prstGeom prst="rect">
            <a:avLst/>
          </a:prstGeom>
          <a:noFill/>
        </p:spPr>
      </p:pic>
      <p:pic>
        <p:nvPicPr>
          <p:cNvPr id="4100" name="Picture 4" descr="C:\Users\Дом\Desktop\академический+рисунок+гудона.jpg"/>
          <p:cNvPicPr>
            <a:picLocks noChangeAspect="1" noChangeArrowheads="1"/>
          </p:cNvPicPr>
          <p:nvPr/>
        </p:nvPicPr>
        <p:blipFill>
          <a:blip r:embed="rId2" cstate="print"/>
          <a:srcRect l="51477" b="62600"/>
          <a:stretch>
            <a:fillRect/>
          </a:stretch>
        </p:blipFill>
        <p:spPr bwMode="auto">
          <a:xfrm>
            <a:off x="3219276" y="1196752"/>
            <a:ext cx="2710544" cy="2448272"/>
          </a:xfrm>
          <a:prstGeom prst="rect">
            <a:avLst/>
          </a:prstGeom>
          <a:noFill/>
        </p:spPr>
      </p:pic>
      <p:pic>
        <p:nvPicPr>
          <p:cNvPr id="4101" name="Picture 5" descr="C:\Users\Дом\Desktop\академический+рисунок+гудона.jpg"/>
          <p:cNvPicPr>
            <a:picLocks noChangeAspect="1" noChangeArrowheads="1"/>
          </p:cNvPicPr>
          <p:nvPr/>
        </p:nvPicPr>
        <p:blipFill>
          <a:blip r:embed="rId2" cstate="print"/>
          <a:srcRect l="66444" t="65519"/>
          <a:stretch>
            <a:fillRect/>
          </a:stretch>
        </p:blipFill>
        <p:spPr bwMode="auto">
          <a:xfrm>
            <a:off x="6228184" y="1124744"/>
            <a:ext cx="2631107" cy="316835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043608" y="4797152"/>
            <a:ext cx="41833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(Фото 5)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917013" y="3244334"/>
            <a:ext cx="13099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(</a:t>
            </a:r>
            <a:r>
              <a:rPr lang="ru-RU" dirty="0" smtClean="0">
                <a:latin typeface="Arial Black" pitchFamily="34" charset="0"/>
              </a:rPr>
              <a:t>Фото </a:t>
            </a:r>
            <a:r>
              <a:rPr lang="ru-RU" dirty="0" smtClean="0">
                <a:latin typeface="Arial Black" pitchFamily="34" charset="0"/>
              </a:rPr>
              <a:t>6)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17013" y="3244334"/>
            <a:ext cx="423385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                                     </a:t>
            </a: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                                    (</a:t>
            </a:r>
            <a:r>
              <a:rPr lang="ru-RU" dirty="0" smtClean="0">
                <a:latin typeface="Arial Black" pitchFamily="34" charset="0"/>
              </a:rPr>
              <a:t>Фото </a:t>
            </a:r>
            <a:r>
              <a:rPr lang="ru-RU" dirty="0" smtClean="0">
                <a:latin typeface="Arial Black" pitchFamily="34" charset="0"/>
              </a:rPr>
              <a:t>7)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17013" y="3244334"/>
            <a:ext cx="3387466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                         (</a:t>
            </a:r>
            <a:r>
              <a:rPr lang="ru-RU" dirty="0" smtClean="0">
                <a:latin typeface="Arial Black" pitchFamily="34" charset="0"/>
              </a:rPr>
              <a:t>Фото </a:t>
            </a:r>
            <a:r>
              <a:rPr lang="ru-RU" dirty="0" smtClean="0">
                <a:latin typeface="Arial Black" pitchFamily="34" charset="0"/>
              </a:rPr>
              <a:t>8) </a:t>
            </a:r>
            <a:endParaRPr lang="ru-RU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764704"/>
            <a:ext cx="8062912" cy="5184576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sz="5100" b="1" dirty="0" smtClean="0">
                <a:latin typeface="Arial Black" pitchFamily="34" charset="0"/>
              </a:rPr>
              <a:t>Изучение метода анализа и выражения в рисунке «большой формы» для учащихся часто сопровождается трудностями. Начиная изображать общую форму головы, учащиеся, как правило, ограничиваются линейным абрисом головы и сразу же переходят к деталям, не уточнив ни характера формы головы, ни ее объема. Отсюда и детали они начинают рисовать не с выявления основы формы, а со срисовывания конфигурации формы носа, глаз, губ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 Black" pitchFamily="34" charset="0"/>
              </a:rPr>
              <a:t>Рисуйте </a:t>
            </a:r>
            <a:r>
              <a:rPr lang="ru-RU" sz="2800" dirty="0" err="1" smtClean="0">
                <a:latin typeface="Arial Black" pitchFamily="34" charset="0"/>
              </a:rPr>
              <a:t>обрубовку</a:t>
            </a:r>
            <a:r>
              <a:rPr lang="ru-RU" sz="2800" dirty="0" smtClean="0">
                <a:latin typeface="Arial Black" pitchFamily="34" charset="0"/>
              </a:rPr>
              <a:t> с натуры, штрихуйте по плоскостям и учитесь рисовать портреты людей с натуры. 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Присылайте свои работы на мой электронный адрес.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60649"/>
            <a:ext cx="8062912" cy="936103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Arial Black" pitchFamily="34" charset="0"/>
              </a:rPr>
              <a:t>Интернет - источник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84784"/>
            <a:ext cx="7920880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  <a:hlinkClick r:id="rId2"/>
            </a:endParaRPr>
          </a:p>
          <a:p>
            <a:endParaRPr lang="ru-RU" dirty="0" smtClean="0">
              <a:solidFill>
                <a:schemeClr val="tx1"/>
              </a:solidFill>
              <a:hlinkClick r:id="rId2"/>
            </a:endParaRPr>
          </a:p>
          <a:p>
            <a:endParaRPr lang="ru-RU" dirty="0" smtClean="0">
              <a:solidFill>
                <a:schemeClr val="tx1"/>
              </a:solidFill>
              <a:hlinkClick r:id="rId2"/>
            </a:endParaRPr>
          </a:p>
          <a:p>
            <a:endParaRPr lang="ru-RU" dirty="0" smtClean="0">
              <a:solidFill>
                <a:schemeClr val="tx1"/>
              </a:solidFill>
              <a:hlinkClick r:id="rId2"/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https://www.ghenadiesontu.com/blog/2019/11/15/gipsovayagolovaobrubovkapogudonu?format=amp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(Фото 1,2,3,4,5,6,7,8)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 https://www.ghenadiesontu.com/blog/2019/11/15/gipsovayagolovaobrubovkapogudonu?format=amp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32657"/>
            <a:ext cx="8062912" cy="136815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Цель занятия: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</a:rPr>
              <a:t>Овладеть методом анализа и выражения большой формы при построении головы </a:t>
            </a:r>
          </a:p>
          <a:p>
            <a:pPr algn="ctr"/>
            <a:r>
              <a:rPr lang="ru-RU" sz="3600" b="1" dirty="0" err="1" smtClean="0">
                <a:latin typeface="Arial Black" pitchFamily="34" charset="0"/>
              </a:rPr>
              <a:t>обрубовки</a:t>
            </a:r>
            <a:r>
              <a:rPr lang="ru-RU" sz="3600" b="1" dirty="0" smtClean="0">
                <a:latin typeface="Arial Black" pitchFamily="34" charset="0"/>
              </a:rPr>
              <a:t>.</a:t>
            </a:r>
            <a:endParaRPr lang="ru-RU" sz="3600" b="1" dirty="0"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60649"/>
            <a:ext cx="8062912" cy="864095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Arial Black" pitchFamily="34" charset="0"/>
              </a:rPr>
              <a:t>Задачи: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640960" cy="5472608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Arial Black" pitchFamily="34" charset="0"/>
              </a:rPr>
              <a:t>1. Развить образное и техническое мышление, пространственное видение.</a:t>
            </a:r>
            <a:br>
              <a:rPr lang="ru-RU" sz="2400" b="1" dirty="0" smtClean="0">
                <a:latin typeface="Arial Black" pitchFamily="34" charset="0"/>
              </a:rPr>
            </a:br>
            <a:r>
              <a:rPr lang="ru-RU" sz="2400" b="1" dirty="0" smtClean="0">
                <a:latin typeface="Arial Black" pitchFamily="34" charset="0"/>
              </a:rPr>
              <a:t>2. Логически осмысливать и ясно представлять образ данной пластической головы.</a:t>
            </a:r>
            <a:br>
              <a:rPr lang="ru-RU" sz="2400" b="1" dirty="0" smtClean="0">
                <a:latin typeface="Arial Black" pitchFamily="34" charset="0"/>
              </a:rPr>
            </a:br>
            <a:r>
              <a:rPr lang="ru-RU" sz="2400" b="1" dirty="0" smtClean="0">
                <a:latin typeface="Arial Black" pitchFamily="34" charset="0"/>
              </a:rPr>
              <a:t>3. Создавать художественный образ в рисунке на основе решения технических и творческих задач.</a:t>
            </a:r>
            <a:br>
              <a:rPr lang="ru-RU" sz="2400" b="1" dirty="0" smtClean="0">
                <a:latin typeface="Arial Black" pitchFamily="34" charset="0"/>
              </a:rPr>
            </a:br>
            <a:r>
              <a:rPr lang="ru-RU" sz="2400" b="1" dirty="0" smtClean="0">
                <a:latin typeface="Arial Black" pitchFamily="34" charset="0"/>
              </a:rPr>
              <a:t>4. Увидеть пропорции, конструкции и объем постановки.</a:t>
            </a:r>
            <a:br>
              <a:rPr lang="ru-RU" sz="2400" b="1" dirty="0" smtClean="0">
                <a:latin typeface="Arial Black" pitchFamily="34" charset="0"/>
              </a:rPr>
            </a:br>
            <a:r>
              <a:rPr lang="ru-RU" sz="2400" b="1" dirty="0" smtClean="0">
                <a:latin typeface="Arial Black" pitchFamily="34" charset="0"/>
              </a:rPr>
              <a:t>5. Использовать приемы выразительности для выявления света и глубины пространства.</a:t>
            </a:r>
            <a:br>
              <a:rPr lang="ru-RU" sz="2400" b="1" dirty="0" smtClean="0">
                <a:latin typeface="Arial Black" pitchFamily="34" charset="0"/>
              </a:rPr>
            </a:br>
            <a:r>
              <a:rPr lang="ru-RU" sz="2400" b="1" dirty="0" smtClean="0">
                <a:latin typeface="Arial Black" pitchFamily="34" charset="0"/>
              </a:rPr>
              <a:t>6. Передавать объём с помощью светотени.</a:t>
            </a:r>
            <a:br>
              <a:rPr lang="ru-RU" sz="2400" b="1" dirty="0" smtClean="0">
                <a:latin typeface="Arial Black" pitchFamily="34" charset="0"/>
              </a:rPr>
            </a:br>
            <a:endParaRPr lang="ru-RU" sz="2400" dirty="0" smtClean="0">
              <a:latin typeface="Arial Black" pitchFamily="34" charset="0"/>
            </a:endParaRPr>
          </a:p>
          <a:p>
            <a:pPr algn="l"/>
            <a:r>
              <a:rPr lang="ru-RU" sz="2400" dirty="0" smtClean="0">
                <a:latin typeface="Arial Black" pitchFamily="34" charset="0"/>
              </a:rPr>
              <a:t/>
            </a:r>
            <a:br>
              <a:rPr lang="ru-RU" sz="2400" dirty="0" smtClean="0"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836712"/>
            <a:ext cx="8062912" cy="316616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Метод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обрубовки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был разработан в эпоху Возрождения Альбрехтом Дюрером и прочно введен в процесс обучение молодых художников XIX века французом Александром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Дюппюи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. Без тщательной тренировки на изображении гипсовых слепков, ученики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Дюппюи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</a:rPr>
              <a:t> не переходили к написанию портретов реальных людей. 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980728"/>
            <a:ext cx="8062912" cy="5328592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5900" dirty="0" smtClean="0">
                <a:solidFill>
                  <a:schemeClr val="tx1"/>
                </a:solidFill>
              </a:rPr>
              <a:t> </a:t>
            </a:r>
            <a:r>
              <a:rPr lang="ru-RU" sz="5900" b="1" dirty="0" err="1" smtClean="0">
                <a:solidFill>
                  <a:schemeClr val="tx1"/>
                </a:solidFill>
                <a:latin typeface="Arial Black" pitchFamily="34" charset="0"/>
                <a:hlinkClick r:id="rId2"/>
              </a:rPr>
              <a:t>Обрубовка</a:t>
            </a:r>
            <a:r>
              <a:rPr lang="ru-RU" sz="5900" b="1" dirty="0" smtClean="0">
                <a:solidFill>
                  <a:schemeClr val="tx1"/>
                </a:solidFill>
                <a:latin typeface="Arial Black" pitchFamily="34" charset="0"/>
              </a:rPr>
              <a:t> – это рисунок или гипсовая фигура человеческой головы, разбитая на множество плоскостей. Относится к конструктивному разделу дисциплины </a:t>
            </a:r>
            <a:r>
              <a:rPr lang="ru-RU" sz="5900" b="1" dirty="0" smtClean="0">
                <a:solidFill>
                  <a:schemeClr val="tx1"/>
                </a:solidFill>
                <a:latin typeface="Arial Black" pitchFamily="34" charset="0"/>
                <a:hlinkClick r:id="rId3"/>
              </a:rPr>
              <a:t>академического рисунка.</a:t>
            </a:r>
            <a:r>
              <a:rPr lang="ru-RU" sz="5900" b="1" dirty="0" smtClean="0">
                <a:solidFill>
                  <a:schemeClr val="tx1"/>
                </a:solidFill>
                <a:latin typeface="Arial Black" pitchFamily="34" charset="0"/>
              </a:rPr>
              <a:t> Отдельно выделяют </a:t>
            </a:r>
            <a:r>
              <a:rPr lang="ru-RU" sz="5900" b="1" dirty="0" err="1" smtClean="0">
                <a:solidFill>
                  <a:schemeClr val="tx1"/>
                </a:solidFill>
                <a:latin typeface="Arial Black" pitchFamily="34" charset="0"/>
              </a:rPr>
              <a:t>обрубовку</a:t>
            </a:r>
            <a:r>
              <a:rPr lang="ru-RU" sz="5900" b="1" dirty="0" smtClean="0">
                <a:solidFill>
                  <a:schemeClr val="tx1"/>
                </a:solidFill>
                <a:latin typeface="Arial Black" pitchFamily="34" charset="0"/>
              </a:rPr>
              <a:t> лица, </a:t>
            </a:r>
            <a:r>
              <a:rPr lang="ru-RU" sz="5900" b="1" dirty="0" err="1" smtClean="0">
                <a:solidFill>
                  <a:schemeClr val="tx1"/>
                </a:solidFill>
                <a:latin typeface="Arial Black" pitchFamily="34" charset="0"/>
              </a:rPr>
              <a:t>обрубовку</a:t>
            </a:r>
            <a:r>
              <a:rPr lang="ru-RU" sz="5900" b="1" dirty="0" smtClean="0">
                <a:solidFill>
                  <a:schemeClr val="tx1"/>
                </a:solidFill>
                <a:latin typeface="Arial Black" pitchFamily="34" charset="0"/>
              </a:rPr>
              <a:t> носа и других его частей. Начинающие художники рисуют ее для понимания особенностей и закономерностей строения головы человека. Анализ конструкции, каркаса предмета – важный шаг к профессиональному написанию картин. Не понимая внутреннего строения чего-либо, сложно изобразить его </a:t>
            </a:r>
            <a:r>
              <a:rPr lang="ru-RU" sz="6000" b="1" dirty="0" smtClean="0">
                <a:solidFill>
                  <a:schemeClr val="tx1"/>
                </a:solidFill>
                <a:latin typeface="Arial Black" pitchFamily="34" charset="0"/>
              </a:rPr>
              <a:t>внешние данные. </a:t>
            </a:r>
            <a:endParaRPr lang="ru-RU" sz="6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488496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Arial Black" pitchFamily="34" charset="0"/>
                <a:hlinkClick r:id="rId2"/>
              </a:rPr>
              <a:t>Академический рисунок</a:t>
            </a:r>
            <a:r>
              <a:rPr lang="ru-RU" sz="2800" dirty="0" smtClean="0">
                <a:latin typeface="Arial Black" pitchFamily="34" charset="0"/>
              </a:rPr>
              <a:t> </a:t>
            </a:r>
            <a:r>
              <a:rPr lang="ru-RU" sz="2800" dirty="0" err="1" smtClean="0">
                <a:latin typeface="Arial Black" pitchFamily="34" charset="0"/>
              </a:rPr>
              <a:t>обрубовки</a:t>
            </a:r>
            <a:r>
              <a:rPr lang="ru-RU" sz="2800" dirty="0" smtClean="0">
                <a:latin typeface="Arial Black" pitchFamily="34" charset="0"/>
              </a:rPr>
              <a:t> головы должен запомнится художнику на всю жизнь. Это поможет в дальнейшей его работе с реальными людьми. Живописцу легко будут вспоминаться расположение плоскостей и соединительных точек, формы и планы, пропорции головы. Несмотря на то, что по природе каждый человек индивидуален, общие черты присуще любому.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60648"/>
            <a:ext cx="8062912" cy="5688632"/>
          </a:xfrm>
        </p:spPr>
        <p:txBody>
          <a:bodyPr>
            <a:noAutofit/>
          </a:bodyPr>
          <a:lstStyle/>
          <a:p>
            <a:pPr algn="l"/>
            <a:r>
              <a:rPr lang="ru-RU" sz="2000" dirty="0" err="1" smtClean="0">
                <a:latin typeface="Arial Black" pitchFamily="34" charset="0"/>
                <a:hlinkClick r:id="rId2"/>
              </a:rPr>
              <a:t>Обрубовка</a:t>
            </a:r>
            <a:r>
              <a:rPr lang="ru-RU" sz="2000" dirty="0" smtClean="0">
                <a:latin typeface="Arial Black" pitchFamily="34" charset="0"/>
              </a:rPr>
              <a:t> — гипсовая голова обобщенных плоскостей, изготовленная на основе </a:t>
            </a:r>
            <a:r>
              <a:rPr lang="ru-RU" sz="2000" dirty="0" err="1" smtClean="0">
                <a:latin typeface="Arial Black" pitchFamily="34" charset="0"/>
              </a:rPr>
              <a:t>экорше</a:t>
            </a:r>
            <a:r>
              <a:rPr lang="ru-RU" sz="2000" dirty="0" smtClean="0">
                <a:latin typeface="Arial Black" pitchFamily="34" charset="0"/>
              </a:rPr>
              <a:t> </a:t>
            </a:r>
            <a:r>
              <a:rPr lang="ru-RU" sz="2000" dirty="0" err="1" smtClean="0">
                <a:latin typeface="Arial Black" pitchFamily="34" charset="0"/>
              </a:rPr>
              <a:t>Гудона</a:t>
            </a:r>
            <a:r>
              <a:rPr lang="ru-RU" sz="2000" dirty="0" smtClean="0">
                <a:latin typeface="Arial Black" pitchFamily="34" charset="0"/>
              </a:rPr>
              <a:t>, французского скульптора, выдающегося мастера  психологического портрета. Это учебное пособие дает представления о построении объемно-пространственной конструкции головы, закономерностях светотени, перспективных сокращений. </a:t>
            </a:r>
            <a:r>
              <a:rPr lang="ru-RU" sz="2000" dirty="0" err="1" smtClean="0">
                <a:latin typeface="Arial Black" pitchFamily="34" charset="0"/>
              </a:rPr>
              <a:t>Обрубовка</a:t>
            </a:r>
            <a:r>
              <a:rPr lang="ru-RU" sz="2000" dirty="0" smtClean="0">
                <a:latin typeface="Arial Black" pitchFamily="34" charset="0"/>
              </a:rPr>
              <a:t> полезна на первых порах обучения, когда демонстрация основных законов формообразования и перспективы помогает в построении объема, выявлении формы.</a:t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Если ученик не будет осмысливать и представлять особенности формы головы, а будет ограничиваться только своими ощущениями и восприятиями, то он вынужден будет пойти по пути пассивного копирования натуры, срисовывания внешнего вида.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40960" cy="6192688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Конструктивный рисунок </a:t>
            </a:r>
            <a:r>
              <a:rPr lang="ru-RU" sz="2000" dirty="0" err="1" smtClean="0">
                <a:solidFill>
                  <a:srgbClr val="FF0000"/>
                </a:solidFill>
                <a:latin typeface="Arial Black" pitchFamily="34" charset="0"/>
              </a:rPr>
              <a:t>обрубовочной</a:t>
            </a:r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 головы  дает возможность обобщать и упрощать формы для лучшего понимания и анализа —  начальной стадии построения изображения.</a:t>
            </a:r>
            <a:b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dirty="0" err="1" smtClean="0">
                <a:solidFill>
                  <a:srgbClr val="FF0000"/>
                </a:solidFill>
                <a:latin typeface="Arial Black" pitchFamily="34" charset="0"/>
              </a:rPr>
              <a:t>Обрубовочная</a:t>
            </a:r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 голова представляет собой схему главного строения головы.</a:t>
            </a:r>
            <a:b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dirty="0" err="1" smtClean="0">
                <a:solidFill>
                  <a:srgbClr val="FF0000"/>
                </a:solidFill>
                <a:latin typeface="Arial Black" pitchFamily="34" charset="0"/>
              </a:rPr>
              <a:t>Обрубовка</a:t>
            </a:r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 делит голову на множество планов и плоскостей, которые можно условно объединить в шесть больших планов: передний, задний, два боковых, верхний и нижний.</a:t>
            </a:r>
            <a:b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Только изучив расположение планов на </a:t>
            </a:r>
            <a:r>
              <a:rPr lang="ru-RU" sz="2000" dirty="0" err="1" smtClean="0">
                <a:solidFill>
                  <a:srgbClr val="FF0000"/>
                </a:solidFill>
                <a:latin typeface="Arial Black" pitchFamily="34" charset="0"/>
              </a:rPr>
              <a:t>обрубовочной</a:t>
            </a:r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 голове, можно затем видеть эти планы и на гипсовой голове и на живой.</a:t>
            </a:r>
            <a:b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Чтобы научиться видеть цельно, надо знать, из каких элементов это целое состоит, как эти детали и части соподчиняются между собой. Овладение методом анализа и выражения большой формы дает ученику опыт зрительно предугадывать результат построения изображения, то есть заранее представлять, как будет выглядеть его рисунок в конечном виде.</a:t>
            </a: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"/>
            <a:ext cx="8062912" cy="83671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Рисование </a:t>
            </a:r>
            <a:r>
              <a:rPr lang="ru-RU" sz="3200" dirty="0" err="1" smtClean="0">
                <a:latin typeface="Arial Black" pitchFamily="34" charset="0"/>
              </a:rPr>
              <a:t>обрубовки</a:t>
            </a:r>
            <a:r>
              <a:rPr lang="ru-RU" sz="3200" dirty="0" smtClean="0">
                <a:latin typeface="Arial Black" pitchFamily="34" charset="0"/>
              </a:rPr>
              <a:t> с натуры.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351936" cy="434707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2000" dirty="0" smtClean="0">
              <a:latin typeface="Arial Black" pitchFamily="34" charset="0"/>
            </a:endParaRPr>
          </a:p>
          <a:p>
            <a:endParaRPr lang="ru-RU" sz="2000" dirty="0" smtClean="0">
              <a:latin typeface="Arial Black" pitchFamily="34" charset="0"/>
            </a:endParaRPr>
          </a:p>
          <a:p>
            <a:r>
              <a:rPr lang="ru-RU" sz="2000" dirty="0" smtClean="0">
                <a:latin typeface="Arial Black" pitchFamily="34" charset="0"/>
              </a:rPr>
              <a:t>(Фото 2)</a:t>
            </a:r>
            <a:endParaRPr lang="ru-RU" sz="2000" dirty="0">
              <a:latin typeface="Arial Black" pitchFamily="34" charset="0"/>
            </a:endParaRPr>
          </a:p>
        </p:txBody>
      </p:sp>
      <p:pic>
        <p:nvPicPr>
          <p:cNvPr id="1027" name="Picture 3" descr="C:\Users\Дом\Desktop\Построение+гипсовой+головы+обрубовки+по+Гудону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80728"/>
            <a:ext cx="3432461" cy="5152993"/>
          </a:xfrm>
          <a:prstGeom prst="rect">
            <a:avLst/>
          </a:prstGeom>
          <a:noFill/>
        </p:spPr>
      </p:pic>
      <p:pic>
        <p:nvPicPr>
          <p:cNvPr id="1032" name="Picture 8" descr="C:\Users\Дом\Desktop\Построение+гипсовой+головы+обрубовки+по+Гудону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908720"/>
            <a:ext cx="3456384" cy="5188907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11560" y="3244334"/>
            <a:ext cx="46154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(</a:t>
            </a:r>
            <a:r>
              <a:rPr lang="ru-RU" dirty="0" smtClean="0">
                <a:latin typeface="Arial Black" pitchFamily="34" charset="0"/>
              </a:rPr>
              <a:t>Фото 1) </a:t>
            </a:r>
            <a:endParaRPr lang="ru-RU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</TotalTime>
  <Words>312</Words>
  <Application>Microsoft Office PowerPoint</Application>
  <PresentationFormat>Экран (4:3)</PresentationFormat>
  <Paragraphs>126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Муниципальное учреждение дополнительного образования «Центр эстетического воспитания детей» Республика Мордовия, город Саранск. </vt:lpstr>
      <vt:lpstr>Цель занятия:</vt:lpstr>
      <vt:lpstr>Задачи:</vt:lpstr>
      <vt:lpstr>Слайд 4</vt:lpstr>
      <vt:lpstr>Слайд 5</vt:lpstr>
      <vt:lpstr>Академический рисунок обрубовки головы должен запомнится художнику на всю жизнь. Это поможет в дальнейшей его работе с реальными людьми. Живописцу легко будут вспоминаться расположение плоскостей и соединительных точек, формы и планы, пропорции головы. Несмотря на то, что по природе каждый человек индивидуален, общие черты присуще любому.</vt:lpstr>
      <vt:lpstr>Обрубовка — гипсовая голова обобщенных плоскостей, изготовленная на основе экорше Гудона, французского скульптора, выдающегося мастера  психологического портрета. Это учебное пособие дает представления о построении объемно-пространственной конструкции головы, закономерностях светотени, перспективных сокращений. Обрубовка полезна на первых порах обучения, когда демонстрация основных законов формообразования и перспективы помогает в построении объема, выявлении формы. Если ученик не будет осмысливать и представлять особенности формы головы, а будет ограничиваться только своими ощущениями и восприятиями, то он вынужден будет пойти по пути пассивного копирования натуры, срисовывания внешнего вида.</vt:lpstr>
      <vt:lpstr>Конструктивный рисунок обрубовочной головы  дает возможность обобщать и упрощать формы для лучшего понимания и анализа —  начальной стадии построения изображения. Обрубовочная голова представляет собой схему главного строения головы. Обрубовка делит голову на множество планов и плоскостей, которые можно условно объединить в шесть больших планов: передний, задний, два боковых, верхний и нижний. Только изучив расположение планов на обрубовочной голове, можно затем видеть эти планы и на гипсовой голове и на живой. Чтобы научиться видеть цельно, надо знать, из каких элементов это целое состоит, как эти детали и части соподчиняются между собой. Овладение методом анализа и выражения большой формы дает ученику опыт зрительно предугадывать результат построения изображения, то есть заранее представлять, как будет выглядеть его рисунок в конечном виде.</vt:lpstr>
      <vt:lpstr>Рисование обрубовки с натуры.</vt:lpstr>
      <vt:lpstr>Рисование обрубовки с натуры.</vt:lpstr>
      <vt:lpstr>ТВОРЧЕСКАЯ ЧАСТЬ Конструктивное построение.</vt:lpstr>
      <vt:lpstr>Слайд 12</vt:lpstr>
      <vt:lpstr>Построение обрубовки с разных сторон позирования.</vt:lpstr>
      <vt:lpstr>Слайд 14</vt:lpstr>
      <vt:lpstr>Рисуйте обрубовку с натуры, штрихуйте по плоскостям и учитесь рисовать портреты людей с натуры. </vt:lpstr>
      <vt:lpstr>Интернет - источник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учреждение дополнительного образования «Центр эстетического воспитания детей» Республика Мордовия, город Саранск.</dc:title>
  <dc:creator>Дом</dc:creator>
  <cp:lastModifiedBy>Дом</cp:lastModifiedBy>
  <cp:revision>7</cp:revision>
  <dcterms:created xsi:type="dcterms:W3CDTF">2022-03-19T19:14:16Z</dcterms:created>
  <dcterms:modified xsi:type="dcterms:W3CDTF">2022-03-19T20:17:22Z</dcterms:modified>
</cp:coreProperties>
</file>