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9" r:id="rId12"/>
    <p:sldId id="265" r:id="rId13"/>
    <p:sldId id="26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7D008C-6C4D-477D-BCC8-F07E4CDC29A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64CF4A-12DD-4EC0-806F-BD86F7F1AB2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itai-gorod.ru/catalog/book/784501/" TargetMode="External"/><Relationship Id="rId3" Type="http://schemas.openxmlformats.org/officeDocument/2006/relationships/hyperlink" Target="https://www.labirint.ru/books/462739/" TargetMode="External"/><Relationship Id="rId7" Type="http://schemas.openxmlformats.org/officeDocument/2006/relationships/hyperlink" Target="http://rech-deti.ru/catalog/7/6195/" TargetMode="External"/><Relationship Id="rId2" Type="http://schemas.openxmlformats.org/officeDocument/2006/relationships/hyperlink" Target="https://obrazovaka.ru/charushin-biografiya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telkot.ru/rasskazy-o-zhivotnyh-i-pticah-evgeniy-charushin-bolshie-i-malenkie/" TargetMode="External"/><Relationship Id="rId11" Type="http://schemas.openxmlformats.org/officeDocument/2006/relationships/hyperlink" Target="http://shop.armada.ru/books/641718/" TargetMode="External"/><Relationship Id="rId5" Type="http://schemas.openxmlformats.org/officeDocument/2006/relationships/hyperlink" Target="https://www.labirint.ru/books/363126/" TargetMode="External"/><Relationship Id="rId10" Type="http://schemas.openxmlformats.org/officeDocument/2006/relationships/hyperlink" Target="http://www.pushkin-vyatka.ru/%D0%B5%D0%B2%D0%B3%D0%B5%D0%BD%D0%B8%D0%B9-%D1%87%D0%B0%D1%80%D1%83%D1%88%D0%B8%D0%BD-%D0%B1%D0%B8%D0%BE%D0%B3%D1%80%D0%B0%D1%84%D0%B8%D1%8F/" TargetMode="External"/><Relationship Id="rId4" Type="http://schemas.openxmlformats.org/officeDocument/2006/relationships/hyperlink" Target="https://ru.wikipedia.org/wiki/%D0%A7%D0%B0%D1%80%D1%83%D1%88%D0%B8%D0%BD,_%D0%95%D0%B2%D0%B3%D0%B5%D0%BD%D0%B8%D0%B9_%D0%98%D0%B2%D0%B0%D0%BD%D0%BE%D0%B2%D0%B8%D1%87" TargetMode="External"/><Relationship Id="rId9" Type="http://schemas.openxmlformats.org/officeDocument/2006/relationships/hyperlink" Target="https://www.litmir.me/bd/?b=23543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s://ru.wikipedia.org/wiki/1901_%D0%B3%D0%BE%D0%B4" TargetMode="External"/><Relationship Id="rId7" Type="http://schemas.openxmlformats.org/officeDocument/2006/relationships/hyperlink" Target="https://ru.wikipedia.org/wiki/1965_%D0%B3%D0%BE%D0%B4" TargetMode="External"/><Relationship Id="rId2" Type="http://schemas.openxmlformats.org/officeDocument/2006/relationships/hyperlink" Target="https://ru.wikipedia.org/wiki/11_%D0%BD%D0%BE%D1%8F%D0%B1%D1%80%D1%8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18_%D1%84%D0%B5%D0%B2%D1%80%D0%B0%D0%BB%D1%8F" TargetMode="External"/><Relationship Id="rId5" Type="http://schemas.openxmlformats.org/officeDocument/2006/relationships/hyperlink" Target="https://ru.wikipedia.org/wiki/%D0%A0%D0%BE%D1%81%D1%81%D0%B8%D0%B9%D1%81%D0%BA%D0%B0%D1%8F_%D0%B8%D0%BC%D0%BF%D0%B5%D1%80%D0%B8%D1%8F" TargetMode="External"/><Relationship Id="rId4" Type="http://schemas.openxmlformats.org/officeDocument/2006/relationships/hyperlink" Target="https://ru.wikipedia.org/wiki/%D0%9A%D0%B8%D1%80%D0%BE%D0%B2_(%D0%9A%D0%B8%D1%80%D0%BE%D0%B2%D1%81%D0%BA%D0%B0%D1%8F_%D0%BE%D0%B1%D0%BB%D0%B0%D1%81%D1%82%D1%8C)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alpha/c/chukovskij-kornej-chukovsky-korney" TargetMode="External"/><Relationship Id="rId2" Type="http://schemas.openxmlformats.org/officeDocument/2006/relationships/hyperlink" Target="https://obrazovaka.ru/alpha/p/prishvin-mixail-prishvin-mikhai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brazovaka.ru/alpha/m/marshak-samuil-marshak-samuil" TargetMode="External"/><Relationship Id="rId4" Type="http://schemas.openxmlformats.org/officeDocument/2006/relationships/hyperlink" Target="https://obrazovaka.ru/alpha/g/gorkij-maksim-gorky-maxi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62535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Муниципальное учреждение дополнительного образования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«Центр эстетического воспитания детей»      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Республика Мордовия, город Саранск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Методическая </a:t>
            </a:r>
            <a:r>
              <a:rPr lang="ru-RU" sz="2400" dirty="0" smtClean="0">
                <a:solidFill>
                  <a:srgbClr val="FF0000"/>
                </a:solidFill>
              </a:rPr>
              <a:t>разработка по изобразительному искусству: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«Анималистический жанр.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Творчество Евгения Ивановича Чарушина.»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41168"/>
            <a:ext cx="8359080" cy="16561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800" dirty="0" smtClean="0"/>
              <a:t>Подготовила: 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педагог дополнительного образования 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 студии </a:t>
            </a:r>
            <a:r>
              <a:rPr lang="ru-RU" sz="2800" dirty="0" smtClean="0"/>
              <a:t>изобразительного искусства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Павельева Елена Федоровна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                         </a:t>
            </a:r>
            <a:r>
              <a:rPr lang="ru-RU" sz="2800" dirty="0" smtClean="0"/>
              <a:t>(Фото 1)                                            </a:t>
            </a:r>
            <a:r>
              <a:rPr lang="ru-RU" sz="2800" dirty="0" smtClean="0"/>
              <a:t>Саранск 2021 </a:t>
            </a:r>
          </a:p>
          <a:p>
            <a:endParaRPr lang="ru-RU" dirty="0"/>
          </a:p>
        </p:txBody>
      </p:sp>
      <p:pic>
        <p:nvPicPr>
          <p:cNvPr id="1028" name="Picture 4" descr="Евгений Чарушин - Шутки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2599556" cy="3414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1277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Книги Е.И. Чарушина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17232"/>
            <a:ext cx="7854696" cy="10081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smtClean="0"/>
              <a:t>Фото </a:t>
            </a:r>
            <a:r>
              <a:rPr lang="ru-RU" dirty="0" smtClean="0"/>
              <a:t>7)                                                    </a:t>
            </a:r>
            <a:r>
              <a:rPr lang="ru-RU" dirty="0" smtClean="0"/>
              <a:t>(Фото </a:t>
            </a:r>
            <a:r>
              <a:rPr lang="ru-RU" dirty="0" smtClean="0"/>
              <a:t>8)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4577" name="Picture 1" descr="C:\Users\Дом\Desktop\BC4_1490708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405784" cy="4536504"/>
          </a:xfrm>
          <a:prstGeom prst="rect">
            <a:avLst/>
          </a:prstGeom>
          <a:noFill/>
        </p:spPr>
      </p:pic>
      <p:pic>
        <p:nvPicPr>
          <p:cNvPr id="24581" name="Picture 5" descr="http://www.pushkin-vyatka.ru/wp-content/uploads/2016/11/d22bfc7e0c451be5ee394f5691d2e3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872830" cy="4358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4608512" cy="6309320"/>
          </a:xfrm>
        </p:spPr>
        <p:txBody>
          <a:bodyPr>
            <a:noAutofit/>
          </a:bodyPr>
          <a:lstStyle/>
          <a:p>
            <a:pPr algn="l"/>
            <a:r>
              <a:rPr lang="ru-RU" sz="2400" b="0" dirty="0" smtClean="0">
                <a:solidFill>
                  <a:srgbClr val="FF0000"/>
                </a:solidFill>
              </a:rPr>
              <a:t>В рассказе "Болтливая сорока" Евгений </a:t>
            </a:r>
            <a:r>
              <a:rPr lang="ru-RU" sz="2400" b="0" dirty="0" err="1" smtClean="0">
                <a:solidFill>
                  <a:srgbClr val="FF0000"/>
                </a:solidFill>
              </a:rPr>
              <a:t>Чарушин</a:t>
            </a:r>
            <a:r>
              <a:rPr lang="ru-RU" sz="2400" b="0" dirty="0" smtClean="0">
                <a:solidFill>
                  <a:srgbClr val="FF0000"/>
                </a:solidFill>
              </a:rPr>
              <a:t> со свойственными ему юмором, мудростью и неизменной любовью показывает, как живёт лес: кто с кем дружит, кто на кого охотится, как животные-родители защищают своих детей. Знаток природы и натуралист с полувековым опытом, он рассказывает детям о животном мире и о том, как всё в нём взаимосвязано. Для дошкольного и младшего школьного возраста, а также для семейного чтения.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17232"/>
            <a:ext cx="7854696" cy="10081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smtClean="0"/>
              <a:t>Фото 9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Болтливая сорока"/>
          <p:cNvPicPr>
            <a:picLocks noChangeAspect="1" noChangeArrowheads="1"/>
          </p:cNvPicPr>
          <p:nvPr/>
        </p:nvPicPr>
        <p:blipFill>
          <a:blip r:embed="rId2" cstate="print"/>
          <a:srcRect t="6670" b="6613"/>
          <a:stretch>
            <a:fillRect/>
          </a:stretch>
        </p:blipFill>
        <p:spPr bwMode="auto">
          <a:xfrm>
            <a:off x="5436096" y="1196752"/>
            <a:ext cx="3277577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5976664" cy="511256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Аннотация к книге "Шутки"</a:t>
            </a:r>
          </a:p>
          <a:p>
            <a:pPr algn="l"/>
            <a:r>
              <a:rPr lang="ru-RU" dirty="0" smtClean="0"/>
              <a:t>В книгу вошли четырнадцать весёлых, озорных и запоминающихся шуток, сочинённых и блестяще проиллюстрированных Евгением Ивановичем </a:t>
            </a:r>
            <a:r>
              <a:rPr lang="ru-RU" dirty="0" err="1" smtClean="0"/>
              <a:t>Чарушиным</a:t>
            </a:r>
            <a:r>
              <a:rPr lang="ru-RU" dirty="0" smtClean="0"/>
              <a:t> - одним из величайших отечественных художников детской книги. Маленьким читателям предстоит познакомиться с непоседливыми и находчивыми лесными обитателями, угадать, какого страшного зверя испугался зайка, узнать, что за чудо-конь кричит "Ку-ка-ре-ку", и многое другое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(Фото 10)</a:t>
            </a:r>
            <a:endParaRPr lang="ru-RU" dirty="0"/>
          </a:p>
        </p:txBody>
      </p:sp>
      <p:pic>
        <p:nvPicPr>
          <p:cNvPr id="4098" name="Picture 2" descr="Евгений Чарушин - Шутки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132856"/>
            <a:ext cx="209550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8359080" cy="64533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FF0000"/>
                </a:solidFill>
              </a:rPr>
              <a:t>	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	Евгений </a:t>
            </a:r>
            <a:r>
              <a:rPr lang="ru-RU" sz="2200" dirty="0" smtClean="0">
                <a:solidFill>
                  <a:srgbClr val="FF0000"/>
                </a:solidFill>
              </a:rPr>
              <a:t>Иванович </a:t>
            </a:r>
            <a:r>
              <a:rPr lang="ru-RU" sz="2200" dirty="0" err="1" smtClean="0">
                <a:solidFill>
                  <a:srgbClr val="FF0000"/>
                </a:solidFill>
              </a:rPr>
              <a:t>Чарушин</a:t>
            </a:r>
            <a:r>
              <a:rPr lang="ru-RU" sz="2200" dirty="0" smtClean="0">
                <a:solidFill>
                  <a:srgbClr val="FF0000"/>
                </a:solidFill>
              </a:rPr>
              <a:t> обладал талантом не только замечательного рассказчика, но и выдающегося художника. Гармонично дополняя свои произведения великолепными иллюстрациями, </a:t>
            </a:r>
            <a:r>
              <a:rPr lang="ru-RU" sz="2200" dirty="0" err="1" smtClean="0">
                <a:solidFill>
                  <a:srgbClr val="FF0000"/>
                </a:solidFill>
              </a:rPr>
              <a:t>Чарушин</a:t>
            </a:r>
            <a:r>
              <a:rPr lang="ru-RU" sz="2200" dirty="0" smtClean="0">
                <a:solidFill>
                  <a:srgbClr val="FF0000"/>
                </a:solidFill>
              </a:rPr>
              <a:t> создавал неповторимые образы. Рассказывая просто и непринуждённо об удивительном мире животных и птиц, Евгений Иванович постарался привить детям любовь к природе, воспитать чувства сострадания и ответственности перед ней, научить бережно относиться к окружающему миру.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	Заложенные </a:t>
            </a:r>
            <a:r>
              <a:rPr lang="ru-RU" sz="2200" dirty="0" smtClean="0">
                <a:solidFill>
                  <a:srgbClr val="FF0000"/>
                </a:solidFill>
              </a:rPr>
              <a:t>отцом анималистические традиции продолжил Никита Евгеньевич </a:t>
            </a:r>
            <a:r>
              <a:rPr lang="ru-RU" sz="2200" dirty="0" err="1" smtClean="0">
                <a:solidFill>
                  <a:srgbClr val="FF0000"/>
                </a:solidFill>
              </a:rPr>
              <a:t>Чарушин</a:t>
            </a:r>
            <a:r>
              <a:rPr lang="ru-RU" sz="2200" dirty="0" smtClean="0">
                <a:solidFill>
                  <a:srgbClr val="FF0000"/>
                </a:solidFill>
              </a:rPr>
              <a:t> - художник, получивший признание не только в нашей стране, но и далеко за её пределами и также посвятивший почти всё своё творчество детской книге.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В книгу вошли рассказы Евгения Чарушина, проиллюстрированные автором и его сыном. Работы этих двух мастеров навсегда останутся эталоном анималистического искусства!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7854696" cy="1008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hlinkClick r:id="rId2"/>
              </a:rPr>
              <a:t>Интернет ресурсы:</a:t>
            </a:r>
            <a:r>
              <a:rPr lang="ru-RU" sz="2400" dirty="0" smtClean="0">
                <a:latin typeface="Arial Black" pitchFamily="34" charset="0"/>
                <a:hlinkClick r:id="rId2"/>
              </a:rPr>
              <a:t/>
            </a:r>
            <a:br>
              <a:rPr lang="ru-RU" sz="2400" dirty="0" smtClean="0">
                <a:latin typeface="Arial Black" pitchFamily="34" charset="0"/>
                <a:hlinkClick r:id="rId2"/>
              </a:rPr>
            </a:br>
            <a:r>
              <a:rPr lang="ru-RU" sz="2400" dirty="0" smtClean="0">
                <a:latin typeface="Arial Black" pitchFamily="34" charset="0"/>
                <a:hlinkClick r:id="rId2"/>
              </a:rPr>
              <a:t>https</a:t>
            </a:r>
            <a:r>
              <a:rPr lang="ru-RU" sz="2400" dirty="0" smtClean="0">
                <a:latin typeface="Arial Black" pitchFamily="34" charset="0"/>
                <a:hlinkClick r:id="rId2"/>
              </a:rPr>
              <a:t>://</a:t>
            </a:r>
            <a:r>
              <a:rPr lang="ru-RU" sz="2400" dirty="0" smtClean="0">
                <a:latin typeface="Arial Black" pitchFamily="34" charset="0"/>
                <a:hlinkClick r:id="rId2"/>
              </a:rPr>
              <a:t>obrazovaka.ru/charushin-biografiya.html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000" b="0" dirty="0" smtClean="0">
                <a:latin typeface="Arial Black" pitchFamily="34" charset="0"/>
                <a:hlinkClick r:id="rId3"/>
              </a:rPr>
              <a:t>https</a:t>
            </a:r>
            <a:r>
              <a:rPr lang="ru-RU" sz="2000" b="0" dirty="0" smtClean="0">
                <a:latin typeface="Arial Black" pitchFamily="34" charset="0"/>
                <a:hlinkClick r:id="rId3"/>
              </a:rPr>
              <a:t>://www.labirint.ru/books/462739/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511256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smtClean="0">
                <a:hlinkClick r:id="rId4"/>
              </a:rPr>
              <a:t>(</a:t>
            </a:r>
            <a:r>
              <a:rPr lang="ru-RU" sz="3300" dirty="0" smtClean="0">
                <a:hlinkClick r:id="rId4"/>
              </a:rPr>
              <a:t>фото 1)</a:t>
            </a:r>
            <a:r>
              <a:rPr lang="en-US" sz="3300" dirty="0" smtClean="0">
                <a:hlinkClick r:id="rId4"/>
              </a:rPr>
              <a:t> https://www.labirint.ru/books/515182</a:t>
            </a:r>
            <a:r>
              <a:rPr lang="en-US" sz="3300" dirty="0" smtClean="0">
                <a:hlinkClick r:id="rId4"/>
              </a:rPr>
              <a:t>/</a:t>
            </a:r>
            <a:endParaRPr lang="ru-RU" sz="3300" dirty="0" smtClean="0">
              <a:hlinkClick r:id="rId4"/>
            </a:endParaRPr>
          </a:p>
          <a:p>
            <a:pPr algn="l"/>
            <a:r>
              <a:rPr lang="ru-RU" sz="3300" dirty="0" smtClean="0">
                <a:hlinkClick r:id="rId4"/>
              </a:rPr>
              <a:t>(Фото 2)</a:t>
            </a:r>
          </a:p>
          <a:p>
            <a:pPr algn="l"/>
            <a:r>
              <a:rPr lang="en-US" sz="3300" dirty="0" smtClean="0">
                <a:hlinkClick r:id="rId4"/>
              </a:rPr>
              <a:t>https://ru.wikipedia.org/wiki/%D0%A7%D0%B0%D1%80%D1%83%D1%88%D0%B8%D0%BD,_%D0%95%D0%B2%D0%B3%D0%B5%D0%BD%D0%B8%D0%B9_%D0%98%D0%B2%D0%B0%D0%BD%D0%BE%D0%B2%D0%B8%D1%87</a:t>
            </a:r>
            <a:endParaRPr lang="ru-RU" sz="3300" dirty="0" smtClean="0"/>
          </a:p>
          <a:p>
            <a:pPr algn="l"/>
            <a:r>
              <a:rPr lang="ru-RU" sz="3300" dirty="0" smtClean="0"/>
              <a:t>(Фото 3)</a:t>
            </a:r>
            <a:r>
              <a:rPr lang="en-US" sz="3300" dirty="0" smtClean="0"/>
              <a:t> </a:t>
            </a:r>
            <a:r>
              <a:rPr lang="en-US" sz="3300" dirty="0" smtClean="0">
                <a:hlinkClick r:id="rId5"/>
              </a:rPr>
              <a:t>https://www.labirint.ru/books/363126</a:t>
            </a:r>
            <a:r>
              <a:rPr lang="en-US" sz="3300" dirty="0" smtClean="0">
                <a:hlinkClick r:id="rId5"/>
              </a:rPr>
              <a:t>/</a:t>
            </a:r>
            <a:endParaRPr lang="ru-RU" sz="3300" dirty="0" smtClean="0"/>
          </a:p>
          <a:p>
            <a:pPr algn="l"/>
            <a:r>
              <a:rPr lang="ru-RU" sz="3300" dirty="0" smtClean="0"/>
              <a:t>(Фото 4)</a:t>
            </a:r>
            <a:r>
              <a:rPr lang="en-US" sz="3300" dirty="0" smtClean="0"/>
              <a:t> </a:t>
            </a:r>
            <a:r>
              <a:rPr lang="en-US" sz="3300" dirty="0" smtClean="0">
                <a:hlinkClick r:id="rId6"/>
              </a:rPr>
              <a:t>https://www.intelkot.ru/rasskazy-o-zhivotnyh-i-pticah-evgeniy-charushin-bolshie-i-malenkie</a:t>
            </a:r>
            <a:r>
              <a:rPr lang="en-US" sz="3300" dirty="0" smtClean="0">
                <a:hlinkClick r:id="rId6"/>
              </a:rPr>
              <a:t>/</a:t>
            </a:r>
            <a:endParaRPr lang="ru-RU" sz="3300" dirty="0" smtClean="0"/>
          </a:p>
          <a:p>
            <a:pPr algn="l"/>
            <a:r>
              <a:rPr lang="ru-RU" sz="3300" dirty="0" smtClean="0"/>
              <a:t>(Фото 5)</a:t>
            </a:r>
            <a:r>
              <a:rPr lang="en-US" sz="3300" dirty="0" smtClean="0"/>
              <a:t> </a:t>
            </a:r>
            <a:r>
              <a:rPr lang="en-US" sz="3300" dirty="0" smtClean="0">
                <a:hlinkClick r:id="rId7"/>
              </a:rPr>
              <a:t>http://rech-deti.ru/catalog/7/6195</a:t>
            </a:r>
            <a:r>
              <a:rPr lang="en-US" sz="3300" dirty="0" smtClean="0">
                <a:hlinkClick r:id="rId7"/>
              </a:rPr>
              <a:t>/</a:t>
            </a:r>
            <a:endParaRPr lang="ru-RU" sz="3300" dirty="0" smtClean="0"/>
          </a:p>
          <a:p>
            <a:pPr algn="l"/>
            <a:r>
              <a:rPr lang="ru-RU" sz="3300" dirty="0" smtClean="0"/>
              <a:t>(Фото 6)</a:t>
            </a:r>
            <a:r>
              <a:rPr lang="en-US" sz="3300" dirty="0" smtClean="0"/>
              <a:t> </a:t>
            </a:r>
            <a:r>
              <a:rPr lang="en-US" sz="3300" dirty="0" smtClean="0">
                <a:hlinkClick r:id="rId8"/>
              </a:rPr>
              <a:t>https://www.chitai-gorod.ru/catalog/book/784501</a:t>
            </a:r>
            <a:r>
              <a:rPr lang="en-US" sz="3300" dirty="0" smtClean="0">
                <a:hlinkClick r:id="rId8"/>
              </a:rPr>
              <a:t>/</a:t>
            </a:r>
            <a:endParaRPr lang="ru-RU" sz="3300" dirty="0" smtClean="0"/>
          </a:p>
          <a:p>
            <a:pPr algn="l"/>
            <a:r>
              <a:rPr lang="ru-RU" sz="3300" dirty="0" smtClean="0"/>
              <a:t>(Фото 7) </a:t>
            </a:r>
            <a:r>
              <a:rPr lang="en-US" sz="3300" dirty="0" smtClean="0">
                <a:hlinkClick r:id="rId9"/>
              </a:rPr>
              <a:t>https://www.litmir.me/bd/?</a:t>
            </a:r>
            <a:r>
              <a:rPr lang="en-US" sz="3300" dirty="0" smtClean="0">
                <a:hlinkClick r:id="rId9"/>
              </a:rPr>
              <a:t>b=235437</a:t>
            </a:r>
            <a:endParaRPr lang="ru-RU" sz="3300" dirty="0" smtClean="0"/>
          </a:p>
          <a:p>
            <a:pPr algn="l"/>
            <a:r>
              <a:rPr lang="ru-RU" sz="3300" dirty="0" smtClean="0"/>
              <a:t>(Фото 8)</a:t>
            </a:r>
            <a:r>
              <a:rPr lang="en-US" sz="3300" dirty="0" smtClean="0"/>
              <a:t> </a:t>
            </a:r>
            <a:r>
              <a:rPr lang="en-US" sz="3300" dirty="0" smtClean="0">
                <a:hlinkClick r:id="rId10"/>
              </a:rPr>
              <a:t>http://www.pushkin-vyatka.ru/%D0%B5%D0%B2%D0%B3%D0%B5%D0%BD%D0%B8%D0%B9-%D1%87%D0%B0%D1%80%D1%83%D1%88%D0%B8%D0%BD-%D0%B1%D0%B8%D0%BE%D0%B3%D1%80%D0%B0%D1%84%D0%B8%D1%8F</a:t>
            </a:r>
            <a:r>
              <a:rPr lang="en-US" sz="3300" dirty="0" smtClean="0">
                <a:hlinkClick r:id="rId10"/>
              </a:rPr>
              <a:t>/</a:t>
            </a:r>
            <a:endParaRPr lang="ru-RU" sz="3300" dirty="0" smtClean="0"/>
          </a:p>
          <a:p>
            <a:pPr algn="l"/>
            <a:r>
              <a:rPr lang="ru-RU" sz="3300" dirty="0" smtClean="0"/>
              <a:t>(Фото 9)</a:t>
            </a:r>
            <a:r>
              <a:rPr lang="en-US" sz="3300" dirty="0" smtClean="0"/>
              <a:t> </a:t>
            </a:r>
            <a:r>
              <a:rPr lang="en-US" sz="3300" dirty="0" smtClean="0">
                <a:hlinkClick r:id="rId11"/>
              </a:rPr>
              <a:t>http://shop.armada.ru/books/641718</a:t>
            </a:r>
            <a:r>
              <a:rPr lang="en-US" sz="3300" dirty="0" smtClean="0">
                <a:hlinkClick r:id="rId11"/>
              </a:rPr>
              <a:t>/</a:t>
            </a:r>
            <a:endParaRPr lang="ru-RU" sz="3300" dirty="0" smtClean="0"/>
          </a:p>
          <a:p>
            <a:pPr algn="l"/>
            <a:r>
              <a:rPr lang="ru-RU" sz="3300" dirty="0" smtClean="0">
                <a:hlinkClick r:id="rId4"/>
              </a:rPr>
              <a:t> Фото 10) </a:t>
            </a:r>
            <a:r>
              <a:rPr lang="en-US" sz="3300" dirty="0" smtClean="0">
                <a:hlinkClick r:id="rId4"/>
              </a:rPr>
              <a:t>https</a:t>
            </a:r>
            <a:r>
              <a:rPr lang="en-US" sz="3300" dirty="0" smtClean="0">
                <a:hlinkClick r:id="rId4"/>
              </a:rPr>
              <a:t>://www.labirint.ru/books/515182/</a:t>
            </a:r>
            <a:endParaRPr lang="ru-RU" sz="3300" dirty="0" smtClean="0">
              <a:hlinkClick r:id="rId4"/>
            </a:endParaRP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851648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Анималистический </a:t>
            </a:r>
            <a:r>
              <a:rPr lang="ru-RU" dirty="0" smtClean="0">
                <a:solidFill>
                  <a:srgbClr val="FF0000"/>
                </a:solidFill>
              </a:rPr>
              <a:t>жанр.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8287072" cy="504056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	Анималистический</a:t>
            </a:r>
            <a:r>
              <a:rPr lang="ru-RU" sz="2800" dirty="0" smtClean="0"/>
              <a:t> </a:t>
            </a:r>
            <a:r>
              <a:rPr lang="ru-RU" sz="2800" dirty="0" smtClean="0"/>
              <a:t>жанр – </a:t>
            </a:r>
            <a:r>
              <a:rPr lang="ru-RU" sz="2800" dirty="0" smtClean="0"/>
              <a:t>связанный с изображением животных в живописи, скульптуре и </a:t>
            </a:r>
            <a:r>
              <a:rPr lang="ru-RU" sz="2800" dirty="0" smtClean="0"/>
              <a:t>графике.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Художник - анималист  </a:t>
            </a:r>
            <a:r>
              <a:rPr lang="ru-RU" sz="2800" dirty="0" smtClean="0"/>
              <a:t>уделяет внимание художественно-образной характеристике животного, его повадкам, декоративной выразительности фигуры, силуэта. Часто животные наделяются присущими людям чертами, поступками и переживаниями. </a:t>
            </a:r>
            <a:r>
              <a:rPr lang="ru-RU" sz="2800" dirty="0" smtClean="0"/>
              <a:t>	Изображения </a:t>
            </a:r>
            <a:r>
              <a:rPr lang="ru-RU" sz="2800" dirty="0" smtClean="0"/>
              <a:t>животных часто встречаются в античной скульптуре, вазописи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8610600" cy="79208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Евгений Иванович </a:t>
            </a:r>
            <a:r>
              <a:rPr lang="ru-RU" sz="4800" dirty="0" err="1" smtClean="0">
                <a:solidFill>
                  <a:srgbClr val="FF0000"/>
                </a:solidFill>
              </a:rPr>
              <a:t>Чарушин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3688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dirty="0" smtClean="0"/>
              <a:t>                                              (Фото 2)</a:t>
            </a:r>
          </a:p>
          <a:p>
            <a:pPr algn="l"/>
            <a:r>
              <a:rPr lang="ru-RU" dirty="0" smtClean="0"/>
              <a:t>Дата рождения 29 </a:t>
            </a:r>
            <a:r>
              <a:rPr lang="ru-RU" dirty="0" smtClean="0"/>
              <a:t>октября (</a:t>
            </a:r>
            <a:r>
              <a:rPr lang="ru-RU" dirty="0" smtClean="0">
                <a:hlinkClick r:id="rId2" tooltip="11 ноября"/>
              </a:rPr>
              <a:t>11 ноября</a:t>
            </a:r>
            <a:r>
              <a:rPr lang="ru-RU" dirty="0" smtClean="0"/>
              <a:t>) </a:t>
            </a:r>
            <a:r>
              <a:rPr lang="ru-RU" dirty="0" smtClean="0">
                <a:hlinkClick r:id="rId3" tooltip="1901 год"/>
              </a:rPr>
              <a:t>1901</a:t>
            </a:r>
            <a:endParaRPr lang="ru-RU" dirty="0" smtClean="0"/>
          </a:p>
          <a:p>
            <a:pPr algn="l"/>
            <a:r>
              <a:rPr lang="ru-RU" dirty="0" smtClean="0"/>
              <a:t>Место рождения </a:t>
            </a:r>
            <a:r>
              <a:rPr lang="ru-RU" u="sng" dirty="0" smtClean="0">
                <a:hlinkClick r:id="rId4"/>
              </a:rPr>
              <a:t>Вятка</a:t>
            </a:r>
            <a:r>
              <a:rPr lang="ru-RU" dirty="0" smtClean="0"/>
              <a:t>, </a:t>
            </a:r>
            <a:r>
              <a:rPr lang="ru-RU" dirty="0" smtClean="0">
                <a:hlinkClick r:id="rId5" tooltip="Российская империя"/>
              </a:rPr>
              <a:t>Российская империя</a:t>
            </a:r>
            <a:endParaRPr lang="ru-RU" dirty="0" smtClean="0"/>
          </a:p>
          <a:p>
            <a:pPr algn="l"/>
            <a:r>
              <a:rPr lang="ru-RU" dirty="0" smtClean="0"/>
              <a:t>Дата смерти </a:t>
            </a:r>
            <a:r>
              <a:rPr lang="ru-RU" dirty="0" smtClean="0">
                <a:hlinkClick r:id="rId6" tooltip="18 февраля"/>
              </a:rPr>
              <a:t>18 </a:t>
            </a:r>
            <a:r>
              <a:rPr lang="ru-RU" dirty="0" smtClean="0">
                <a:hlinkClick r:id="rId6" tooltip="18 февраля"/>
              </a:rPr>
              <a:t>февраля</a:t>
            </a:r>
            <a:r>
              <a:rPr lang="ru-RU" dirty="0" smtClean="0"/>
              <a:t> </a:t>
            </a:r>
            <a:r>
              <a:rPr lang="ru-RU" dirty="0" smtClean="0">
                <a:hlinkClick r:id="rId7" tooltip="1965 год"/>
              </a:rPr>
              <a:t>1965</a:t>
            </a:r>
            <a:r>
              <a:rPr lang="ru-RU" dirty="0" smtClean="0"/>
              <a:t> (63 года)</a:t>
            </a:r>
            <a:endParaRPr lang="ru-RU" dirty="0"/>
          </a:p>
        </p:txBody>
      </p:sp>
      <p:pic>
        <p:nvPicPr>
          <p:cNvPr id="2050" name="Picture 2" descr="C:\Users\Дом\Desktop\CharushinEI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124744"/>
            <a:ext cx="305782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12968" cy="630932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Евгений Иванович </a:t>
            </a:r>
            <a:r>
              <a:rPr lang="ru-RU" sz="2400" dirty="0" err="1" smtClean="0">
                <a:solidFill>
                  <a:srgbClr val="FF0000"/>
                </a:solidFill>
              </a:rPr>
              <a:t>Чарушин</a:t>
            </a:r>
            <a:r>
              <a:rPr lang="ru-RU" sz="2400" dirty="0" smtClean="0">
                <a:solidFill>
                  <a:srgbClr val="FF0000"/>
                </a:solidFill>
              </a:rPr>
              <a:t> (1901–1965 гг.) – советский график, скульптор, писатель. Не одно поколение советских детей выросло на книгах с его замечательными иллюстрациями. Биография Чарушина наполнена огромной любовью к природе и детям, оказавшей большое влияние на его творчество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Детские </a:t>
            </a:r>
            <a:r>
              <a:rPr lang="ru-RU" sz="2400" dirty="0" smtClean="0">
                <a:solidFill>
                  <a:schemeClr val="tx1"/>
                </a:solidFill>
              </a:rPr>
              <a:t>годы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Евгений Иванович родился 29 октября (11 ноября) 1901 года в Вятке, в семье главного губернского архитектора. Способности к рисованию у Жени проявились очень рано. Этому способствовала и особая атмосфера, царящая в доме </a:t>
            </a:r>
            <a:r>
              <a:rPr lang="ru-RU" sz="2400" dirty="0" err="1" smtClean="0">
                <a:solidFill>
                  <a:srgbClr val="FF0000"/>
                </a:solidFill>
              </a:rPr>
              <a:t>Чарушиных</a:t>
            </a:r>
            <a:r>
              <a:rPr lang="ru-RU" sz="2400" dirty="0" smtClean="0">
                <a:solidFill>
                  <a:srgbClr val="FF0000"/>
                </a:solidFill>
              </a:rPr>
              <a:t>, где в большом почете было творчество, труд и взаимоуважение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>
                <a:solidFill>
                  <a:srgbClr val="FF0000"/>
                </a:solidFill>
              </a:rPr>
              <a:t> Мальчик рос не только талантливым, всесторонне развитым ребенком, но и большим проказником, которому сходили </a:t>
            </a:r>
            <a:r>
              <a:rPr lang="ru-RU" sz="2400" dirty="0" err="1" smtClean="0">
                <a:solidFill>
                  <a:srgbClr val="FF0000"/>
                </a:solidFill>
              </a:rPr>
              <a:t>c</a:t>
            </a:r>
            <a:r>
              <a:rPr lang="ru-RU" sz="2400" dirty="0" smtClean="0">
                <a:solidFill>
                  <a:srgbClr val="FF0000"/>
                </a:solidFill>
              </a:rPr>
              <a:t> рук все шалости. Именно бесконечные проказы стали причиной того, что Женю Чарушина перевели из престижного Вятского коммерческого училища в Вятскую гимназию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851648" cy="17281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Становление юного художника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8287072" cy="47525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	После </a:t>
            </a:r>
            <a:r>
              <a:rPr lang="ru-RU" dirty="0" smtClean="0"/>
              <a:t>окончания гимназии Евгений поступил в Петербургскую Академию художеств на живописный факультет. Он много времени проводил в зоопарке, где рисовал животных с натуры.</a:t>
            </a:r>
          </a:p>
          <a:p>
            <a:pPr algn="l"/>
            <a:r>
              <a:rPr lang="ru-RU" dirty="0" smtClean="0"/>
              <a:t>	Большое </a:t>
            </a:r>
            <a:r>
              <a:rPr lang="ru-RU" dirty="0" smtClean="0"/>
              <a:t>влияние на становление Чарушина оказал мастер книжной иллюстрации Владимир Лебедев, под началом которого он работал в Детском отделе Госиздата. Лебедев помог начинающему художнику сформировать свой собственный неповторимый стиль, связанный, прежде всего, с изображением животных. Первой книгой, в которой появились иллюстрации Евгения Чарушина, стал рассказ В. В. Бианки «</a:t>
            </a:r>
            <a:r>
              <a:rPr lang="ru-RU" dirty="0" err="1" smtClean="0"/>
              <a:t>Мурзук</a:t>
            </a:r>
            <a:r>
              <a:rPr lang="ru-RU" dirty="0" smtClean="0"/>
              <a:t>». В дальнейшем он сотрудничал с такими известными писателями, как </a:t>
            </a:r>
            <a:r>
              <a:rPr lang="ru-RU" dirty="0" smtClean="0">
                <a:hlinkClick r:id="rId2"/>
              </a:rPr>
              <a:t>Михаил Пришвин</a:t>
            </a:r>
            <a:r>
              <a:rPr lang="ru-RU" dirty="0" smtClean="0"/>
              <a:t>, </a:t>
            </a:r>
            <a:r>
              <a:rPr lang="ru-RU" dirty="0" smtClean="0">
                <a:hlinkClick r:id="rId3"/>
              </a:rPr>
              <a:t>Корней Чуковский</a:t>
            </a:r>
            <a:r>
              <a:rPr lang="ru-RU" dirty="0" smtClean="0"/>
              <a:t>, </a:t>
            </a:r>
            <a:r>
              <a:rPr lang="ru-RU" dirty="0" smtClean="0">
                <a:hlinkClick r:id="rId4"/>
              </a:rPr>
              <a:t>Максим Горький</a:t>
            </a:r>
            <a:r>
              <a:rPr lang="ru-RU" dirty="0" smtClean="0"/>
              <a:t>, </a:t>
            </a:r>
            <a:r>
              <a:rPr lang="ru-RU" dirty="0" smtClean="0">
                <a:hlinkClick r:id="rId5"/>
              </a:rPr>
              <a:t>Самуил Маршак</a:t>
            </a:r>
            <a:r>
              <a:rPr lang="ru-RU" dirty="0" smtClean="0"/>
              <a:t> и другими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143056" cy="295232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Проба пера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Биография Евгения Ивановича Чарушина для детей интересна не только его иллюстрациями, но и книгами о животном мире. В 1930 году, благодаря участию и поддержке С. Я. Маршака,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Чарушин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написал свой первый рассказ «Щур». До войны Евгений Иванович опубликовал около двух десятков книг: «Животные жарких стран», «Джунгли – Птичий рай», «Цыплячий город», «Птенцы» и другие.</a:t>
            </a:r>
            <a:r>
              <a:rPr lang="ru-RU" sz="2400" b="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400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3016"/>
            <a:ext cx="8215064" cy="30963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cs typeface="Aharoni" pitchFamily="2" charset="-79"/>
              </a:rPr>
              <a:t>Многогранный </a:t>
            </a:r>
            <a:r>
              <a:rPr lang="ru-RU" b="1" dirty="0" smtClean="0">
                <a:cs typeface="Aharoni" pitchFamily="2" charset="-79"/>
              </a:rPr>
              <a:t>талант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Евгений </a:t>
            </a:r>
            <a:r>
              <a:rPr lang="ru-RU" dirty="0" err="1" smtClean="0">
                <a:solidFill>
                  <a:srgbClr val="FF0000"/>
                </a:solidFill>
              </a:rPr>
              <a:t>Чарушин</a:t>
            </a:r>
            <a:r>
              <a:rPr lang="ru-RU" dirty="0" smtClean="0">
                <a:solidFill>
                  <a:srgbClr val="FF0000"/>
                </a:solidFill>
              </a:rPr>
              <a:t> попробовал свои силы в разных сферах творчества. Он занимался скульптурой и мелкой пластикой, преимущественно в фарфоре. Долгое время сотрудничал со знаменитым фарфоровым заводом в Ленинграде, делая эскизы росписи для чайных сервизов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352928" cy="496855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                         Личная жизнь.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Семейная жизнь Чарушина сложилась счастливо.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 smtClean="0">
                <a:solidFill>
                  <a:schemeClr val="tx1"/>
                </a:solidFill>
              </a:rPr>
              <a:t>браке у него родился сын Никита, ставший продолжателем дела отца. По стопам известного деда пошли его внучка и правнучка.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Причиной смерти Евгения Ивановича стало онкологическое заболевание. Известный писатель и иллюстратор скончался 18 февраля 1965 года в Ленинграде.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8640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Книги Е.И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Чарушина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17232"/>
            <a:ext cx="7854696" cy="1080120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(Фото 3)                                                    (Фото 4)</a:t>
            </a:r>
            <a:endParaRPr lang="ru-RU" dirty="0"/>
          </a:p>
        </p:txBody>
      </p:sp>
      <p:pic>
        <p:nvPicPr>
          <p:cNvPr id="3074" name="Picture 2" descr="C:\Users\Дом\Desktop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59"/>
            <a:ext cx="3888432" cy="4418673"/>
          </a:xfrm>
          <a:prstGeom prst="rect">
            <a:avLst/>
          </a:prstGeom>
          <a:noFill/>
        </p:spPr>
      </p:pic>
      <p:pic>
        <p:nvPicPr>
          <p:cNvPr id="3076" name="Picture 4" descr="Рассказы о животных и птицах. Евгений Чарушин &quot;Большие и маленьки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42957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Книги Е.И. Чарушина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733256"/>
            <a:ext cx="7854696" cy="720080"/>
          </a:xfrm>
        </p:spPr>
        <p:txBody>
          <a:bodyPr/>
          <a:lstStyle/>
          <a:p>
            <a:r>
              <a:rPr lang="ru-RU" dirty="0" smtClean="0"/>
              <a:t>(Фото </a:t>
            </a:r>
            <a:r>
              <a:rPr lang="ru-RU" dirty="0" smtClean="0"/>
              <a:t>5)                                                    </a:t>
            </a:r>
            <a:r>
              <a:rPr lang="ru-RU" dirty="0" smtClean="0"/>
              <a:t>(Фото </a:t>
            </a:r>
            <a:r>
              <a:rPr lang="ru-RU" dirty="0" smtClean="0"/>
              <a:t>6)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C:\Users\Дом\Desktop\689594535e70dfaf123bf14af373ca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022752" cy="3946151"/>
          </a:xfrm>
          <a:prstGeom prst="rect">
            <a:avLst/>
          </a:prstGeom>
          <a:noFill/>
        </p:spPr>
      </p:pic>
      <p:pic>
        <p:nvPicPr>
          <p:cNvPr id="23557" name="Picture 5" descr="Друзья. Рассказ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516580" cy="423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338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Муниципальное учреждение дополнительного образования «Центр эстетического воспитания детей»          Республика Мордовия, город Саранск    Методическая разработка по изобразительному искусству: «Анималистический жанр.  Творчество Евгения Ивановича Чарушина.» </vt:lpstr>
      <vt:lpstr>    Анималистический жанр.   .</vt:lpstr>
      <vt:lpstr>Евгений Иванович Чарушин</vt:lpstr>
      <vt:lpstr>Евгений Иванович Чарушин (1901–1965 гг.) – советский график, скульптор, писатель. Не одно поколение советских детей выросло на книгах с его замечательными иллюстрациями. Биография Чарушина наполнена огромной любовью к природе и детям, оказавшей большое влияние на его творчество.                                                   Детские годы Евгений Иванович родился 29 октября (11 ноября) 1901 года в Вятке, в семье главного губернского архитектора. Способности к рисованию у Жени проявились очень рано. Этому способствовала и особая атмосфера, царящая в доме Чарушиных, где в большом почете было творчество, труд и взаимоуважение. Мальчик рос не только талантливым, всесторонне развитым ребенком, но и большим проказником, которому сходили c рук все шалости. Именно бесконечные проказы стали причиной того, что Женю Чарушина перевели из престижного Вятского коммерческого училища в Вятскую гимназию.  </vt:lpstr>
      <vt:lpstr>Становление юного художника </vt:lpstr>
      <vt:lpstr>Проба пера Биография Евгения Ивановича Чарушина для детей интересна не только его иллюстрациями, но и книгами о животном мире. В 1930 году, благодаря участию и поддержке С. Я. Маршака, Чарушин написал свой первый рассказ «Щур». До войны Евгений Иванович опубликовал около двух десятков книг: «Животные жарких стран», «Джунгли – Птичий рай», «Цыплячий город», «Птенцы» и другие. </vt:lpstr>
      <vt:lpstr>                         Личная жизнь.  Семейная жизнь Чарушина сложилась счастливо.  В браке у него родился сын Никита, ставший продолжателем дела отца. По стопам известного деда пошли его внучка и правнучка. Причиной смерти Евгения Ивановича стало онкологическое заболевание. Известный писатель и иллюстратор скончался 18 февраля 1965 года в Ленинграде. </vt:lpstr>
      <vt:lpstr>Книги Е.И. Чарушина</vt:lpstr>
      <vt:lpstr>Книги Е.И. Чарушина</vt:lpstr>
      <vt:lpstr>Книги Е.И. Чарушина</vt:lpstr>
      <vt:lpstr>В рассказе "Болтливая сорока" Евгений Чарушин со свойственными ему юмором, мудростью и неизменной любовью показывает, как живёт лес: кто с кем дружит, кто на кого охотится, как животные-родители защищают своих детей. Знаток природы и натуралист с полувековым опытом, он рассказывает детям о животном мире и о том, как всё в нём взаимосвязано. Для дошкольного и младшего школьного возраста, а также для семейного чтения.</vt:lpstr>
      <vt:lpstr>Слайд 12</vt:lpstr>
      <vt:lpstr>       Евгений Иванович Чарушин обладал талантом не только замечательного рассказчика, но и выдающегося художника. Гармонично дополняя свои произведения великолепными иллюстрациями, Чарушин создавал неповторимые образы. Рассказывая просто и непринуждённо об удивительном мире животных и птиц, Евгений Иванович постарался привить детям любовь к природе, воспитать чувства сострадания и ответственности перед ней, научить бережно относиться к окружающему миру.  Заложенные отцом анималистические традиции продолжил Никита Евгеньевич Чарушин - художник, получивший признание не только в нашей стране, но и далеко за её пределами и также посвятивший почти всё своё творчество детской книге. В книгу вошли рассказы Евгения Чарушина, проиллюстрированные автором и его сыном. Работы этих двух мастеров навсегда останутся эталоном анималистического искусства!   </vt:lpstr>
      <vt:lpstr>Интернет ресурсы: https://obrazovaka.ru/charushin-biografiya.html https://www.labirint.ru/books/462739/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дополнительного образования «Центр эстетического воспитания детей»          Республика Мордовия, город Саранск      Методическая разработка по изобразительному искусству: «Анималистический жанр»</dc:title>
  <dc:creator>Дом</dc:creator>
  <cp:lastModifiedBy>Дом</cp:lastModifiedBy>
  <cp:revision>17</cp:revision>
  <dcterms:created xsi:type="dcterms:W3CDTF">2021-10-23T14:58:36Z</dcterms:created>
  <dcterms:modified xsi:type="dcterms:W3CDTF">2021-10-23T17:25:38Z</dcterms:modified>
</cp:coreProperties>
</file>