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ом" initials="Д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D83F-A255-4ADB-B5B3-08D01857953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40516A-3440-4424-85D9-7B6A412C5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D83F-A255-4ADB-B5B3-08D01857953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516A-3440-4424-85D9-7B6A412C5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D83F-A255-4ADB-B5B3-08D01857953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516A-3440-4424-85D9-7B6A412C5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2CD83F-A255-4ADB-B5B3-08D01857953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340516A-3440-4424-85D9-7B6A412C5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D83F-A255-4ADB-B5B3-08D01857953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516A-3440-4424-85D9-7B6A412C5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D83F-A255-4ADB-B5B3-08D01857953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516A-3440-4424-85D9-7B6A412C5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516A-3440-4424-85D9-7B6A412C5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D83F-A255-4ADB-B5B3-08D01857953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D83F-A255-4ADB-B5B3-08D01857953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516A-3440-4424-85D9-7B6A412C5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D83F-A255-4ADB-B5B3-08D01857953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516A-3440-4424-85D9-7B6A412C5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2CD83F-A255-4ADB-B5B3-08D01857953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40516A-3440-4424-85D9-7B6A412C5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D83F-A255-4ADB-B5B3-08D01857953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40516A-3440-4424-85D9-7B6A412C5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2CD83F-A255-4ADB-B5B3-08D018579530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340516A-3440-4424-85D9-7B6A412C5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717032"/>
            <a:ext cx="6696744" cy="2664295"/>
          </a:xfrm>
        </p:spPr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algn="l"/>
            <a:endParaRPr lang="en-US" sz="1800" dirty="0"/>
          </a:p>
          <a:p>
            <a:pPr algn="l"/>
            <a:r>
              <a:rPr lang="ru-RU" sz="1800" dirty="0"/>
              <a:t>Подготовила: педагог дополнительного образования</a:t>
            </a:r>
          </a:p>
          <a:p>
            <a:pPr algn="l"/>
            <a:r>
              <a:rPr lang="ru-RU" sz="1800" dirty="0"/>
              <a:t>      </a:t>
            </a:r>
            <a:r>
              <a:rPr lang="en-US" sz="1800" dirty="0"/>
              <a:t>                    </a:t>
            </a:r>
            <a:r>
              <a:rPr lang="ru-RU" sz="1800" dirty="0"/>
              <a:t>студии изобразительного искусства</a:t>
            </a:r>
          </a:p>
          <a:p>
            <a:pPr algn="l"/>
            <a:r>
              <a:rPr lang="ru-RU" sz="1800" dirty="0"/>
              <a:t>              </a:t>
            </a:r>
            <a:r>
              <a:rPr lang="en-US" sz="1800" dirty="0"/>
              <a:t>                   </a:t>
            </a:r>
            <a:r>
              <a:rPr lang="ru-RU" sz="1800" dirty="0"/>
              <a:t>Павельева Елена Фёдоровна </a:t>
            </a:r>
          </a:p>
          <a:p>
            <a:r>
              <a:rPr lang="ru-RU" sz="1800" dirty="0"/>
              <a:t>Саранск 2023                                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352928" cy="3096343"/>
          </a:xfrm>
        </p:spPr>
        <p:txBody>
          <a:bodyPr/>
          <a:lstStyle/>
          <a:p>
            <a:pPr fontAlgn="base"/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Мастер - класс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Занятие по изобразительному искусству: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«Иллюстрация к сказке Алексея Толстого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 «Золотой ключик, или приключения Буратино»</a:t>
            </a:r>
          </a:p>
        </p:txBody>
      </p:sp>
      <p:pic>
        <p:nvPicPr>
          <p:cNvPr id="4" name="Рисунок 3" descr="http://buratino.goub.by/wp-content/uploads/2018/03/buratino-227x30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7180" y="3429000"/>
            <a:ext cx="2093292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332657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Муниципальное учреждение дополнительного образования</a:t>
            </a:r>
          </a:p>
          <a:p>
            <a:pPr algn="ctr"/>
            <a:r>
              <a:rPr lang="ru-RU" sz="1800" b="1" dirty="0"/>
              <a:t> “Центр эстетического воспитания детей”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Республика Мордовия, город Саранск</a:t>
            </a:r>
            <a:endParaRPr lang="ru-RU" sz="1800" b="1" dirty="0"/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Яркое живописное решение</a:t>
            </a:r>
            <a:endParaRPr lang="ru-RU" dirty="0"/>
          </a:p>
        </p:txBody>
      </p:sp>
      <p:pic>
        <p:nvPicPr>
          <p:cNvPr id="4" name="Содержимое 3" descr="Литературный квест «Головоломки черепахи Тортилы» 2018, Шуя — дата и место  проведения, программа мероприятия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7048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Яркое живописное решение</a:t>
            </a:r>
            <a:endParaRPr lang="ru-RU" dirty="0"/>
          </a:p>
        </p:txBody>
      </p:sp>
      <p:pic>
        <p:nvPicPr>
          <p:cNvPr id="4" name="Содержимое 3" descr="Приключения Буратино заказать в Херсон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15310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БУРАТИНО. Сказка в стихах ~ Поэзия (Стихи для детей)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79702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4186808" cy="4824536"/>
          </a:xfrm>
        </p:spPr>
        <p:txBody>
          <a:bodyPr>
            <a:noAutofit/>
          </a:bodyPr>
          <a:lstStyle/>
          <a:p>
            <a:pPr>
              <a:buNone/>
            </a:pPr>
            <a:br>
              <a:rPr lang="ru-RU" sz="1800" b="1" dirty="0"/>
            </a:br>
            <a:r>
              <a:rPr lang="ru-RU" sz="1800" dirty="0"/>
              <a:t>Возле моря, там, где солнце,</a:t>
            </a:r>
            <a:br>
              <a:rPr lang="ru-RU" sz="1800" dirty="0"/>
            </a:br>
            <a:r>
              <a:rPr lang="ru-RU" sz="1800" dirty="0"/>
              <a:t>Где на пляже места мало.</a:t>
            </a:r>
            <a:br>
              <a:rPr lang="ru-RU" sz="1800" dirty="0"/>
            </a:br>
            <a:r>
              <a:rPr lang="ru-RU" sz="1800" dirty="0"/>
              <a:t>В доме с маленьким оконцем,</a:t>
            </a:r>
            <a:br>
              <a:rPr lang="ru-RU" sz="1800" dirty="0"/>
            </a:br>
            <a:r>
              <a:rPr lang="ru-RU" sz="1800" dirty="0"/>
              <a:t>Жил шарманщик, старый Карло.</a:t>
            </a:r>
            <a:br>
              <a:rPr lang="ru-RU" sz="1800" dirty="0"/>
            </a:br>
            <a:r>
              <a:rPr lang="ru-RU" sz="1800" dirty="0"/>
              <a:t>В тесной маленькой лачужке,</a:t>
            </a:r>
            <a:br>
              <a:rPr lang="ru-RU" sz="1800" dirty="0"/>
            </a:br>
            <a:r>
              <a:rPr lang="ru-RU" sz="1800" dirty="0"/>
              <a:t>Очень трудно развернуться.</a:t>
            </a:r>
            <a:br>
              <a:rPr lang="ru-RU" sz="1800" dirty="0"/>
            </a:br>
            <a:r>
              <a:rPr lang="ru-RU" sz="1800" dirty="0"/>
              <a:t>Стол, кроватка возле печки,</a:t>
            </a:r>
            <a:br>
              <a:rPr lang="ru-RU" sz="1800" dirty="0"/>
            </a:br>
            <a:r>
              <a:rPr lang="ru-RU" sz="1800" dirty="0"/>
              <a:t>Здесь двоим не разминуться.</a:t>
            </a:r>
            <a:br>
              <a:rPr lang="ru-RU" sz="1800" dirty="0"/>
            </a:br>
            <a:r>
              <a:rPr lang="ru-RU" sz="1800" dirty="0"/>
              <a:t>Печка комнату не греет,</a:t>
            </a:r>
            <a:br>
              <a:rPr lang="ru-RU" sz="1800" dirty="0"/>
            </a:br>
            <a:r>
              <a:rPr lang="ru-RU" sz="1800" dirty="0"/>
              <a:t>И огонь не настоящий:</a:t>
            </a:r>
            <a:br>
              <a:rPr lang="ru-RU" sz="1800" dirty="0"/>
            </a:br>
            <a:r>
              <a:rPr lang="ru-RU" sz="1800" dirty="0"/>
              <a:t>Нарисован, но теплее,</a:t>
            </a:r>
            <a:br>
              <a:rPr lang="ru-RU" sz="1800" dirty="0"/>
            </a:br>
            <a:r>
              <a:rPr lang="ru-RU" sz="1800" dirty="0"/>
              <a:t>От него, секрет, таящим.</a:t>
            </a:r>
            <a:br>
              <a:rPr lang="ru-RU" sz="1800" dirty="0"/>
            </a:br>
            <a:r>
              <a:rPr lang="ru-RU" sz="1800" dirty="0"/>
              <a:t>Как-то раз, зашел в коморку,</a:t>
            </a:r>
            <a:br>
              <a:rPr lang="ru-RU" sz="1800" dirty="0"/>
            </a:br>
            <a:r>
              <a:rPr lang="ru-RU" sz="1800" dirty="0"/>
              <a:t>Старый друг, с поленом гладким.</a:t>
            </a:r>
            <a:br>
              <a:rPr lang="ru-RU" sz="1800" dirty="0"/>
            </a:br>
            <a:r>
              <a:rPr lang="ru-RU" sz="1800" dirty="0"/>
              <a:t>Без какого либо толку,</a:t>
            </a:r>
            <a:br>
              <a:rPr lang="ru-RU" sz="1800" dirty="0"/>
            </a:br>
            <a:r>
              <a:rPr lang="ru-RU" sz="1800" dirty="0"/>
              <a:t>На лице одни загадки.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Шарманщик Карло.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412776"/>
            <a:ext cx="3816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Сунул Карло деревяшку,</a:t>
            </a:r>
            <a:br>
              <a:rPr lang="ru-RU" dirty="0"/>
            </a:br>
            <a:r>
              <a:rPr lang="ru-RU" dirty="0"/>
              <a:t>Обругал жару и лето,</a:t>
            </a:r>
            <a:br>
              <a:rPr lang="ru-RU" dirty="0"/>
            </a:br>
            <a:r>
              <a:rPr lang="ru-RU" dirty="0"/>
              <a:t>Ткнул в очаг холодный тяжко,</a:t>
            </a:r>
            <a:br>
              <a:rPr lang="ru-RU" dirty="0"/>
            </a:br>
            <a:r>
              <a:rPr lang="ru-RU" dirty="0"/>
              <a:t>Улыбнулся напоследок.</a:t>
            </a:r>
            <a:br>
              <a:rPr lang="ru-RU" dirty="0"/>
            </a:br>
            <a:r>
              <a:rPr lang="ru-RU" dirty="0"/>
              <a:t>Карло взял полено в руки,</a:t>
            </a:r>
            <a:br>
              <a:rPr lang="ru-RU" dirty="0"/>
            </a:br>
            <a:r>
              <a:rPr lang="ru-RU" dirty="0"/>
              <a:t>Аккуратненько потрогал.</a:t>
            </a:r>
            <a:br>
              <a:rPr lang="ru-RU" dirty="0"/>
            </a:br>
            <a:r>
              <a:rPr lang="ru-RU" dirty="0"/>
              <a:t>Изнутри услышал звуки,</a:t>
            </a:r>
            <a:br>
              <a:rPr lang="ru-RU" dirty="0"/>
            </a:br>
            <a:r>
              <a:rPr lang="ru-RU" dirty="0"/>
              <a:t>Был охвачен он тревогой.</a:t>
            </a:r>
            <a:br>
              <a:rPr lang="ru-RU" dirty="0"/>
            </a:br>
            <a:r>
              <a:rPr lang="ru-RU" dirty="0"/>
              <a:t>Прав был друг, оно живое,</a:t>
            </a:r>
            <a:br>
              <a:rPr lang="ru-RU" dirty="0"/>
            </a:br>
            <a:r>
              <a:rPr lang="ru-RU" dirty="0"/>
              <a:t>Говорящее, с душою.</a:t>
            </a:r>
            <a:br>
              <a:rPr lang="ru-RU" dirty="0"/>
            </a:br>
            <a:r>
              <a:rPr lang="ru-RU" dirty="0"/>
              <a:t>Видно, чудо неземное,</a:t>
            </a:r>
            <a:br>
              <a:rPr lang="ru-RU" dirty="0"/>
            </a:br>
            <a:r>
              <a:rPr lang="ru-RU" dirty="0"/>
              <a:t>Занесло к нему судьбою.</a:t>
            </a:r>
            <a:br>
              <a:rPr lang="ru-RU" dirty="0"/>
            </a:br>
            <a:r>
              <a:rPr lang="ru-RU" dirty="0"/>
              <a:t>Чтобы жить не скучно было,</a:t>
            </a:r>
            <a:br>
              <a:rPr lang="ru-RU" dirty="0"/>
            </a:br>
            <a:r>
              <a:rPr lang="ru-RU" dirty="0"/>
              <a:t>Он решил себе сыночка,</a:t>
            </a:r>
            <a:br>
              <a:rPr lang="ru-RU" dirty="0"/>
            </a:br>
            <a:r>
              <a:rPr lang="ru-RU" dirty="0"/>
              <a:t>Из полена, что таило</a:t>
            </a:r>
            <a:br>
              <a:rPr lang="ru-RU" dirty="0"/>
            </a:br>
            <a:r>
              <a:rPr lang="ru-RU" dirty="0"/>
              <a:t>Жизнь внутри, строгать, и точка.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pPr>
              <a:buNone/>
            </a:pPr>
            <a:r>
              <a:rPr lang="ru-RU" dirty="0"/>
              <a:t>   Сказка А.Н. Толстого «Золотой ключик или Приключения Буратино» имела большой успех не только, но и  у взрослых. Книга переиздавалась много раз и была переведена на 47 языках мира! Веселый деревянный человечек поселился на книжных полках, в каждом доме нашей страны.</a:t>
            </a:r>
            <a:br>
              <a:rPr lang="ru-RU" dirty="0"/>
            </a:br>
            <a:endParaRPr lang="ru-RU" dirty="0"/>
          </a:p>
          <a:p>
            <a:pPr>
              <a:buNone/>
            </a:pPr>
            <a:r>
              <a:rPr lang="ru-RU" dirty="0"/>
              <a:t>    Я очень довольна вашей работой.  Вы отлично поработали. Вы сегодня молодцы!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- познакомить учащихся с книжной иллюстрацией; изучению средств выразительности, используемых в книгах;</a:t>
            </a:r>
          </a:p>
          <a:p>
            <a:pPr>
              <a:buNone/>
            </a:pPr>
            <a:r>
              <a:rPr lang="ru-RU" dirty="0"/>
              <a:t>- создание иллюстрации к сюжету любимой сказки;</a:t>
            </a:r>
          </a:p>
          <a:p>
            <a:pPr>
              <a:buNone/>
            </a:pPr>
            <a:r>
              <a:rPr lang="ru-RU" dirty="0"/>
              <a:t>- содействовать формированию интереса к сказочному творчеству, способствовать развитию графических навыков в передаче пропорций сложных по форме предметов, навыков композиционного решения рисунка;</a:t>
            </a:r>
          </a:p>
          <a:p>
            <a:pPr>
              <a:buNone/>
            </a:pPr>
            <a:r>
              <a:rPr lang="ru-RU" dirty="0"/>
              <a:t>- способствовать воспитанию доброты и отзывчивости.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72208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     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ru-RU" b="1" dirty="0"/>
              <a:t>Цели урока:</a:t>
            </a:r>
            <a:br>
              <a:rPr lang="ru-RU" dirty="0"/>
            </a:br>
            <a:br>
              <a:rPr lang="en-US" b="1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420888"/>
            <a:ext cx="5004048" cy="38884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dirty="0"/>
              <a:t>     </a:t>
            </a:r>
            <a:r>
              <a:rPr lang="ru-RU" i="1" dirty="0"/>
              <a:t>Мать Алексея Толстого была талантливой писательницей и привила сыну любовь к литературному творчеству. С ранней юности он писал много и разнообразно: создавал фантастические и исторические романы, сказки для детей, повести в духе соцреализма, стихи и пьесы. Именно Алексей Толстой рассказал детям о приключениях деревянного мальчика Буратино, а взрослым — о любви землянина и марсианки </a:t>
            </a:r>
            <a:r>
              <a:rPr lang="ru-RU" i="1" dirty="0" err="1"/>
              <a:t>Аэлиты</a:t>
            </a:r>
            <a:r>
              <a:rPr lang="ru-RU" i="1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rmAutofit/>
          </a:bodyPr>
          <a:lstStyle/>
          <a:p>
            <a:r>
              <a:rPr lang="ru-RU" b="1" i="1" dirty="0"/>
              <a:t>Краткая биография Алексея Николаевича Толстого.</a:t>
            </a:r>
            <a:br>
              <a:rPr lang="ru-RU" dirty="0"/>
            </a:br>
            <a:r>
              <a:rPr lang="en-US" dirty="0"/>
              <a:t>       </a:t>
            </a:r>
            <a:endParaRPr lang="ru-RU" dirty="0"/>
          </a:p>
        </p:txBody>
      </p:sp>
      <p:pic>
        <p:nvPicPr>
          <p:cNvPr id="4" name="Рисунок 3" descr="http://buratino.goub.by/wp-content/uploads/2018/04/img18-300x3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44824"/>
            <a:ext cx="375829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 </a:t>
            </a:r>
            <a:r>
              <a:rPr lang="ru-RU" b="1" dirty="0"/>
              <a:t>Сказка</a:t>
            </a:r>
            <a:r>
              <a:rPr lang="ru-RU" dirty="0"/>
              <a:t> – это занимательный рассказ о необыкновенных событиях и приключениях.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ru-RU" dirty="0"/>
              <a:t>Фольклористами выделяются 3 вида русских народных сказок. Это сказки о животных, бытовые, и самые интересные, пожалуй, – волшебные сказки.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8498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Что такое сказка?! Сказка — это наверно самое удивительное, что придумано нашими предками. Нет в мире человека, который бы не читал, хоть раз в жизни, сказок. Наша жизнь начинается со сказки — это первое в жизни, что мама рассказывает ребёнку.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/>
              <a:t>   </a:t>
            </a:r>
            <a:r>
              <a:rPr lang="ru-RU" sz="4000" dirty="0"/>
              <a:t>Если сказку внимательно читать или слушать, то обязательно поймешь, что в ней главное, всегда отыщешь зерно мудрости. Без намека сказок не бывает, недаром же они часто кончаются лукавой присказкой:</a:t>
            </a:r>
            <a:endParaRPr lang="en-US" sz="4000" dirty="0"/>
          </a:p>
          <a:p>
            <a:pPr>
              <a:buNone/>
            </a:pPr>
            <a:r>
              <a:rPr lang="ru-RU" sz="4000" dirty="0"/>
              <a:t> </a:t>
            </a:r>
            <a:r>
              <a:rPr lang="ru-RU" sz="4000" i="1" dirty="0">
                <a:solidFill>
                  <a:srgbClr val="FF0000"/>
                </a:solidFill>
              </a:rPr>
              <a:t>«Сказка – ложь, да в ней намек – добрым молодцам урок!»</a:t>
            </a:r>
            <a:r>
              <a:rPr lang="ru-RU" sz="4000" dirty="0">
                <a:solidFill>
                  <a:srgbClr val="FF0000"/>
                </a:solidFill>
              </a:rPr>
              <a:t>.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Иллюстрация — это изображение (рисунок, фото или гравюра) для пояснения текста художественного произведения, технической документации или научного труда. Визуальные образы помогают читателю глубже ощутить эмоциональную атмосферу и понять основную суть книги. Иллюстрации широко используются не только в книжном деле, но и в рекламной индустрии, а также в средствах массовой информации.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Создание иллюстрации к сказке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Эскизы для работы</a:t>
            </a:r>
          </a:p>
        </p:txBody>
      </p:sp>
      <p:pic>
        <p:nvPicPr>
          <p:cNvPr id="4" name="Содержимое 3" descr="Раскраска Буратино - распечатать в формате А4"/>
          <p:cNvPicPr>
            <a:picLocks noGrp="1"/>
          </p:cNvPicPr>
          <p:nvPr>
            <p:ph idx="1"/>
          </p:nvPr>
        </p:nvPicPr>
        <p:blipFill>
          <a:blip r:embed="rId2" cstate="print"/>
          <a:srcRect l="7493" r="4113" b="1760"/>
          <a:stretch>
            <a:fillRect/>
          </a:stretch>
        </p:blipFill>
        <p:spPr bwMode="auto">
          <a:xfrm>
            <a:off x="323528" y="1484784"/>
            <a:ext cx="2664296" cy="392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аскраска Пьеро и Мальвина | Раскраски из сказки ''Золотой ключик или  Невероятные приключение Буратино''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27363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аскраска Буратино закапывает монет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348880"/>
            <a:ext cx="2790411" cy="394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Эскизы для работы</a:t>
            </a:r>
            <a:endParaRPr lang="ru-RU" dirty="0"/>
          </a:p>
        </p:txBody>
      </p:sp>
      <p:pic>
        <p:nvPicPr>
          <p:cNvPr id="4" name="Содержимое 3" descr="Раскраска Буратин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55401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raskraski-iz-skazki-buratino-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42484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Яркое живописное решение</a:t>
            </a:r>
          </a:p>
        </p:txBody>
      </p:sp>
      <p:pic>
        <p:nvPicPr>
          <p:cNvPr id="7" name="Рисунок 6" descr="Пазл «Приключения Буратино» - собирать пазлы онлай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8488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</TotalTime>
  <Words>696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Constantia</vt:lpstr>
      <vt:lpstr>Times New Roman</vt:lpstr>
      <vt:lpstr>Wingdings 2</vt:lpstr>
      <vt:lpstr>Бумажная</vt:lpstr>
      <vt:lpstr> Мастер - класс Занятие по изобразительному искусству:  «Иллюстрация к сказке Алексея Толстого  «Золотой ключик, или приключения Буратино»</vt:lpstr>
      <vt:lpstr>                Цели урока:  </vt:lpstr>
      <vt:lpstr>Краткая биография Алексея Николаевича Толстого.        </vt:lpstr>
      <vt:lpstr>Что такое сказка?! Сказка — это наверно самое удивительное, что придумано нашими предками. Нет в мире человека, который бы не читал, хоть раз в жизни, сказок. Наша жизнь начинается со сказки — это первое в жизни, что мама рассказывает ребёнку.</vt:lpstr>
      <vt:lpstr>Презентация PowerPoint</vt:lpstr>
      <vt:lpstr>Создание иллюстрации к сказке</vt:lpstr>
      <vt:lpstr>Эскизы для работы</vt:lpstr>
      <vt:lpstr>Эскизы для работы</vt:lpstr>
      <vt:lpstr>Яркое живописное решение</vt:lpstr>
      <vt:lpstr>Яркое живописное решение</vt:lpstr>
      <vt:lpstr>Яркое живописное решение</vt:lpstr>
      <vt:lpstr>Шарманщик Карло.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изобразительному искусству:  «Иллюстрация к сказке Алексея Толстого  «Золотой ключик, или приключения Буратино»</dc:title>
  <dc:creator>Дом</dc:creator>
  <cp:lastModifiedBy>Елена</cp:lastModifiedBy>
  <cp:revision>9</cp:revision>
  <dcterms:created xsi:type="dcterms:W3CDTF">2021-03-20T17:51:37Z</dcterms:created>
  <dcterms:modified xsi:type="dcterms:W3CDTF">2023-09-25T05:47:45Z</dcterms:modified>
</cp:coreProperties>
</file>