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2" r:id="rId4"/>
    <p:sldId id="273" r:id="rId5"/>
    <p:sldId id="277" r:id="rId6"/>
    <p:sldId id="259" r:id="rId7"/>
    <p:sldId id="276" r:id="rId8"/>
    <p:sldId id="275" r:id="rId9"/>
    <p:sldId id="280" r:id="rId10"/>
    <p:sldId id="257" r:id="rId11"/>
    <p:sldId id="261" r:id="rId12"/>
    <p:sldId id="274" r:id="rId13"/>
    <p:sldId id="279" r:id="rId14"/>
    <p:sldId id="278" r:id="rId15"/>
    <p:sldId id="282" r:id="rId16"/>
    <p:sldId id="281" r:id="rId17"/>
    <p:sldId id="285" r:id="rId18"/>
    <p:sldId id="284" r:id="rId19"/>
    <p:sldId id="286" r:id="rId20"/>
    <p:sldId id="283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727" autoAdjust="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10" Type="http://schemas.openxmlformats.org/officeDocument/2006/relationships/image" Target="../media/image6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23.jpeg"/><Relationship Id="rId4" Type="http://schemas.openxmlformats.org/officeDocument/2006/relationships/image" Target="../media/image4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&#1075;&#1086;&#1076;&#1072;%202015\&#1052;&#1072;&#1089;&#1090;&#1077;&#1088;%20&#1082;&#1083;&#1072;&#1089;&#1089;\&#1053;&#1086;&#1074;&#1072;&#1103;%20&#1087;&#1072;&#1087;&#1082;&#1072;\&#1044;&#1086;&#1078;&#1076;&#1100;%20-%20&#1052;&#1091;&#1079;&#1099;&#1082;&#1072;%20&#1076;&#1086;&#1078;&#1076;&#1103;%20(mp3ostrov.com)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340768"/>
            <a:ext cx="7229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класс:</a:t>
            </a:r>
            <a:endParaRPr lang="ru-RU" sz="4800" b="1" i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2750" y="227013"/>
            <a:ext cx="833571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 дошкольное 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№ 7 «Радуга»  ул. 50 лет СССР, 13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Кулундинского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Алтайского края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2214554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 технологий моделирования в совместной  образовательной  деятельности по формированию математических представлений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4286256"/>
            <a:ext cx="6572264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84632" lvl="0">
              <a:spcBef>
                <a:spcPct val="0"/>
              </a:spcBef>
              <a:defRPr/>
            </a:pP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Разработала: Соколова Ирина Александровн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а,</a:t>
            </a:r>
          </a:p>
          <a:p>
            <a:pPr marL="484632" lvl="0">
              <a:spcBef>
                <a:spcPct val="0"/>
              </a:spcBef>
              <a:defRPr/>
            </a:pP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  <a:endParaRPr lang="en-US" sz="240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ecyclin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214818"/>
            <a:ext cx="1938768" cy="1887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621508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Кулунда – 2018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just">
              <a:buFont typeface="Wingdings 3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Идея пришла ему в голову, когда служанка неправильно сшила ленту.</a:t>
            </a:r>
          </a:p>
        </p:txBody>
      </p:sp>
      <p:pic>
        <p:nvPicPr>
          <p:cNvPr id="6" name="Picture 3" descr="Служанка гот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755576" y="3140968"/>
            <a:ext cx="1511771" cy="341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öbius.jpg"/>
          <p:cNvPicPr>
            <a:picLocks noChangeAspect="1"/>
          </p:cNvPicPr>
          <p:nvPr/>
        </p:nvPicPr>
        <p:blipFill>
          <a:blip r:embed="rId4" cstate="print"/>
          <a:srcRect l="15252" t="10347" r="20691"/>
          <a:stretch>
            <a:fillRect/>
          </a:stretch>
        </p:blipFill>
        <p:spPr>
          <a:xfrm>
            <a:off x="6444208" y="2428868"/>
            <a:ext cx="1768063" cy="3925076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3643306" y="1142984"/>
            <a:ext cx="2448272" cy="1152128"/>
          </a:xfrm>
          <a:prstGeom prst="cloudCallout">
            <a:avLst>
              <a:gd name="adj1" fmla="val -19981"/>
              <a:gd name="adj2" fmla="val 1296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43372" y="135729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Ой, извините, я не хотела!!!</a:t>
            </a: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6286512" y="1000108"/>
            <a:ext cx="2160240" cy="1368152"/>
          </a:xfrm>
          <a:prstGeom prst="cloudCallout">
            <a:avLst>
              <a:gd name="adj1" fmla="val -31997"/>
              <a:gd name="adj2" fmla="val 707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1" descr="U6XTDMCAU6O9CFCAMHBK2MCAX9UYAXCAJSEXKVCAQ8MSPSCADYLCBICAZSS93OCACMCJDGCAE70KXNCAURYJ0ACAD5BYFKCA481EA4CAWOX4R7CACKGB5ECA8KWBLACAONL60UCAF3Q8ZYCA6OPBOHCA4IVO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500174"/>
            <a:ext cx="5111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68344" y="14847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7143768" y="1142984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6215 0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57158" y="53975"/>
            <a:ext cx="8786842" cy="68040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14414" y="1571612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857232"/>
            <a:ext cx="8358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Многие знают, что такое лента (лист) Мёбиуса. </a:t>
            </a:r>
          </a:p>
          <a:p>
            <a:pPr algn="ctr"/>
            <a:r>
              <a:rPr lang="ru-RU" sz="3600" dirty="0" smtClean="0"/>
              <a:t>   Тем, кто ещё не знаком с удивительным листом, который  относится к «математическим неожиданностям», я предлагаю вместе со мной провести исследование и окунуться в светлое чувство познания.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Изготовление листа Мёбиуса</a:t>
            </a:r>
          </a:p>
        </p:txBody>
      </p:sp>
      <p:pic>
        <p:nvPicPr>
          <p:cNvPr id="7" name="Picture 4" descr="4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628775"/>
            <a:ext cx="65532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260350"/>
            <a:ext cx="8229600" cy="157003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Получим такое перекрученное кольцо</a:t>
            </a:r>
            <a:br>
              <a:rPr kumimoji="0" lang="ru-RU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 descr="Фото-0036"/>
          <p:cNvPicPr>
            <a:picLocks noChangeAspect="1" noChangeArrowheads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>
            <a:off x="684213" y="2205038"/>
            <a:ext cx="7632700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500042"/>
            <a:ext cx="8858280" cy="5857916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71604" y="1357298"/>
            <a:ext cx="5319720" cy="4641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Зададимся вопросом: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сколько сторон у этого куска бумаги? Две, как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у любого другого? А ничего подобного. У него ОДНА сторона. Не верите? Хотите – проверьте: проведите линию вдоль полоски. 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 rot="20994244">
            <a:off x="407853" y="461316"/>
            <a:ext cx="214314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968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-285784" y="285728"/>
            <a:ext cx="6215106" cy="616746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620713"/>
            <a:ext cx="4402138" cy="550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          Теперь второй вопрос.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Что будет, если разрезать обычный лист бумаги?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Конечно же, два обычных листа бумаги, Точнее, две половинки листа.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А что случится, если разрезать вдоль посередине это кольцо (это и есть лист Мёбиуса, или лента Мёбиуса) по всей длине? Два кольца половинной ширины? А ничего подобного. А что? Не скажу. Разрежьте сами.</a:t>
            </a:r>
            <a:r>
              <a:rPr kumimoji="0" lang="ru-RU" sz="1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4" descr="Фото-0051"/>
          <p:cNvPicPr>
            <a:picLocks noChangeAspect="1" noChangeArrowheads="1"/>
          </p:cNvPicPr>
          <p:nvPr/>
        </p:nvPicPr>
        <p:blipFill>
          <a:blip r:embed="rId7">
            <a:lum contrast="12000"/>
          </a:blip>
          <a:srcRect/>
          <a:stretch>
            <a:fillRect/>
          </a:stretch>
        </p:blipFill>
        <p:spPr bwMode="auto">
          <a:xfrm rot="232285">
            <a:off x="4949805" y="1334587"/>
            <a:ext cx="3727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 rot="518086">
            <a:off x="5107504" y="267673"/>
            <a:ext cx="214314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968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вот что получилось у меня</a:t>
            </a:r>
          </a:p>
        </p:txBody>
      </p:sp>
      <p:pic>
        <p:nvPicPr>
          <p:cNvPr id="7" name="Picture 4" descr="Фото-00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71550" y="1484313"/>
            <a:ext cx="6985000" cy="3673475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288" y="5300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</a:rPr>
              <a:t>Лента перекручена два 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472" y="214290"/>
            <a:ext cx="8229600" cy="2016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Georgia" pitchFamily="18" charset="0"/>
              </a:rPr>
              <a:t>    Теперь сделайте новый лист Мёбиуса и скажите, что будет, если разрезать его вдоль, но не посередине, а ближе к одному краю?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Georgia" pitchFamily="18" charset="0"/>
              </a:rPr>
              <a:t>    То же самое? А ничего подобного! </a:t>
            </a:r>
          </a:p>
        </p:txBody>
      </p:sp>
      <p:pic>
        <p:nvPicPr>
          <p:cNvPr id="7" name="Picture 4" descr="Фото-005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000372"/>
            <a:ext cx="72961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 rot="20543536">
            <a:off x="80804" y="2221316"/>
            <a:ext cx="3071802" cy="17653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96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 вот что получилось у меня</a:t>
            </a:r>
          </a:p>
        </p:txBody>
      </p:sp>
      <p:pic>
        <p:nvPicPr>
          <p:cNvPr id="7" name="Picture 6" descr="Фото-0054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>
          <a:xfrm>
            <a:off x="1428728" y="1857364"/>
            <a:ext cx="6769100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 rot="21349557">
            <a:off x="2270648" y="99216"/>
            <a:ext cx="2786082" cy="16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968"/>
              </a:avLst>
            </a:prstTxWarp>
          </a:bodyPr>
          <a:lstStyle/>
          <a:p>
            <a:pPr algn="ctr"/>
            <a:r>
              <a:rPr lang="ru-RU" sz="3600" b="1" kern="1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/>
              </a:rPr>
              <a:t>?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H="1">
            <a:off x="214281" y="1857364"/>
            <a:ext cx="3429024" cy="4752975"/>
          </a:xfrm>
          <a:prstGeom prst="wedgeRoundRectCallout">
            <a:avLst>
              <a:gd name="adj1" fmla="val -64514"/>
              <a:gd name="adj2" fmla="val -257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20" y="2000240"/>
            <a:ext cx="3035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А если на три части?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normalizeH="0" baseline="0" noProof="0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Три ленты? А ничего подобного! </a:t>
            </a:r>
          </a:p>
        </p:txBody>
      </p:sp>
      <p:pic>
        <p:nvPicPr>
          <p:cNvPr id="9" name="Picture 4" descr="Фото-00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620713"/>
            <a:ext cx="417671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-214338"/>
            <a:ext cx="9143999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85852" y="0"/>
            <a:ext cx="671514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 задачей развивающей работы является предоставление ребенку возможность самостоятельно выбирать сферу приложения умственных усилий, ставить себе цель и находить собственные способы ее осуществления.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recycli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3895730"/>
            <a:ext cx="2714644" cy="26422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6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 flipH="1">
            <a:off x="323850" y="333375"/>
            <a:ext cx="8496300" cy="2232025"/>
          </a:xfrm>
          <a:prstGeom prst="wedgeRoundRectCallout">
            <a:avLst>
              <a:gd name="adj1" fmla="val -34755"/>
              <a:gd name="adj2" fmla="val 7005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8313" y="620713"/>
            <a:ext cx="8229600" cy="190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1" i="0" u="none" strike="noStrike" kern="1200" cap="all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Получим  два  сцепленных  кольца.  Одно  из  них  вдвое   длиннее  исходного  и  перекручено  два  раза. Второе-  лист  Мёбиуса,  ширина  которого  втрое  меньше,  чем  у  исходного. </a:t>
            </a:r>
          </a:p>
        </p:txBody>
      </p:sp>
      <p:pic>
        <p:nvPicPr>
          <p:cNvPr id="8" name="Picture 4" descr="Фото-00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3141662"/>
            <a:ext cx="8178827" cy="331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Picture 4" descr="j0211911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8625">
            <a:off x="5669025" y="4066791"/>
            <a:ext cx="3329472" cy="259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8643998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Спасибо</a:t>
            </a:r>
            <a:r>
              <a:rPr lang="ru-RU" sz="8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88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за внимание!!!</a:t>
            </a:r>
            <a:endParaRPr lang="ru-RU" sz="88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Рисунок 7" descr="recycling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3643314"/>
            <a:ext cx="2861434" cy="278512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14285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Основной принцип при организации познавательной деятельности – стимуляция любознательности ребенка.</a:t>
            </a:r>
          </a:p>
        </p:txBody>
      </p:sp>
      <p:pic>
        <p:nvPicPr>
          <p:cNvPr id="12" name="Рисунок 11" descr="slide_14.jpg"/>
          <p:cNvPicPr>
            <a:picLocks noChangeAspect="1"/>
          </p:cNvPicPr>
          <p:nvPr/>
        </p:nvPicPr>
        <p:blipFill>
          <a:blip r:embed="rId7"/>
          <a:srcRect l="13281" t="49323" r="50000" b="10607"/>
          <a:stretch>
            <a:fillRect/>
          </a:stretch>
        </p:blipFill>
        <p:spPr>
          <a:xfrm>
            <a:off x="3000364" y="4000504"/>
            <a:ext cx="2857520" cy="2428868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58" y="1142984"/>
            <a:ext cx="8072494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 работе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использую различные инновации,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оригинальные игрушки и материалы, которые могут вызвать интерес, удивление, заключать в себе загадку (коробочка с секретом, гироскоп, лента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Мёбиуса,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головоломки, магниты, рассматривание картинок с изображением экзотических животных и птиц и др.).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6" name="Picture 3" descr="C:\Users\New\Desktop\578e6b0b839b05feec44b1170b8200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38263">
            <a:off x="504736" y="3855798"/>
            <a:ext cx="201304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New\Desktop\kolumbovo_egg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324806">
            <a:off x="6147275" y="3542085"/>
            <a:ext cx="2297976" cy="3214686"/>
          </a:xfrm>
          <a:prstGeom prst="rect">
            <a:avLst/>
          </a:prstGeom>
          <a:noFill/>
        </p:spPr>
      </p:pic>
      <p:pic>
        <p:nvPicPr>
          <p:cNvPr id="13" name="Рисунок 12" descr="recycling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15" y="857232"/>
            <a:ext cx="1285885" cy="12515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Рисунок 9" descr="recycli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286388"/>
            <a:ext cx="1285884" cy="1251593"/>
          </a:xfrm>
          <a:prstGeom prst="rect">
            <a:avLst/>
          </a:prstGeom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00034" y="500042"/>
            <a:ext cx="8143932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ля формирования учебной мотивации метод моделирования игровых проблемно-практических ситуаций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 выделяют следующие моменты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специальное нарушение привычной организации учебно-познавательной 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«появление»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 препятствий или особых условий в процессе осуществления деятельности;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перенесение акцентов на поисковую деятельность;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свобода детей в выборе средств и способов реализации 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общая ответственность за результат деятельности на основе взаимопомощи и взаимоконтроля;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введение значимой для детей мотивационной деятельности.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166"/>
            <a:ext cx="4328629" cy="3335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500042"/>
            <a:ext cx="3095169" cy="3472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489330"/>
            <a:ext cx="3952980" cy="33686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3325824"/>
            <a:ext cx="2973749" cy="3532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2987761"/>
            <a:ext cx="2714612" cy="3870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recycli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1714488"/>
            <a:ext cx="1212489" cy="11801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20" y="214290"/>
            <a:ext cx="86439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Дополнительное объединение «Занимательная математика»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0042"/>
            <a:ext cx="3429024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2285984" y="1643050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286512" y="1643050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3116"/>
            <a:ext cx="2298723" cy="29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214554"/>
            <a:ext cx="2500298" cy="299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>
            <a:off x="2643174" y="3500438"/>
            <a:ext cx="785818" cy="715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5643570" y="3500437"/>
            <a:ext cx="857256" cy="7143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357670"/>
            <a:ext cx="37147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recycli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3357562"/>
            <a:ext cx="1421911" cy="13839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20" y="142852"/>
            <a:ext cx="86439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Дополнительное объединение «Занимательная математика»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05833">
            <a:off x="569676" y="286827"/>
            <a:ext cx="2465669" cy="2895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65993" flipH="1">
            <a:off x="5929322" y="357166"/>
            <a:ext cx="2581169" cy="26306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65056">
            <a:off x="1285852" y="3643314"/>
            <a:ext cx="2731886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49219">
            <a:off x="5214604" y="3649973"/>
            <a:ext cx="2643300" cy="3000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recycling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1357298"/>
            <a:ext cx="249543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0"/>
            <a:ext cx="9143999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720" y="285728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rial" pitchFamily="34" charset="0"/>
              </a:rPr>
              <a:t>Дьёрдь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rial" pitchFamily="34" charset="0"/>
              </a:rPr>
              <a:t> Пойа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«Лучший способ изучить что-либо - это открыть самому»!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Picture 4" descr="mmebi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785926"/>
            <a:ext cx="3571900" cy="4336145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57158" y="22859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Август Фердинанд Мёбиус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(1790-1868) — немецкий математик и астроном-теоретик. 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10.ifotki.info/org/15e8df9154256a9c1da2a8bba54030d85f4ec4121148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orldipreview.com/media/image/shutterstock-158243672-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1907704" y="2132856"/>
            <a:ext cx="6408712" cy="4289703"/>
          </a:xfrm>
          <a:prstGeom prst="rect">
            <a:avLst/>
          </a:prstGeom>
          <a:noFill/>
        </p:spPr>
      </p:pic>
      <p:pic>
        <p:nvPicPr>
          <p:cNvPr id="4" name="Дождь - Музыка дожд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 rot="10800000">
            <a:off x="285720" y="214289"/>
            <a:ext cx="8858280" cy="6478589"/>
          </a:xfrm>
          <a:prstGeom prst="verticalScrol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71802" y="500042"/>
            <a:ext cx="3311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006600"/>
                </a:solidFill>
                <a:latin typeface="Monotype Corsiva" pitchFamily="66" charset="0"/>
              </a:rPr>
              <a:t>Легенда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1913" y="1700213"/>
            <a:ext cx="655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 Рассказывают, что открыть свой «лист» Мёбиусу помогла служанка, сшившая однажды неправильно концы ленты.</a:t>
            </a:r>
          </a:p>
        </p:txBody>
      </p:sp>
      <p:pic>
        <p:nvPicPr>
          <p:cNvPr id="9" name="Picture 7" descr="Что такое лента Мёбиуса и зачем ее надо резать?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>
          <a:xfrm>
            <a:off x="3995738" y="3213100"/>
            <a:ext cx="361950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FDFD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422</Words>
  <Application>Microsoft Office PowerPoint</Application>
  <PresentationFormat>Экран (4:3)</PresentationFormat>
  <Paragraphs>63</Paragraphs>
  <Slides>21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DNS-</dc:creator>
  <cp:lastModifiedBy>Ирина</cp:lastModifiedBy>
  <cp:revision>79</cp:revision>
  <dcterms:created xsi:type="dcterms:W3CDTF">2015-09-26T21:13:54Z</dcterms:created>
  <dcterms:modified xsi:type="dcterms:W3CDTF">2018-03-26T18:01:57Z</dcterms:modified>
</cp:coreProperties>
</file>