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9676C1D-D222-43F2-A603-A7A86579E485}">
          <p14:sldIdLst/>
        </p14:section>
        <p14:section name="Раздел без заголовка" id="{2E247B82-E5C9-4F17-9340-757E9CC64C42}">
          <p14:sldIdLst>
            <p14:sldId id="257"/>
            <p14:sldId id="283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CC66FF"/>
    <a:srgbClr val="993300"/>
    <a:srgbClr val="003366"/>
    <a:srgbClr val="008080"/>
    <a:srgbClr val="0099CC"/>
    <a:srgbClr val="FF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70" d="100"/>
          <a:sy n="70" d="100"/>
        </p:scale>
        <p:origin x="-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2253-1834-4590-B828-7A4CB16CE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85A7E-7B68-41F6-8980-6F92F74D2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37C86-7D0E-48FD-A0CD-E688ED390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7BB7-238D-4A6D-89C0-C12EFF30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0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B951-EE06-49D7-BF4D-30EE50AAF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1B63-1E61-4007-810A-EF01D80E65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9EDDF-80A2-4B77-9463-0B8647E1F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3B64-636E-4C5A-B5E6-3DF182D6C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AD6C-A27E-43B3-88B6-46D87871C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DE2A-14E5-4EC3-BCA7-D72B93B11C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71E2-CD42-415E-A815-1ECB59455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3566-466E-4094-8B97-C5C860723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CCCC"/>
            </a:gs>
            <a:gs pos="100000">
              <a:srgbClr val="CCCCFF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40FC973-8902-4CF4-9AB2-26939DD8F6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ru.wikipedia.org/wiki/%D0%9F%D0%B0%D1%80%D0%B0%D0%BB%D0%B8%D1%87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://ru.wikipedia.org/wiki/%D0%93%D0%B8%D0%BF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0%BA" TargetMode="External"/><Relationship Id="rId5" Type="http://schemas.openxmlformats.org/officeDocument/2006/relationships/hyperlink" Target="http://ru.wikipedia.org/wiki/%D0%9C%D0%B0%D0%BD%D0%B4%D1%80%D0%B0%D0%B3%D0%BE%D1%80%D0%B0" TargetMode="External"/><Relationship Id="rId4" Type="http://schemas.openxmlformats.org/officeDocument/2006/relationships/hyperlink" Target="http://ru.wikipedia.org/wiki/%D0%93%D0%B0%D0%BB%D0%B5%D0%B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11.jpeg"/><Relationship Id="rId4" Type="http://schemas.openxmlformats.org/officeDocument/2006/relationships/slide" Target="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11.jpe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980728"/>
            <a:ext cx="77724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8A0000"/>
                </a:solidFill>
              </a:rPr>
              <a:t>Презентация на тему «</a:t>
            </a:r>
            <a:r>
              <a:rPr lang="ru-RU" sz="4800" b="1" dirty="0" smtClean="0">
                <a:solidFill>
                  <a:srgbClr val="8A0000"/>
                </a:solidFill>
              </a:rPr>
              <a:t>Курение, </a:t>
            </a:r>
            <a:r>
              <a:rPr lang="ru-RU" sz="4800" b="1" dirty="0" smtClean="0">
                <a:solidFill>
                  <a:srgbClr val="8A0000"/>
                </a:solidFill>
              </a:rPr>
              <a:t>наркотики и алкоголь»</a:t>
            </a:r>
            <a:endParaRPr lang="ru-RU" sz="4800" b="1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дрос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1697038" cy="31242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8080"/>
                </a:solidFill>
              </a:rPr>
              <a:t>Второй фактор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3962400"/>
            <a:ext cx="6858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0000FF"/>
                </a:solidFill>
              </a:rPr>
              <a:t>Факторы влияния сверстников</a:t>
            </a:r>
            <a:r>
              <a:rPr lang="ru-RU" sz="2800" b="1">
                <a:solidFill>
                  <a:srgbClr val="0000FF"/>
                </a:solidFill>
              </a:rPr>
              <a:t> (употребление алкоголя ровесниками и одобрение с их стороны)</a:t>
            </a:r>
          </a:p>
        </p:txBody>
      </p:sp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609600"/>
          </a:xfrm>
          <a:prstGeom prst="actionButtonBackPreviou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пи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85800"/>
            <a:ext cx="3505200" cy="23145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8080"/>
                </a:solidFill>
              </a:rPr>
              <a:t>Третий фактор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3505200"/>
            <a:ext cx="5486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Факторы, связанные с отношениями в семье, такие как употребление алкоголя родителями и протест против власти родителей</a:t>
            </a:r>
          </a:p>
        </p:txBody>
      </p:sp>
      <p:sp>
        <p:nvSpPr>
          <p:cNvPr id="143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533400" cy="533400"/>
          </a:xfrm>
          <a:prstGeom prst="actionButtonBackPreviou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660066"/>
                </a:solidFill>
              </a:rPr>
              <a:t>О наркотиках</a:t>
            </a:r>
          </a:p>
        </p:txBody>
      </p:sp>
      <p:pic>
        <p:nvPicPr>
          <p:cNvPr id="15363" name="Picture 3" descr="j0337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48000"/>
            <a:ext cx="2057400" cy="1468438"/>
          </a:xfrm>
          <a:prstGeom prst="rect">
            <a:avLst/>
          </a:prstGeom>
          <a:noFill/>
        </p:spPr>
      </p:pic>
      <p:pic>
        <p:nvPicPr>
          <p:cNvPr id="15364" name="Picture 4" descr="виды наркот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1676400" cy="1390650"/>
          </a:xfrm>
          <a:prstGeom prst="rect">
            <a:avLst/>
          </a:prstGeom>
          <a:noFill/>
        </p:spPr>
      </p:pic>
      <p:pic>
        <p:nvPicPr>
          <p:cNvPr id="15365" name="Picture 5" descr="ук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85800"/>
            <a:ext cx="1514475" cy="213360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8382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/>
              <a:t>Наркотики </a:t>
            </a:r>
            <a:r>
              <a:rPr lang="ru-RU" sz="1800"/>
              <a:t>– это те или иные вещества, которые: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способны вызывать эйфорию (приподнятое настроение);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способны вызывать зависимость (психическую или физическую);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наносят существенный вред, приносимый психическому и физическому здоровью регулярно употребляющих их;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/>
              <a:t> создают опасность широкого распространения этих веществ среди населения;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660066"/>
                </a:solidFill>
              </a:rPr>
              <a:t>Классификация наркотиков</a:t>
            </a:r>
          </a:p>
        </p:txBody>
      </p:sp>
      <p:pic>
        <p:nvPicPr>
          <p:cNvPr id="16387" name="Picture 3" descr="плакат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1990725" cy="22098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Производные конопли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248400" y="3657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Опиатные наркотики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810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Психостимуляторы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Галлюциногены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971800" y="52578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Летучие наркотически действующие вещества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514600" y="19812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419600" y="411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562600" y="1981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1981200" y="3124200"/>
            <a:ext cx="1371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5562600" y="3124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nimBg="1"/>
      <p:bldP spid="16397" grpId="0" animBg="1"/>
      <p:bldP spid="16398" grpId="0" animBg="1"/>
      <p:bldP spid="16399" grpId="0" animBg="1"/>
      <p:bldP spid="164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934200" cy="1143000"/>
          </a:xfrm>
        </p:spPr>
        <p:txBody>
          <a:bodyPr/>
          <a:lstStyle/>
          <a:p>
            <a:r>
              <a:rPr lang="ru-RU" b="1">
                <a:solidFill>
                  <a:srgbClr val="660066"/>
                </a:solidFill>
              </a:rPr>
              <a:t>Производные конопли</a:t>
            </a:r>
          </a:p>
        </p:txBody>
      </p:sp>
      <p:pic>
        <p:nvPicPr>
          <p:cNvPr id="17411" name="Picture 3" descr="анаш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724400"/>
            <a:ext cx="2286000" cy="1676400"/>
          </a:xfrm>
          <a:prstGeom prst="rect">
            <a:avLst/>
          </a:prstGeom>
          <a:noFill/>
        </p:spPr>
      </p:pic>
      <p:pic>
        <p:nvPicPr>
          <p:cNvPr id="17412" name="Picture 4" descr="мариху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47800"/>
            <a:ext cx="2209800" cy="1651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Марихуана</a:t>
            </a:r>
            <a:r>
              <a:rPr lang="ru-RU" b="1"/>
              <a:t> </a:t>
            </a:r>
            <a:r>
              <a:rPr lang="ru-RU"/>
              <a:t>– высушенная или не высушенная зеленая травянистая часть конопли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0" y="464820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Анаша, гашиш, план</a:t>
            </a:r>
            <a:r>
              <a:rPr lang="ru-RU"/>
              <a:t> – прессованная часть смолы, пыльцы и мелко измельченных верхушек конопли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4" grpId="0" autoUpdateAnimBg="0"/>
      <p:bldP spid="174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248400" cy="1066800"/>
          </a:xfrm>
        </p:spPr>
        <p:txBody>
          <a:bodyPr/>
          <a:lstStyle/>
          <a:p>
            <a:r>
              <a:rPr lang="ru-RU" b="1">
                <a:solidFill>
                  <a:srgbClr val="800080"/>
                </a:solidFill>
              </a:rPr>
              <a:t>Опиатные наркотики</a:t>
            </a:r>
          </a:p>
        </p:txBody>
      </p:sp>
      <p:pic>
        <p:nvPicPr>
          <p:cNvPr id="18435" name="Picture 3" descr="геро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2209800" cy="1325563"/>
          </a:xfrm>
          <a:prstGeom prst="rect">
            <a:avLst/>
          </a:prstGeom>
          <a:noFill/>
        </p:spPr>
      </p:pic>
      <p:pic>
        <p:nvPicPr>
          <p:cNvPr id="18436" name="Picture 4" descr="коде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425" y="4495800"/>
            <a:ext cx="1579563" cy="2133600"/>
          </a:xfrm>
          <a:prstGeom prst="rect">
            <a:avLst/>
          </a:prstGeom>
          <a:noFill/>
        </p:spPr>
      </p:pic>
      <p:pic>
        <p:nvPicPr>
          <p:cNvPr id="18437" name="Picture 5" descr="кокаин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066800"/>
            <a:ext cx="1905000" cy="1352550"/>
          </a:xfrm>
          <a:prstGeom prst="rect">
            <a:avLst/>
          </a:prstGeom>
          <a:noFill/>
        </p:spPr>
      </p:pic>
      <p:pic>
        <p:nvPicPr>
          <p:cNvPr id="18438" name="Picture 6" descr="j01452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1276350" cy="19812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7800" y="16002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«Маковая соломка»</a:t>
            </a:r>
            <a:r>
              <a:rPr lang="ru-RU" sz="2000"/>
              <a:t> - мелко размолотые коричневато-желтые сухие части растений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10200" y="2514600"/>
            <a:ext cx="373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Героин</a:t>
            </a:r>
            <a:r>
              <a:rPr lang="ru-RU" sz="2000"/>
              <a:t> – светлый серовато-коричневый порошок в виде мелких кристалликов с неприятным запахом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86200" y="4876800"/>
            <a:ext cx="327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Кодеин</a:t>
            </a:r>
            <a:r>
              <a:rPr lang="ru-RU" sz="2000"/>
              <a:t> – встречается в виде официальных таблеток от кашля и головной боли, как правило импортного производства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/>
              <a:t>Метадон </a:t>
            </a:r>
            <a:r>
              <a:rPr lang="ru-RU" sz="2000"/>
              <a:t>– синтетический наркотик, выглядит как героин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-1294322">
            <a:off x="3886200" y="2895600"/>
            <a:ext cx="1524000" cy="1600200"/>
          </a:xfrm>
          <a:custGeom>
            <a:avLst/>
            <a:gdLst>
              <a:gd name="G0" fmla="+- 81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8100 21600 0"/>
              <a:gd name="G7" fmla="*/ G6 1 2"/>
              <a:gd name="G8" fmla="+- 21600 0 81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8100" y="8100"/>
                </a:moveTo>
                <a:lnTo>
                  <a:pt x="9450" y="81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8100"/>
                </a:lnTo>
                <a:lnTo>
                  <a:pt x="13500" y="8100"/>
                </a:lnTo>
                <a:lnTo>
                  <a:pt x="135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3500" y="12150"/>
                </a:lnTo>
                <a:lnTo>
                  <a:pt x="13500" y="13500"/>
                </a:lnTo>
                <a:lnTo>
                  <a:pt x="12150" y="135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3500"/>
                </a:lnTo>
                <a:lnTo>
                  <a:pt x="8100" y="13500"/>
                </a:lnTo>
                <a:lnTo>
                  <a:pt x="81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8100" y="9450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экст"/>
          <p:cNvPicPr>
            <a:picLocks noChangeAspect="1" noChangeArrowheads="1"/>
          </p:cNvPicPr>
          <p:nvPr/>
        </p:nvPicPr>
        <p:blipFill>
          <a:blip r:embed="rId2"/>
          <a:srcRect b="8633"/>
          <a:stretch>
            <a:fillRect/>
          </a:stretch>
        </p:blipFill>
        <p:spPr bwMode="auto">
          <a:xfrm>
            <a:off x="6096000" y="1066800"/>
            <a:ext cx="2819400" cy="21336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096000" cy="9144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Психостимуляторы</a:t>
            </a:r>
          </a:p>
        </p:txBody>
      </p:sp>
      <p:pic>
        <p:nvPicPr>
          <p:cNvPr id="19459" name="Picture 3" descr="кокаин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819400" cy="1736725"/>
          </a:xfrm>
          <a:prstGeom prst="rect">
            <a:avLst/>
          </a:prstGeom>
          <a:noFill/>
        </p:spPr>
      </p:pic>
      <p:pic>
        <p:nvPicPr>
          <p:cNvPr id="19460" name="Picture 4" descr="экстази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457450" cy="3276600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5052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Кокаин </a:t>
            </a:r>
            <a:r>
              <a:rPr lang="ru-RU" b="1">
                <a:solidFill>
                  <a:srgbClr val="0000FF"/>
                </a:solidFill>
              </a:rPr>
              <a:t>–</a:t>
            </a:r>
            <a:r>
              <a:rPr lang="ru-RU">
                <a:solidFill>
                  <a:srgbClr val="0000FF"/>
                </a:solidFill>
              </a:rPr>
              <a:t> белый кристаллический порошок, по виду похож на питьевую соду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19800" y="342900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</a:rPr>
              <a:t>Экстази</a:t>
            </a:r>
            <a:r>
              <a:rPr lang="ru-RU" b="1">
                <a:solidFill>
                  <a:srgbClr val="0000FF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– производятся в виде разноцветных таблеточек различной формы, иногда с рисунками на поверхности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2" grpId="0" autoUpdateAnimBg="0"/>
      <p:bldP spid="194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791200" cy="990600"/>
          </a:xfrm>
        </p:spPr>
        <p:txBody>
          <a:bodyPr/>
          <a:lstStyle/>
          <a:p>
            <a:r>
              <a:rPr lang="ru-RU" b="1">
                <a:solidFill>
                  <a:srgbClr val="008080"/>
                </a:solidFill>
              </a:rPr>
              <a:t>Галлюциногены</a:t>
            </a:r>
          </a:p>
        </p:txBody>
      </p:sp>
      <p:pic>
        <p:nvPicPr>
          <p:cNvPr id="20484" name="Picture 4" descr="лсд"/>
          <p:cNvPicPr>
            <a:picLocks noChangeAspect="1" noChangeArrowheads="1"/>
          </p:cNvPicPr>
          <p:nvPr/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 bwMode="auto">
          <a:xfrm>
            <a:off x="5867400" y="914400"/>
            <a:ext cx="1981200" cy="1504950"/>
          </a:xfrm>
          <a:prstGeom prst="rect">
            <a:avLst/>
          </a:prstGeom>
          <a:noFill/>
        </p:spPr>
      </p:pic>
      <p:pic>
        <p:nvPicPr>
          <p:cNvPr id="20485" name="Picture 5" descr="грибы3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838200" y="1524000"/>
            <a:ext cx="2819400" cy="21082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381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3366"/>
                </a:solidFill>
              </a:rPr>
              <a:t>Грибы рода </a:t>
            </a:r>
            <a:r>
              <a:rPr lang="en-US" b="1" i="1">
                <a:solidFill>
                  <a:srgbClr val="003366"/>
                </a:solidFill>
                <a:latin typeface="Arbat-Bold" pitchFamily="2" charset="0"/>
              </a:rPr>
              <a:t>Psilotsibum</a:t>
            </a:r>
            <a:r>
              <a:rPr lang="en-US">
                <a:solidFill>
                  <a:srgbClr val="003366"/>
                </a:solidFill>
                <a:latin typeface="Arbat-Bold" pitchFamily="2" charset="0"/>
              </a:rPr>
              <a:t>-</a:t>
            </a:r>
            <a:r>
              <a:rPr lang="en-US">
                <a:solidFill>
                  <a:srgbClr val="003366"/>
                </a:solidFill>
              </a:rPr>
              <a:t> </a:t>
            </a:r>
            <a:r>
              <a:rPr lang="ru-RU">
                <a:solidFill>
                  <a:srgbClr val="003366"/>
                </a:solidFill>
              </a:rPr>
              <a:t>выглядят как маленькие коричневые поганки на тонкой ножке, шляпка имеет фиолетовый оттенок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8" name="Picture 8" descr="мар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029200"/>
            <a:ext cx="1257300" cy="1244600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953000" y="2667000"/>
            <a:ext cx="396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3366"/>
                </a:solidFill>
              </a:rPr>
              <a:t>ЛСД</a:t>
            </a:r>
            <a:r>
              <a:rPr lang="ru-RU">
                <a:solidFill>
                  <a:srgbClr val="003366"/>
                </a:solidFill>
              </a:rPr>
              <a:t> – существует в виде прозрачного раствора, порошка и в виде разноцветных марок, напоминающих почтовые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6" grpId="0" autoUpdateAnimBg="0"/>
      <p:bldP spid="204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993300"/>
                </a:solidFill>
              </a:rPr>
              <a:t>Летучие наркотически действующие вещества</a:t>
            </a:r>
          </a:p>
        </p:txBody>
      </p:sp>
      <p:pic>
        <p:nvPicPr>
          <p:cNvPr id="21507" name="Picture 3" descr="ацетон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1295400" y="4343400"/>
            <a:ext cx="1579563" cy="2286000"/>
          </a:xfrm>
          <a:prstGeom prst="rect">
            <a:avLst/>
          </a:prstGeom>
          <a:noFill/>
        </p:spPr>
      </p:pic>
      <p:pic>
        <p:nvPicPr>
          <p:cNvPr id="21508" name="Picture 4" descr="бенз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2286000" cy="1897063"/>
          </a:xfrm>
          <a:prstGeom prst="rect">
            <a:avLst/>
          </a:prstGeom>
          <a:noFill/>
        </p:spPr>
      </p:pic>
      <p:pic>
        <p:nvPicPr>
          <p:cNvPr id="21510" name="Picture 6" descr="момент"/>
          <p:cNvPicPr>
            <a:picLocks noChangeAspect="1" noChangeArrowheads="1"/>
          </p:cNvPicPr>
          <p:nvPr/>
        </p:nvPicPr>
        <p:blipFill>
          <a:blip r:embed="rId4">
            <a:lum bright="-18000" contrast="42000"/>
          </a:blip>
          <a:srcRect/>
          <a:stretch>
            <a:fillRect/>
          </a:stretch>
        </p:blipFill>
        <p:spPr bwMode="auto">
          <a:xfrm>
            <a:off x="6477000" y="4267200"/>
            <a:ext cx="1530350" cy="22860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0" y="20574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Бензин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Ацетон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91200" y="29718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993300"/>
                </a:solidFill>
              </a:rPr>
              <a:t>Клей «Момент»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1" grpId="0" autoUpdateAnimBg="0"/>
      <p:bldP spid="21512" grpId="0" autoUpdateAnimBg="0"/>
      <p:bldP spid="215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553200" cy="457200"/>
          </a:xfrm>
        </p:spPr>
        <p:txBody>
          <a:bodyPr/>
          <a:lstStyle/>
          <a:p>
            <a:r>
              <a:rPr lang="ru-RU" b="1">
                <a:solidFill>
                  <a:srgbClr val="003366"/>
                </a:solidFill>
              </a:rPr>
              <a:t>О вреде наркотиков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51050" y="3213100"/>
            <a:ext cx="441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Что наркотики приносят людям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24075" y="24923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Физическая зависимость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Психологическая зависимость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87450" y="5373688"/>
            <a:ext cx="624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Развитие постоянной, иногда непреодолимой психологической потребности в наркотике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42988" y="908050"/>
            <a:ext cx="6503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Состояние, развивающееся в результате употребления наркотиков; приводит к химической зависимости организма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4284663" y="29241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284663" y="40767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284663" y="2133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284663" y="48688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  <p:bldP spid="22534" grpId="0" autoUpdateAnimBg="0"/>
      <p:bldP spid="22536" grpId="0" autoUpdateAnimBg="0"/>
      <p:bldP spid="22538" grpId="0" animBg="1"/>
      <p:bldP spid="22539" grpId="0" animBg="1"/>
      <p:bldP spid="22540" grpId="0" animBg="1"/>
      <p:bldP spid="225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сигарет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343400"/>
            <a:ext cx="3346450" cy="2165350"/>
          </a:xfrm>
          <a:prstGeom prst="rect">
            <a:avLst/>
          </a:prstGeom>
          <a:noFill/>
        </p:spPr>
      </p:pic>
      <p:pic>
        <p:nvPicPr>
          <p:cNvPr id="3076" name="Picture 4" descr="реб и сиг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838200"/>
            <a:ext cx="2347913" cy="3505200"/>
          </a:xfrm>
          <a:prstGeom prst="rect">
            <a:avLst/>
          </a:prstGeom>
          <a:noFill/>
        </p:spPr>
      </p:pic>
      <p:pic>
        <p:nvPicPr>
          <p:cNvPr id="3077" name="Picture 5" descr="n-smok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895600"/>
            <a:ext cx="2819400" cy="28194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8A0000"/>
                </a:solidFill>
              </a:rPr>
              <a:t>О</a:t>
            </a:r>
            <a:r>
              <a:rPr lang="ru-RU" sz="4800">
                <a:solidFill>
                  <a:srgbClr val="8A0000"/>
                </a:solidFill>
              </a:rPr>
              <a:t> </a:t>
            </a:r>
            <a:r>
              <a:rPr lang="ru-RU" sz="4800" b="1">
                <a:solidFill>
                  <a:srgbClr val="8A0000"/>
                </a:solidFill>
              </a:rPr>
              <a:t>курении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733800" y="167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A0000"/>
                </a:solidFill>
                <a:latin typeface="Times New Roman" pitchFamily="18" charset="0"/>
              </a:rPr>
              <a:t>Почему молодые люди начинают курить?</a:t>
            </a:r>
          </a:p>
        </p:txBody>
      </p:sp>
    </p:spTree>
    <p:extLst>
      <p:ext uri="{BB962C8B-B14F-4D97-AF65-F5344CB8AC3E}">
        <p14:creationId xmlns:p14="http://schemas.microsoft.com/office/powerpoint/2010/main" xmlns="" val="2993957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15200" cy="838200"/>
          </a:xfrm>
        </p:spPr>
        <p:txBody>
          <a:bodyPr/>
          <a:lstStyle/>
          <a:p>
            <a:r>
              <a:rPr lang="ru-RU" b="1">
                <a:solidFill>
                  <a:srgbClr val="003366"/>
                </a:solidFill>
              </a:rPr>
              <a:t>Употребление конопли</a:t>
            </a:r>
          </a:p>
        </p:txBody>
      </p:sp>
      <p:pic>
        <p:nvPicPr>
          <p:cNvPr id="23556" name="Picture 4" descr="HM0025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53000"/>
            <a:ext cx="1317625" cy="1524000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28600" y="3581400"/>
            <a:ext cx="1981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Хронический бронхит</a:t>
            </a:r>
          </a:p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Рак легких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09800" y="3505200"/>
            <a:ext cx="2057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Хроническая сердечная недостаточность</a:t>
            </a:r>
          </a:p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Повышение нагрузки на сердце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2971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Тяжелые повреждения головного мозга</a:t>
            </a:r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1143000" y="1752600"/>
            <a:ext cx="6781800" cy="1752600"/>
            <a:chOff x="720" y="816"/>
            <a:chExt cx="4272" cy="1104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V="1">
              <a:off x="720" y="816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720" y="8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016" y="816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3456" y="81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4992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086600" y="2819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Ослабление иммунитета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371600" y="1143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pic>
        <p:nvPicPr>
          <p:cNvPr id="23572" name="Picture 20" descr="j02346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292600"/>
            <a:ext cx="1143000" cy="1081088"/>
          </a:xfrm>
          <a:prstGeom prst="rect">
            <a:avLst/>
          </a:prstGeom>
          <a:noFill/>
        </p:spPr>
      </p:pic>
      <p:pic>
        <p:nvPicPr>
          <p:cNvPr id="23573" name="Picture 21" descr="j023473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410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3" grpId="0" autoUpdateAnimBg="0"/>
      <p:bldP spid="23565" grpId="0" autoUpdateAnimBg="0"/>
      <p:bldP spid="23567" grpId="0" autoUpdateAnimBg="0"/>
      <p:bldP spid="23569" grpId="0" autoUpdateAnimBg="0"/>
      <p:bldP spid="2357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914400"/>
          </a:xfrm>
        </p:spPr>
        <p:txBody>
          <a:bodyPr/>
          <a:lstStyle/>
          <a:p>
            <a:r>
              <a:rPr lang="ru-RU" sz="4000" b="1">
                <a:solidFill>
                  <a:srgbClr val="003366"/>
                </a:solidFill>
              </a:rPr>
              <a:t>Употребление </a:t>
            </a:r>
            <a:br>
              <a:rPr lang="ru-RU" sz="4000" b="1">
                <a:solidFill>
                  <a:srgbClr val="003366"/>
                </a:solidFill>
              </a:rPr>
            </a:br>
            <a:r>
              <a:rPr lang="ru-RU" sz="4000" b="1">
                <a:solidFill>
                  <a:srgbClr val="003366"/>
                </a:solidFill>
              </a:rPr>
              <a:t>опиатных наркотиков</a:t>
            </a: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838200" y="2286000"/>
            <a:ext cx="6781800" cy="1676400"/>
            <a:chOff x="528" y="1440"/>
            <a:chExt cx="4272" cy="1056"/>
          </a:xfrm>
        </p:grpSpPr>
        <p:sp>
          <p:nvSpPr>
            <p:cNvPr id="24579" name="Line 3"/>
            <p:cNvSpPr>
              <a:spLocks noChangeShapeType="1"/>
            </p:cNvSpPr>
            <p:nvPr/>
          </p:nvSpPr>
          <p:spPr bwMode="auto">
            <a:xfrm>
              <a:off x="528" y="1440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528" y="144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4800" y="144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2640" y="1440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536" y="144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3744" y="14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8600" y="3733800"/>
            <a:ext cx="15351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Нарушение функций головного мозга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81800" y="35814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Нарушение костной и зубной тканей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505200" y="4114800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Ухудшение дыхания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52600" y="3048000"/>
            <a:ext cx="152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3366"/>
                </a:solidFill>
              </a:rPr>
              <a:t>Резкое снижение иммунитета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181600" y="3048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Сепсис – заражение крови</a:t>
            </a:r>
          </a:p>
        </p:txBody>
      </p:sp>
      <p:pic>
        <p:nvPicPr>
          <p:cNvPr id="24590" name="Picture 14" descr="HM003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257800"/>
            <a:ext cx="1295400" cy="865188"/>
          </a:xfrm>
          <a:prstGeom prst="rect">
            <a:avLst/>
          </a:prstGeom>
          <a:noFill/>
        </p:spPr>
      </p:pic>
      <p:pic>
        <p:nvPicPr>
          <p:cNvPr id="24591" name="Picture 15" descr="легкие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581400" y="5105400"/>
            <a:ext cx="1270000" cy="1219200"/>
          </a:xfrm>
          <a:prstGeom prst="rect">
            <a:avLst/>
          </a:prstGeom>
          <a:noFill/>
        </p:spPr>
      </p:pic>
      <p:pic>
        <p:nvPicPr>
          <p:cNvPr id="24592" name="Picture 16" descr="скелет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648200"/>
            <a:ext cx="990600" cy="1905000"/>
          </a:xfrm>
          <a:prstGeom prst="rect">
            <a:avLst/>
          </a:prstGeom>
          <a:noFill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143000" y="16764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  <p:bldP spid="245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ru-RU" sz="3800" b="1">
                <a:solidFill>
                  <a:srgbClr val="003366"/>
                </a:solidFill>
              </a:rPr>
              <a:t>Употребление психостимуляторов</a:t>
            </a:r>
          </a:p>
        </p:txBody>
      </p: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1905000" y="1676400"/>
            <a:ext cx="5029200" cy="1295400"/>
            <a:chOff x="1200" y="1344"/>
            <a:chExt cx="3168" cy="480"/>
          </a:xfrm>
        </p:grpSpPr>
        <p:sp>
          <p:nvSpPr>
            <p:cNvPr id="25603" name="Line 3"/>
            <p:cNvSpPr>
              <a:spLocks noChangeShapeType="1"/>
            </p:cNvSpPr>
            <p:nvPr/>
          </p:nvSpPr>
          <p:spPr bwMode="auto">
            <a:xfrm>
              <a:off x="1200" y="1344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1200" y="134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flipH="1">
              <a:off x="4368" y="134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32004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Резко усиливают обмен веществ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0" y="45720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Дефицит жизненных ресурсов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3366"/>
                </a:solidFill>
              </a:rPr>
              <a:t>Истощение, худоба, старение кожи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28956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Резко увеличивают частоту сердечных сокращений и повышают артериальное давление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34000" y="4724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Дистрофия миокарда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181600" y="5715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Инфаркт миокарда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905000" y="114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pic>
        <p:nvPicPr>
          <p:cNvPr id="25614" name="Picture 14" descr="серд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1930400" cy="1930400"/>
          </a:xfrm>
          <a:prstGeom prst="rect">
            <a:avLst/>
          </a:prstGeom>
          <a:noFill/>
        </p:spPr>
      </p:pic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9050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905000" y="5257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6948488" y="436562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6934200" y="5105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  <p:bldP spid="25612" grpId="0" autoUpdateAnimBg="0"/>
      <p:bldP spid="25615" grpId="0" animBg="1"/>
      <p:bldP spid="25616" grpId="0" animBg="1"/>
      <p:bldP spid="25617" grpId="0" animBg="1"/>
      <p:bldP spid="256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ru-RU" sz="4000" b="1">
                <a:solidFill>
                  <a:srgbClr val="003366"/>
                </a:solidFill>
              </a:rPr>
              <a:t>Употребление галлюциногенов</a:t>
            </a:r>
          </a:p>
        </p:txBody>
      </p: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2133600" y="1981200"/>
            <a:ext cx="4572000" cy="1066800"/>
            <a:chOff x="1344" y="1248"/>
            <a:chExt cx="2880" cy="672"/>
          </a:xfrm>
        </p:grpSpPr>
        <p:sp>
          <p:nvSpPr>
            <p:cNvPr id="26627" name="Line 3"/>
            <p:cNvSpPr>
              <a:spLocks noChangeShapeType="1"/>
            </p:cNvSpPr>
            <p:nvPr/>
          </p:nvSpPr>
          <p:spPr bwMode="auto">
            <a:xfrm>
              <a:off x="1344" y="1248"/>
              <a:ext cx="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H="1">
              <a:off x="1344" y="124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4224" y="124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90600" y="3276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Головной мозг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9060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Психоз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62600" y="3276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Печень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486400" y="4724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Печеночная недостаточность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990600" y="4648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Разрушение психики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05000" y="1371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133600" y="3886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133600" y="502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6705600" y="3733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6640" name="Picture 16" descr="голмоз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1600200" cy="1228725"/>
          </a:xfrm>
          <a:prstGeom prst="rect">
            <a:avLst/>
          </a:prstGeom>
          <a:noFill/>
        </p:spPr>
      </p:pic>
      <p:pic>
        <p:nvPicPr>
          <p:cNvPr id="26641" name="Picture 17" descr="печ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1600200" cy="112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0" grpId="0" autoUpdateAnimBg="0"/>
      <p:bldP spid="26631" grpId="0" autoUpdateAnimBg="0"/>
      <p:bldP spid="26632" grpId="0" autoUpdateAnimBg="0"/>
      <p:bldP spid="26633" grpId="0" autoUpdateAnimBg="0"/>
      <p:bldP spid="26634" grpId="0" autoUpdateAnimBg="0"/>
      <p:bldP spid="26635" grpId="0" autoUpdateAnimBg="0"/>
      <p:bldP spid="26637" grpId="0" animBg="1"/>
      <p:bldP spid="26638" grpId="0" animBg="1"/>
      <p:bldP spid="266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003366"/>
                </a:solidFill>
              </a:rPr>
              <a:t>Употребление ЛНДВ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1143000" y="1905000"/>
            <a:ext cx="6629400" cy="762000"/>
            <a:chOff x="720" y="1200"/>
            <a:chExt cx="4176" cy="480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>
              <a:off x="720" y="1200"/>
              <a:ext cx="4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720" y="120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4896" y="120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2784" y="120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2819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печени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3962400"/>
            <a:ext cx="2339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Хроническая недостаточность, нарушение свертываемости крови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0" y="6019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Цирроз печени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276600" y="2743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головного мозга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429000" y="4267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Слабоумие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81400" y="57150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Отставание в развитии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010400" y="2819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Гибель клеток легких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553200" y="4419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3366"/>
                </a:solidFill>
              </a:rPr>
              <a:t>Пневмония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057400" y="12954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66"/>
                </a:solidFill>
              </a:rPr>
              <a:t>Нарушения в организме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143000" y="3429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143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419600" y="3352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4419600" y="4648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772400" y="3505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7670" name="Picture 22" descr="пневмо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029200"/>
            <a:ext cx="1257300" cy="1155700"/>
          </a:xfrm>
          <a:prstGeom prst="rect">
            <a:avLst/>
          </a:prstGeom>
          <a:noFill/>
        </p:spPr>
      </p:pic>
      <p:pic>
        <p:nvPicPr>
          <p:cNvPr id="27671" name="Picture 23" descr="голмоз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1257300" cy="965200"/>
          </a:xfrm>
          <a:prstGeom prst="rect">
            <a:avLst/>
          </a:prstGeom>
          <a:noFill/>
        </p:spPr>
      </p:pic>
      <p:pic>
        <p:nvPicPr>
          <p:cNvPr id="27672" name="Picture 24" descr="печ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05400"/>
            <a:ext cx="1270000" cy="88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3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5" grpId="0" autoUpdateAnimBg="0"/>
      <p:bldP spid="27656" grpId="0" autoUpdateAnimBg="0"/>
      <p:bldP spid="27657" grpId="0" autoUpdateAnimBg="0"/>
      <p:bldP spid="27658" grpId="0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5" grpId="0" animBg="1"/>
      <p:bldP spid="27666" grpId="0" animBg="1"/>
      <p:bldP spid="27667" grpId="0" animBg="1"/>
      <p:bldP spid="27668" grpId="0" animBg="1"/>
      <p:bldP spid="276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660066"/>
                </a:solidFill>
              </a:rPr>
              <a:t>О   СПИДе</a:t>
            </a:r>
          </a:p>
        </p:txBody>
      </p:sp>
      <p:pic>
        <p:nvPicPr>
          <p:cNvPr id="28675" name="Picture 3" descr="1 д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62000"/>
            <a:ext cx="1981200" cy="1981200"/>
          </a:xfrm>
          <a:prstGeom prst="rect">
            <a:avLst/>
          </a:prstGeom>
          <a:noFill/>
        </p:spPr>
      </p:pic>
      <p:pic>
        <p:nvPicPr>
          <p:cNvPr id="28676" name="Picture 4" descr="спидина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3810000" cy="2540000"/>
          </a:xfrm>
          <a:prstGeom prst="rect">
            <a:avLst/>
          </a:prstGeom>
          <a:noFill/>
        </p:spPr>
      </p:pic>
      <p:pic>
        <p:nvPicPr>
          <p:cNvPr id="28677" name="Picture 5" descr="иг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209800" cy="1230313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62000" y="28194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660066"/>
                </a:solidFill>
              </a:rPr>
              <a:t>«Чума </a:t>
            </a:r>
            <a:r>
              <a:rPr lang="en-US" sz="3600">
                <a:solidFill>
                  <a:srgbClr val="660066"/>
                </a:solidFill>
              </a:rPr>
              <a:t>XX</a:t>
            </a:r>
            <a:r>
              <a:rPr lang="ru-RU" sz="3600">
                <a:solidFill>
                  <a:srgbClr val="660066"/>
                </a:solidFill>
              </a:rPr>
              <a:t> века»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29200" y="2971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</a:rPr>
              <a:t>Всемирный день борьбы со СПИДом – 1 декабря</a:t>
            </a:r>
          </a:p>
        </p:txBody>
      </p:sp>
      <p:pic>
        <p:nvPicPr>
          <p:cNvPr id="28680" name="Picture 8" descr="Кв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114800"/>
            <a:ext cx="156051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8" grpId="0" autoUpdateAnimBg="0"/>
      <p:bldP spid="2867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Считается, что термин </a:t>
            </a:r>
            <a:r>
              <a:rPr lang="ru-RU" i="1" dirty="0">
                <a:latin typeface="Bookman Old Style" pitchFamily="18" charset="0"/>
              </a:rPr>
              <a:t>«</a:t>
            </a:r>
            <a:r>
              <a:rPr lang="ru-RU" i="1" dirty="0" smtClean="0">
                <a:latin typeface="Bookman Old Style" pitchFamily="18" charset="0"/>
              </a:rPr>
              <a:t>ναρκωτικός»(</a:t>
            </a:r>
            <a:r>
              <a:rPr lang="ru-RU" i="1" dirty="0">
                <a:latin typeface="Bookman Old Style" pitchFamily="18" charset="0"/>
              </a:rPr>
              <a:t>наркотик</a:t>
            </a:r>
            <a:r>
              <a:rPr lang="ru-RU" i="1" dirty="0" smtClean="0">
                <a:latin typeface="Bookman Old Style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dirty="0">
                <a:latin typeface="Bookman Old Style" pitchFamily="18" charset="0"/>
              </a:rPr>
              <a:t> впервые был употреблён греческим целителем 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  <a:hlinkClick r:id="rId2" tooltip="Гиппократ"/>
              </a:rPr>
              <a:t>Гиппократом</a:t>
            </a:r>
            <a:r>
              <a:rPr lang="ru-RU" dirty="0">
                <a:latin typeface="Bookman Old Style" pitchFamily="18" charset="0"/>
              </a:rPr>
              <a:t>, — в частности, для описания веществ, </a:t>
            </a:r>
            <a:r>
              <a:rPr lang="ru-RU" dirty="0" smtClean="0">
                <a:latin typeface="Bookman Old Style" pitchFamily="18" charset="0"/>
              </a:rPr>
              <a:t> вызывающих  потерю чувствительности </a:t>
            </a:r>
            <a:r>
              <a:rPr lang="ru-RU" dirty="0">
                <a:latin typeface="Bookman Old Style" pitchFamily="18" charset="0"/>
              </a:rPr>
              <a:t>или </a:t>
            </a:r>
            <a:r>
              <a:rPr lang="ru-RU" dirty="0">
                <a:latin typeface="Bookman Old Style" pitchFamily="18" charset="0"/>
                <a:hlinkClick r:id="rId3" tooltip="Паралич"/>
              </a:rPr>
              <a:t>паралич</a:t>
            </a:r>
            <a:r>
              <a:rPr lang="ru-RU" dirty="0">
                <a:latin typeface="Bookman Old Style" pitchFamily="18" charset="0"/>
              </a:rPr>
              <a:t>. Данный термин также употреблял выдающийся врач античности Клавдий </a:t>
            </a:r>
            <a:r>
              <a:rPr lang="ru-RU" dirty="0">
                <a:latin typeface="Bookman Old Style" pitchFamily="18" charset="0"/>
                <a:hlinkClick r:id="rId4" tooltip="Гален"/>
              </a:rPr>
              <a:t>Гален</a:t>
            </a:r>
            <a:r>
              <a:rPr lang="ru-RU" dirty="0">
                <a:latin typeface="Bookman Old Style" pitchFamily="18" charset="0"/>
              </a:rPr>
              <a:t>. В качестве таких веществ Гален, например, упоминал корень </a:t>
            </a:r>
            <a:r>
              <a:rPr lang="ru-RU" dirty="0" smtClean="0">
                <a:latin typeface="Bookman Old Style" pitchFamily="18" charset="0"/>
                <a:hlinkClick r:id="rId5" tooltip="Мандрагора"/>
              </a:rPr>
              <a:t>мандрагоры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семена эклаты и </a:t>
            </a:r>
            <a:r>
              <a:rPr lang="ru-RU" dirty="0" smtClean="0">
                <a:latin typeface="Bookman Old Style" pitchFamily="18" charset="0"/>
                <a:hlinkClick r:id="rId6" tooltip="Мак"/>
              </a:rPr>
              <a:t>мака</a:t>
            </a: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6306"/>
            <a:ext cx="174863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53677"/>
            <a:ext cx="1126232" cy="17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5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096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широком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смысле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психоактивное средство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 снижающее  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физическую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умственную  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активность,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притупляющее боль  и 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оказывающее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успокаивающее 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снотворное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действие.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365104"/>
            <a:ext cx="19050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09120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 можно разделить на следующие группы: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Производные конопли (наркотики , изготовленные из конопли)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Опиатные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 (наркотики, изготовленные из мака или действующие сходным с ним образом)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Психостимуляторные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 (это такие наркотики, как кокаин, эфедрон, фенамин)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Галлюциногеные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 (синтетические наркотики - ЛСД и наркотики природного происхождения - из грибов).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Снотворно - седативные наркотики ("седативные" наркотики - значит успокаивающие препараты).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ЛВНД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наркотики - летучие вещества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наркотического действия(такие  наркотики, как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бензин, клей "Момент" и пр.).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31" y="181795"/>
            <a:ext cx="1584176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1784"/>
            <a:ext cx="1872208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0723"/>
            <a:ext cx="1905000" cy="1246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21784"/>
            <a:ext cx="198199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Теперь о том, какой вред наносит употребление наркотиков физическому здоровью </a:t>
            </a:r>
            <a:r>
              <a:rPr lang="ru-RU" dirty="0" smtClean="0"/>
              <a:t>человека.</a:t>
            </a:r>
          </a:p>
          <a:p>
            <a:pPr marL="0" indent="0">
              <a:buNone/>
            </a:pPr>
            <a:r>
              <a:rPr lang="ru-RU" dirty="0" smtClean="0"/>
              <a:t> Все </a:t>
            </a:r>
            <a:r>
              <a:rPr lang="ru-RU" dirty="0"/>
              <a:t>наркотики независимо от пути введения в организм в большей или меньшей степени обязательно повреждают: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нервную систему (в том числе головной мозг);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иммунную систему;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печень;</a:t>
            </a:r>
          </a:p>
          <a:p>
            <a:r>
              <a:rPr lang="ru-RU" dirty="0">
                <a:solidFill>
                  <a:srgbClr val="C00000"/>
                </a:solidFill>
              </a:rPr>
              <a:t>- сердце;</a:t>
            </a: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легкие.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 от наркотиков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365104"/>
            <a:ext cx="17907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484" t="-142517" r="128968" b="142517"/>
          <a:stretch/>
        </p:blipFill>
        <p:spPr>
          <a:xfrm>
            <a:off x="3143250" y="2719387"/>
            <a:ext cx="1900698" cy="1419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97" r="36581"/>
          <a:stretch/>
        </p:blipFill>
        <p:spPr>
          <a:xfrm>
            <a:off x="6228184" y="4737257"/>
            <a:ext cx="1900698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2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б и с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2497138" cy="38862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05200" y="160020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76600" y="1066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676400"/>
            <a:ext cx="7772400" cy="1143000"/>
          </a:xfrm>
        </p:spPr>
        <p:txBody>
          <a:bodyPr/>
          <a:lstStyle/>
          <a:p>
            <a:r>
              <a:rPr lang="ru-RU" sz="3600" b="1">
                <a:solidFill>
                  <a:srgbClr val="993300"/>
                </a:solidFill>
              </a:rPr>
              <a:t>Из любопытства</a:t>
            </a:r>
          </a:p>
        </p:txBody>
      </p:sp>
      <p:sp>
        <p:nvSpPr>
          <p:cNvPr id="513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09600" cy="533400"/>
          </a:xfrm>
          <a:prstGeom prst="actionButtonBackPrevious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365104"/>
            <a:ext cx="2738412" cy="20814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96044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  <a:effectLst/>
              </a:rPr>
              <a:t>Наркотики разрушают и уносят миллионы жизней каждый год. Наркотики стали для многих частью их жизни. Около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200 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миллионов </a:t>
            </a:r>
            <a:r>
              <a:rPr lang="ru-RU" sz="3200" dirty="0">
                <a:solidFill>
                  <a:srgbClr val="FFFF00"/>
                </a:solidFill>
                <a:effectLst/>
              </a:rPr>
              <a:t>человек во всем мире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связали</a:t>
            </a:r>
            <a:r>
              <a:rPr lang="ru-RU" sz="3200" dirty="0">
                <a:solidFill>
                  <a:srgbClr val="FFFF00"/>
                </a:solidFill>
                <a:effectLst/>
              </a:rPr>
              <a:t> свою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жизнь и наркотики</a:t>
            </a:r>
            <a:r>
              <a:rPr lang="ru-RU" sz="3200" dirty="0">
                <a:solidFill>
                  <a:srgbClr val="FFFF00"/>
                </a:solidFill>
                <a:effectLst/>
              </a:rPr>
              <a:t>. Большинство молодежи даже не понимает в полной мере какой вред они наносят себе и своим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близким  с  очередной  </a:t>
            </a:r>
            <a:r>
              <a:rPr lang="ru-RU" sz="3200" dirty="0">
                <a:solidFill>
                  <a:srgbClr val="FFFF00"/>
                </a:solidFill>
                <a:effectLst/>
              </a:rPr>
              <a:t>дозой.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3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{D9F07142-893E-4CD8-BBB3-5B9F270B2188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8280400" cy="6553200"/>
          </a:xfrm>
        </p:spPr>
      </p:pic>
    </p:spTree>
    <p:extLst>
      <p:ext uri="{BB962C8B-B14F-4D97-AF65-F5344CB8AC3E}">
        <p14:creationId xmlns:p14="http://schemas.microsoft.com/office/powerpoint/2010/main" xmlns="" val="33143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32656"/>
            <a:ext cx="8496942" cy="619268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Наркотики  </a:t>
            </a:r>
            <a:r>
              <a:rPr lang="ru-RU" sz="2800" dirty="0">
                <a:solidFill>
                  <a:srgbClr val="FFFF00"/>
                </a:solidFill>
              </a:rPr>
              <a:t>требуют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постепенного  </a:t>
            </a:r>
            <a:r>
              <a:rPr lang="ru-RU" sz="2800" b="1" dirty="0">
                <a:solidFill>
                  <a:srgbClr val="FFFF00"/>
                </a:solidFill>
              </a:rPr>
              <a:t>увеличения приема. </a:t>
            </a:r>
            <a:r>
              <a:rPr lang="ru-RU" sz="2800" dirty="0">
                <a:solidFill>
                  <a:srgbClr val="FFFF00"/>
                </a:solidFill>
              </a:rPr>
              <a:t>Наркотики истинные оковы тьмы, наркотики ставят человека в безвыходное положение. Наркотики делают человека рабом.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658" y="4435285"/>
            <a:ext cx="3072813" cy="20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5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/>
              </a:rPr>
              <a:t>Самый страшный  спутник  наркоманов - </a:t>
            </a:r>
            <a:r>
              <a:rPr lang="ru-RU" sz="3300" b="1" dirty="0" smtClean="0">
                <a:solidFill>
                  <a:schemeClr val="bg1"/>
                </a:solidFill>
                <a:effectLst/>
              </a:rPr>
              <a:t>СПИД </a:t>
            </a:r>
            <a:r>
              <a:rPr lang="ru-RU" sz="3100" b="1" dirty="0" smtClean="0">
                <a:effectLst/>
              </a:rPr>
              <a:t>(заражение  происходит  через   иглу, когда шприц  идет “по кругу”). Сегодня можно говорить уже об эпидемии этой болезни.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По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 некоторым данным, 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до 80</a:t>
            </a:r>
            <a:r>
              <a:rPr lang="ru-RU" sz="2700" b="1" dirty="0" smtClean="0">
                <a:solidFill>
                  <a:srgbClr val="FFFF00"/>
                </a:solidFill>
                <a:effectLst/>
                <a:latin typeface="Arial"/>
              </a:rPr>
              <a:t>%  </a:t>
            </a:r>
            <a:r>
              <a:rPr lang="ru-RU" sz="2700" b="1" dirty="0" smtClean="0"/>
              <a:t>ВИЧ-инфицированных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—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 наркоманы. Есть и такие цифры один шприцевый наркоман за год может заразить СПИДом 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около 100 человек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в том числе и тех, кто наркотики не потребляет. В последнее время выросло число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инфицированных  </a:t>
            </a:r>
            <a:r>
              <a:rPr lang="ru-RU" sz="2700" b="1" dirty="0" smtClean="0"/>
              <a:t>женщин-наркоманок. 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Arial"/>
              </a:rPr>
              <a:t>Ребенок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родившийся у такой матери, часто получает от нее вирус СПИД и</a:t>
            </a:r>
            <a:r>
              <a:rPr lang="ru-RU" sz="2700" b="1" dirty="0">
                <a:solidFill>
                  <a:srgbClr val="FF0000"/>
                </a:solidFill>
                <a:effectLst/>
                <a:latin typeface="Arial"/>
              </a:rPr>
              <a:t> </a:t>
            </a:r>
            <a:r>
              <a:rPr lang="ru-RU" sz="2700" b="1" dirty="0">
                <a:solidFill>
                  <a:srgbClr val="FFFF00"/>
                </a:solidFill>
                <a:effectLst/>
                <a:latin typeface="Arial"/>
              </a:rPr>
              <a:t>погибает в первые 5 — 6 лет своей </a:t>
            </a:r>
            <a:r>
              <a:rPr lang="ru-RU" sz="2700" b="1" dirty="0" smtClean="0">
                <a:solidFill>
                  <a:srgbClr val="FFFF00"/>
                </a:solidFill>
                <a:effectLst/>
                <a:latin typeface="Arial"/>
              </a:rPr>
              <a:t>жизни.</a:t>
            </a:r>
            <a:r>
              <a:rPr lang="ru-RU" b="1" dirty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latin typeface="Arial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Многие наркоманы живут не более 5 лет после первого раза приема наркотиков, хотя и тут есть исключения некоторый погибают через 6 месяцев, либо живут с этим 15 лет. Основной причиной является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передозировка наркотиками.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Другими словами смерть наступает в результате большого приема наркотиков. Причины смерти: остановка сердца и </a:t>
            </a:r>
            <a:r>
              <a:rPr lang="ru-RU" dirty="0" smtClean="0">
                <a:solidFill>
                  <a:srgbClr val="002060"/>
                </a:solidFill>
              </a:rPr>
              <a:t>дыхания.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Причиной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смерти наркомана может стать также сепсис, либо нормальными словами — заряжение крови, а также патология печени, и болезни других внутренних органов.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главное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ваше здоровье и вашу жизнь, которая дается нам один раз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!</a:t>
            </a:r>
            <a:r>
              <a:rPr lang="ru-RU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Последствия.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1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6408712" cy="42473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sz="2700" b="1" dirty="0">
                <a:solidFill>
                  <a:srgbClr val="000000"/>
                </a:solidFill>
                <a:effectLst/>
                <a:latin typeface="Arial"/>
              </a:rPr>
              <a:t>Жизнь наркомана</a:t>
            </a:r>
            <a:r>
              <a:rPr lang="ru-RU" sz="2700" dirty="0">
                <a:solidFill>
                  <a:srgbClr val="000000"/>
                </a:solidFill>
                <a:effectLst/>
                <a:latin typeface="Arial"/>
              </a:rPr>
              <a:t>, солдат воевавший в Афганистане еще при СССР, именно там он начал употреблять наркотики. По его словам нет ничего лучшего, чем наркотики.</a:t>
            </a:r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0106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Фотографии людей до и после того, как они начали принимать наркотики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177156" name="Picture 4" descr="newfa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35275"/>
            <a:ext cx="3073400" cy="230505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 descr="fac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952750" cy="18605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face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879725" cy="1814512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9" name="Picture 7" descr="face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952750" cy="18605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60" name="Picture 8" descr="faces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879725" cy="1814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046393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96752"/>
            <a:ext cx="7715200" cy="5184576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ru-RU" b="1" u="sng" dirty="0" smtClean="0">
                <a:solidFill>
                  <a:srgbClr val="FF0000"/>
                </a:solidFill>
              </a:rPr>
              <a:t>Правило  первое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/>
              <a:t>Всегда вырабатывайте в себе слово НЕТ для любых наркотиков.</a:t>
            </a:r>
            <a:endParaRPr lang="ru-RU" dirty="0"/>
          </a:p>
          <a:p>
            <a:r>
              <a:rPr lang="ru-RU" b="1" u="sng" dirty="0" smtClean="0">
                <a:solidFill>
                  <a:srgbClr val="FF0000"/>
                </a:solidFill>
              </a:rPr>
              <a:t>Второе  правило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r>
              <a:rPr lang="ru-RU" b="1" dirty="0"/>
              <a:t> Выработайте в себе чувство удовольствия от повседневных дел.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Скажите НЕТ безделью, занимайтесь спортом, учебой, посещайте  различные  кружки,  помогайте  своим родителям  по дому. Итак</a:t>
            </a:r>
            <a:r>
              <a:rPr lang="ru-RU" dirty="0"/>
              <a:t>, скажите, НЕТ безделью и праздному </a:t>
            </a:r>
            <a:r>
              <a:rPr lang="ru-RU" dirty="0" smtClean="0"/>
              <a:t> времяпрепровождению</a:t>
            </a:r>
            <a:r>
              <a:rPr lang="ru-RU" dirty="0"/>
              <a:t>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Третье </a:t>
            </a:r>
            <a:r>
              <a:rPr lang="ru-RU" b="1" u="sng" dirty="0">
                <a:solidFill>
                  <a:srgbClr val="FF0000"/>
                </a:solidFill>
              </a:rPr>
              <a:t>правило.</a:t>
            </a:r>
            <a:r>
              <a:rPr lang="ru-RU" b="1" dirty="0"/>
              <a:t> Тщательно выбирайте себе друзей.</a:t>
            </a:r>
            <a:endParaRPr lang="ru-RU" dirty="0"/>
          </a:p>
          <a:p>
            <a:r>
              <a:rPr lang="ru-RU" b="1" u="sng" dirty="0" smtClean="0">
                <a:solidFill>
                  <a:srgbClr val="FF0000"/>
                </a:solidFill>
              </a:rPr>
              <a:t>Правило </a:t>
            </a:r>
            <a:r>
              <a:rPr lang="ru-RU" b="1" u="sng" dirty="0">
                <a:solidFill>
                  <a:srgbClr val="FF0000"/>
                </a:solidFill>
              </a:rPr>
              <a:t>четвертое.</a:t>
            </a:r>
            <a:r>
              <a:rPr lang="ru-RU" b="1" dirty="0"/>
              <a:t> Скажите НЕТ своей стеснительности и </a:t>
            </a:r>
            <a:r>
              <a:rPr lang="ru-RU" b="1" dirty="0" smtClean="0"/>
              <a:t> неустойчивости</a:t>
            </a:r>
            <a:r>
              <a:rPr lang="ru-RU" b="1" dirty="0"/>
              <a:t>, </a:t>
            </a:r>
            <a:r>
              <a:rPr lang="ru-RU" b="1" dirty="0" smtClean="0"/>
              <a:t> когда  вам </a:t>
            </a:r>
            <a:r>
              <a:rPr lang="ru-RU" b="1" dirty="0"/>
              <a:t>предложат </a:t>
            </a:r>
            <a:r>
              <a:rPr lang="ru-RU" b="1" dirty="0" smtClean="0"/>
              <a:t> наркотики</a:t>
            </a:r>
            <a:r>
              <a:rPr lang="ru-RU" b="1" dirty="0"/>
              <a:t>.</a:t>
            </a:r>
            <a:endParaRPr lang="ru-RU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Помните, ваша жизнь дороже всего. Многие стали зависимы, лишь потому, что не смогли отказать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раз. Кто бы вам ни предлагал наркотики, сразу же отказывайтесь. Вы не обязаны всем и каждому объяснять, почему вы отказались, просто скажите «Не хочу и все».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rgbClr val="FF5050"/>
                </a:solidFill>
                <a:effectLst/>
                <a:latin typeface="Bookman Old Style" pitchFamily="18" charset="0"/>
              </a:rPr>
              <a:t>4 правила «Нет» наркотикам</a:t>
            </a:r>
            <a:endParaRPr lang="ru-RU" dirty="0">
              <a:solidFill>
                <a:srgbClr val="FF5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149080"/>
            <a:ext cx="4176464" cy="234677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b="1" i="1" u="sng" dirty="0"/>
              <a:t>Курение табака (никотинизм</a:t>
            </a:r>
            <a:r>
              <a:rPr lang="ru-RU" i="1" dirty="0"/>
              <a:t>) </a:t>
            </a:r>
            <a:r>
              <a:rPr lang="ru-RU" dirty="0"/>
              <a:t>— вредная привычка</a:t>
            </a:r>
            <a:r>
              <a:rPr lang="ru-RU" dirty="0">
                <a:solidFill>
                  <a:srgbClr val="FF0000"/>
                </a:solidFill>
              </a:rPr>
              <a:t>, заключающаяся во вдыхании дыма тлеющего табака</a:t>
            </a:r>
            <a:r>
              <a:rPr lang="ru-RU" dirty="0"/>
              <a:t>. Можно сказать, что это одна из форм </a:t>
            </a:r>
            <a:r>
              <a:rPr lang="ru-RU" b="1" dirty="0">
                <a:solidFill>
                  <a:srgbClr val="FF0000"/>
                </a:solidFill>
              </a:rPr>
              <a:t>токсикомании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dirty="0"/>
              <a:t>Курение оказывает отрицательное влияние на здоровье курильщиков и окружающих 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Курение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Курение - самая распространенная причина преждевременной смерти и потери работоспособности.</a:t>
            </a:r>
          </a:p>
          <a:p>
            <a:r>
              <a:rPr lang="ru-RU" dirty="0">
                <a:latin typeface="Bookman Old Style" pitchFamily="18" charset="0"/>
              </a:rPr>
              <a:t>В целом в мире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курение убивает более 3 млн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человек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>год </a:t>
            </a:r>
            <a:r>
              <a:rPr lang="ru-RU" dirty="0">
                <a:latin typeface="Bookman Old Style" pitchFamily="18" charset="0"/>
              </a:rPr>
              <a:t>и если такая тенденция сохранится, то к 2020 г. это количество может достичь 10 млн. 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>Недавние международные исследования показали, что курение укорачивает жизнь в среднем на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20-25 лет.</a:t>
            </a:r>
          </a:p>
          <a:p>
            <a:r>
              <a:rPr lang="ru-RU" dirty="0">
                <a:latin typeface="Bookman Old Style" pitchFamily="18" charset="0"/>
              </a:rPr>
              <a:t>На сегодняшний день в России </a:t>
            </a:r>
            <a:r>
              <a:rPr lang="ru-RU" dirty="0" smtClean="0">
                <a:latin typeface="Bookman Old Style" pitchFamily="18" charset="0"/>
              </a:rPr>
              <a:t>курят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2500" b="1" dirty="0">
                <a:solidFill>
                  <a:srgbClr val="0070C0"/>
                </a:solidFill>
                <a:latin typeface="Bookman Old Style" pitchFamily="18" charset="0"/>
              </a:rPr>
              <a:t>67% мужчин,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40% женщин </a:t>
            </a:r>
            <a:r>
              <a:rPr lang="ru-RU" sz="2500" b="1" dirty="0">
                <a:solidFill>
                  <a:srgbClr val="00B050"/>
                </a:solidFill>
                <a:latin typeface="Bookman Old Style" pitchFamily="18" charset="0"/>
              </a:rPr>
              <a:t>и 50% </a:t>
            </a:r>
            <a:r>
              <a:rPr lang="ru-RU" sz="2500" b="1" dirty="0" smtClean="0">
                <a:solidFill>
                  <a:srgbClr val="00B050"/>
                </a:solidFill>
                <a:latin typeface="Bookman Old Style" pitchFamily="18" charset="0"/>
              </a:rPr>
              <a:t>подростков</a:t>
            </a:r>
            <a:r>
              <a:rPr lang="ru-RU" sz="2500" b="1" dirty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endParaRPr lang="ru-RU" sz="25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500 </a:t>
            </a:r>
            <a:r>
              <a:rPr lang="ru-RU" b="1" i="1" dirty="0">
                <a:solidFill>
                  <a:srgbClr val="FF0000"/>
                </a:solidFill>
                <a:latin typeface="Bookman Old Style" pitchFamily="18" charset="0"/>
              </a:rPr>
              <a:t>000 человек ежегодно умирают от курения в России. Каждый 10-й умирающий в мире от курения россиянин.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Общие сведения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-sm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838200"/>
            <a:ext cx="2819400" cy="28194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43000" y="4191000"/>
            <a:ext cx="7086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Потому что все мои друзья курят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800" b="1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660066"/>
                </a:solidFill>
                <a:latin typeface="Times New Roman" pitchFamily="18" charset="0"/>
              </a:rPr>
              <a:t>Чтобы выглядеть более взрослым</a:t>
            </a:r>
          </a:p>
        </p:txBody>
      </p:sp>
      <p:sp>
        <p:nvSpPr>
          <p:cNvPr id="61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15000"/>
            <a:ext cx="609600" cy="609600"/>
          </a:xfrm>
          <a:prstGeom prst="actionButtonBackPreviou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dirty="0"/>
              <a:t>Самой грозной расплатой за курение считается рак легких, почек. Серьезную опасность представляет табак для сердца, курение вызывает обизвесткование сосудов, негативное воздействие на потребление кислорода. Никотин – непосредственная причина ампутации ног.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Вред курения.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829372"/>
            <a:ext cx="2448272" cy="161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439" y="4815508"/>
            <a:ext cx="2220109" cy="16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/>
              <a:t>При  пассивном  курении  некурящий человек  страдает  больше</a:t>
            </a:r>
          </a:p>
        </p:txBody>
      </p:sp>
      <p:pic>
        <p:nvPicPr>
          <p:cNvPr id="11267" name="Picture 5" descr="{60948C64-3001-4DCF-9C4C-9B1925FD6C4A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664" y="1988840"/>
            <a:ext cx="5832648" cy="4236757"/>
          </a:xfrm>
        </p:spPr>
      </p:pic>
    </p:spTree>
    <p:extLst>
      <p:ext uri="{BB962C8B-B14F-4D97-AF65-F5344CB8AC3E}">
        <p14:creationId xmlns:p14="http://schemas.microsoft.com/office/powerpoint/2010/main" xmlns="" val="3853418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429000"/>
            <a:ext cx="3168352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5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/>
              </a:rPr>
              <a:t>Нет  такого  </a:t>
            </a:r>
            <a:r>
              <a:rPr lang="ru-RU" sz="2800" b="1" dirty="0">
                <a:effectLst/>
              </a:rPr>
              <a:t>органа, который </a:t>
            </a:r>
            <a:r>
              <a:rPr lang="ru-RU" sz="2800" b="1" dirty="0" smtClean="0">
                <a:effectLst/>
              </a:rPr>
              <a:t> бы  </a:t>
            </a:r>
            <a:r>
              <a:rPr lang="ru-RU" sz="2800" b="1" dirty="0">
                <a:effectLst/>
              </a:rPr>
              <a:t>не </a:t>
            </a:r>
            <a:r>
              <a:rPr lang="ru-RU" sz="2800" b="1" dirty="0" smtClean="0">
                <a:effectLst/>
              </a:rPr>
              <a:t> поражался </a:t>
            </a:r>
            <a:r>
              <a:rPr lang="ru-RU" sz="2800" b="1" dirty="0">
                <a:effectLst/>
              </a:rPr>
              <a:t>табаком: </a:t>
            </a:r>
            <a:r>
              <a:rPr lang="ru-RU" sz="2800" b="1" dirty="0" smtClean="0">
                <a:effectLst/>
              </a:rPr>
              <a:t>почки  </a:t>
            </a:r>
            <a:r>
              <a:rPr lang="ru-RU" sz="2800" b="1" dirty="0">
                <a:effectLst/>
              </a:rPr>
              <a:t>и </a:t>
            </a:r>
            <a:r>
              <a:rPr lang="ru-RU" sz="2800" b="1" dirty="0" smtClean="0">
                <a:effectLst/>
              </a:rPr>
              <a:t> мочевой  пузырь</a:t>
            </a:r>
            <a:r>
              <a:rPr lang="ru-RU" sz="2800" b="1" dirty="0">
                <a:effectLst/>
              </a:rPr>
              <a:t>, половые железы </a:t>
            </a:r>
            <a:r>
              <a:rPr lang="ru-RU" sz="2800" b="1" dirty="0" smtClean="0">
                <a:effectLst/>
              </a:rPr>
              <a:t> и  кровеносные  сосуды</a:t>
            </a:r>
            <a:r>
              <a:rPr lang="ru-RU" sz="2800" b="1" dirty="0">
                <a:effectLst/>
              </a:rPr>
              <a:t>, головной </a:t>
            </a:r>
            <a:r>
              <a:rPr lang="ru-RU" sz="2800" b="1" dirty="0" smtClean="0">
                <a:effectLst/>
              </a:rPr>
              <a:t> мозг </a:t>
            </a:r>
            <a:r>
              <a:rPr lang="ru-RU" sz="2800" b="1" dirty="0">
                <a:effectLst/>
              </a:rPr>
              <a:t>и печень.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FF0000"/>
                </a:solidFill>
                <a:effectLst/>
              </a:rPr>
              <a:t>Смертельная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доза  для  взрослого  человека содержится 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одной 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пачке сигарет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, 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если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её выкурить 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сразу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, 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а для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 подростков  — </a:t>
            </a:r>
            <a:r>
              <a:rPr lang="ru-RU" sz="2800" b="1" dirty="0">
                <a:solidFill>
                  <a:srgbClr val="FF0000"/>
                </a:solidFill>
                <a:effectLst/>
              </a:rPr>
              <a:t>полпачки.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356992"/>
            <a:ext cx="23762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1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{113CC2FF-72B8-49C3-8B82-23BAA4DDAF5D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292100"/>
            <a:ext cx="8353425" cy="6232525"/>
          </a:xfrm>
        </p:spPr>
      </p:pic>
    </p:spTree>
    <p:extLst>
      <p:ext uri="{BB962C8B-B14F-4D97-AF65-F5344CB8AC3E}">
        <p14:creationId xmlns:p14="http://schemas.microsoft.com/office/powerpoint/2010/main" xmlns="" val="366934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4800"/>
            <a:ext cx="7186364" cy="74793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lgerian" pitchFamily="82" charset="0"/>
              </a:rPr>
              <a:t>О пьянстве </a:t>
            </a:r>
            <a:r>
              <a:rPr lang="ru-RU" b="1" dirty="0" smtClean="0">
                <a:solidFill>
                  <a:srgbClr val="0000FF"/>
                </a:solidFill>
                <a:latin typeface="Algerian" pitchFamily="82" charset="0"/>
              </a:rPr>
              <a:t>и  алкоголизме.</a:t>
            </a:r>
            <a:endParaRPr lang="ru-RU" b="1" dirty="0">
              <a:solidFill>
                <a:srgbClr val="0000FF"/>
              </a:solidFill>
              <a:latin typeface="Algerian" pitchFamily="82" charset="0"/>
            </a:endParaRP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4384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спир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565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подростк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4925" y="381000"/>
            <a:ext cx="1241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29000" y="1341437"/>
            <a:ext cx="3729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Пьянство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- чрезмерное употребление алкоголя, разрушительно действующее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человека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4437112"/>
            <a:ext cx="472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 dirty="0" smtClean="0"/>
              <a:t>Алкоголизм </a:t>
            </a:r>
            <a:r>
              <a:rPr lang="ru-RU" b="1" dirty="0"/>
              <a:t>– химическая зависимость от алкоголя, приводящая к вынужденному и неумеренному его </a:t>
            </a:r>
            <a:r>
              <a:rPr lang="ru-RU" b="1" dirty="0" smtClean="0"/>
              <a:t>употреблению.</a:t>
            </a:r>
            <a:endParaRPr lang="ru-RU" b="1" dirty="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5400000">
            <a:off x="2514600" y="2269331"/>
            <a:ext cx="914400" cy="609600"/>
          </a:xfrm>
          <a:custGeom>
            <a:avLst/>
            <a:gdLst>
              <a:gd name="T0" fmla="*/ 27650482 w 21600"/>
              <a:gd name="T1" fmla="*/ 0 h 21600"/>
              <a:gd name="T2" fmla="*/ 16589587 w 21600"/>
              <a:gd name="T3" fmla="*/ 5734756 h 21600"/>
              <a:gd name="T4" fmla="*/ 0 w 21600"/>
              <a:gd name="T5" fmla="*/ 14337679 h 21600"/>
              <a:gd name="T6" fmla="*/ 16589587 w 21600"/>
              <a:gd name="T7" fmla="*/ 17204267 h 21600"/>
              <a:gd name="T8" fmla="*/ 33179131 w 21600"/>
              <a:gd name="T9" fmla="*/ 11947398 h 21600"/>
              <a:gd name="T10" fmla="*/ 38709600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96200" y="3048000"/>
            <a:ext cx="914400" cy="609600"/>
          </a:xfrm>
          <a:custGeom>
            <a:avLst/>
            <a:gdLst>
              <a:gd name="T0" fmla="*/ 27650482 w 21600"/>
              <a:gd name="T1" fmla="*/ 0 h 21600"/>
              <a:gd name="T2" fmla="*/ 16589587 w 21600"/>
              <a:gd name="T3" fmla="*/ 5734756 h 21600"/>
              <a:gd name="T4" fmla="*/ 0 w 21600"/>
              <a:gd name="T5" fmla="*/ 14337679 h 21600"/>
              <a:gd name="T6" fmla="*/ 16589587 w 21600"/>
              <a:gd name="T7" fmla="*/ 17204267 h 21600"/>
              <a:gd name="T8" fmla="*/ 33179131 w 21600"/>
              <a:gd name="T9" fmla="*/ 11947398 h 21600"/>
              <a:gd name="T10" fmla="*/ 38709600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105400" y="5178008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1104900" y="3638729"/>
            <a:ext cx="685800" cy="609600"/>
          </a:xfrm>
          <a:prstGeom prst="octagon">
            <a:avLst>
              <a:gd name="adj" fmla="val 223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1.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2.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638800" y="60198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819400" y="3048000"/>
            <a:ext cx="4559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/>
              <a:t>Выявлено три важных фактора, связанных с высоким риском развития алкоголизма</a:t>
            </a:r>
          </a:p>
        </p:txBody>
      </p:sp>
    </p:spTree>
    <p:extLst>
      <p:ext uri="{BB962C8B-B14F-4D97-AF65-F5344CB8AC3E}">
        <p14:creationId xmlns:p14="http://schemas.microsoft.com/office/powerpoint/2010/main" xmlns="" val="37563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7" grpId="0" autoUpdateAnimBg="0"/>
      <p:bldP spid="11278" grpId="0" animBg="1"/>
      <p:bldP spid="11279" grpId="0" animBg="1"/>
      <p:bldP spid="11280" grpId="0" animBg="1"/>
      <p:bldP spid="11282" grpId="0" animBg="1" autoUpdateAnimBg="0"/>
      <p:bldP spid="11283" grpId="0" animBg="1" autoUpdateAnimBg="0"/>
      <p:bldP spid="11284" grpId="0" animBg="1" autoUpdateAnimBg="0"/>
      <p:bldP spid="1128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Влияние  алкоголя  на организм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Хронический  гастрит  желудка</a:t>
            </a:r>
          </a:p>
          <a:p>
            <a:pPr eaLnBrk="1" hangingPunct="1"/>
            <a:r>
              <a:rPr lang="ru-RU" sz="3600" dirty="0" smtClean="0"/>
              <a:t>Развивается  цирроз  печени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( разрушение печени)</a:t>
            </a:r>
          </a:p>
          <a:p>
            <a:pPr eaLnBrk="1" hangingPunct="1"/>
            <a:r>
              <a:rPr lang="ru-RU" sz="3600" dirty="0" smtClean="0"/>
              <a:t>Воздействует  на  головной  мозг</a:t>
            </a:r>
          </a:p>
          <a:p>
            <a:pPr eaLnBrk="1" hangingPunct="1"/>
            <a:r>
              <a:rPr lang="ru-RU" sz="3600" dirty="0" smtClean="0"/>
              <a:t>Ускорение биологического старения</a:t>
            </a:r>
          </a:p>
          <a:p>
            <a:pPr eaLnBrk="1" hangingPunct="1"/>
            <a:r>
              <a:rPr lang="ru-RU" sz="3600" dirty="0" smtClean="0"/>
              <a:t>Приводит  к  развитию  алкоголизма </a:t>
            </a:r>
          </a:p>
        </p:txBody>
      </p:sp>
    </p:spTree>
    <p:extLst>
      <p:ext uri="{BB962C8B-B14F-4D97-AF65-F5344CB8AC3E}">
        <p14:creationId xmlns:p14="http://schemas.microsoft.com/office/powerpoint/2010/main" xmlns="" val="245770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{98FD7FE8-D60D-423A-9DA8-38886AD4623F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292100"/>
            <a:ext cx="8424863" cy="6376988"/>
          </a:xfrm>
        </p:spPr>
      </p:pic>
    </p:spTree>
    <p:extLst>
      <p:ext uri="{BB962C8B-B14F-4D97-AF65-F5344CB8AC3E}">
        <p14:creationId xmlns:p14="http://schemas.microsoft.com/office/powerpoint/2010/main" xmlns="" val="175558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645024"/>
            <a:ext cx="2448272" cy="1656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3335" y="152400"/>
            <a:ext cx="8403465" cy="27725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</a:rPr>
              <a:t>Острое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отравление  никотином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(тошнота, рвота,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частый 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пульс, судороги, подъём кровяного давления) наблюдается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обычно  при  первых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попытках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курить.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Не  испытывай  судьбу,  скажи  курению, алкоголю   и  наркотикам  НЕТ!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212976"/>
            <a:ext cx="2258566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581128"/>
            <a:ext cx="165618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ига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3346450" cy="216535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  <a:latin typeface="Times New Roman" pitchFamily="18" charset="0"/>
              </a:rPr>
              <a:t>Потому что мне нравится курить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81400" y="5334000"/>
            <a:ext cx="502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  <a:latin typeface="Times New Roman" pitchFamily="18" charset="0"/>
              </a:rPr>
              <a:t>Потому что я чувствовал себя беспокойно и нервозно</a:t>
            </a:r>
          </a:p>
        </p:txBody>
      </p:sp>
      <p:sp>
        <p:nvSpPr>
          <p:cNvPr id="717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663300"/>
                </a:solidFill>
              </a:rPr>
              <a:t>О вреде курения</a:t>
            </a:r>
          </a:p>
        </p:txBody>
      </p:sp>
      <p:pic>
        <p:nvPicPr>
          <p:cNvPr id="9219" name="Picture 3" descr="j0337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971800" cy="2120900"/>
          </a:xfrm>
          <a:prstGeom prst="rect">
            <a:avLst/>
          </a:prstGeom>
          <a:noFill/>
        </p:spPr>
      </p:pic>
      <p:pic>
        <p:nvPicPr>
          <p:cNvPr id="9220" name="Picture 4" descr="800 ра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3105150" cy="2760663"/>
          </a:xfrm>
          <a:prstGeom prst="rect">
            <a:avLst/>
          </a:prstGeom>
          <a:noFill/>
        </p:spPr>
      </p:pic>
      <p:pic>
        <p:nvPicPr>
          <p:cNvPr id="9221" name="Picture 5" descr="skelet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191000"/>
            <a:ext cx="2247900" cy="2362200"/>
          </a:xfrm>
          <a:prstGeom prst="rect">
            <a:avLst/>
          </a:prstGeom>
          <a:noFill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276600" y="182880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480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Табак – один из наиболее распространенных наркотиков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4724400" y="4343400"/>
            <a:ext cx="2209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81400" y="1524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Первый шаг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867400" y="53340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Последний шаг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2" grpId="0" animBg="1"/>
      <p:bldP spid="9224" grpId="0" autoUpdateAnimBg="0"/>
      <p:bldP spid="9225" grpId="0" animBg="1"/>
      <p:bldP spid="9226" grpId="0" autoUpdateAnimBg="0"/>
      <p:bldP spid="92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00400" y="2971800"/>
            <a:ext cx="2286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  <a:latin typeface="Algerian" pitchFamily="82" charset="0"/>
              </a:rPr>
              <a:t>Никотин наносит удар</a:t>
            </a:r>
          </a:p>
        </p:txBody>
      </p:sp>
      <p:pic>
        <p:nvPicPr>
          <p:cNvPr id="10245" name="Picture 5" descr="легки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1981200" cy="1824038"/>
          </a:xfrm>
          <a:prstGeom prst="rect">
            <a:avLst/>
          </a:prstGeom>
          <a:noFill/>
        </p:spPr>
      </p:pic>
      <p:pic>
        <p:nvPicPr>
          <p:cNvPr id="10246" name="Picture 6" descr="сердце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10000"/>
            <a:ext cx="1768475" cy="2057400"/>
          </a:xfrm>
          <a:prstGeom prst="rect">
            <a:avLst/>
          </a:prstGeom>
          <a:noFill/>
        </p:spPr>
      </p:pic>
      <p:pic>
        <p:nvPicPr>
          <p:cNvPr id="10247" name="Picture 7" descr="желуд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1828800" cy="2133600"/>
          </a:xfrm>
          <a:prstGeom prst="rect">
            <a:avLst/>
          </a:prstGeom>
          <a:noFill/>
        </p:spPr>
      </p:pic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191000" y="2133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-1965988">
            <a:off x="27432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8309324">
            <a:off x="5257800" y="4572000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800600" y="533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Легкие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000" y="3048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Желудок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248400" y="3048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Сердце</a:t>
            </a:r>
          </a:p>
        </p:txBody>
      </p:sp>
      <p:pic>
        <p:nvPicPr>
          <p:cNvPr id="10263" name="Picture 23" descr="skele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2247900" cy="2362200"/>
          </a:xfrm>
          <a:prstGeom prst="rect">
            <a:avLst/>
          </a:prstGeom>
          <a:noFill/>
        </p:spPr>
      </p:pic>
      <p:sp>
        <p:nvSpPr>
          <p:cNvPr id="10264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533400" cy="457200"/>
          </a:xfrm>
          <a:prstGeom prst="actionButtonBackPrevious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3" grpId="0" animBg="1"/>
      <p:bldP spid="10254" grpId="0" animBg="1"/>
      <p:bldP spid="10255" grpId="0" animBg="1"/>
      <p:bldP spid="10256" grpId="0" autoUpdateAnimBg="0"/>
      <p:bldP spid="10257" grpId="0" autoUpdateAnimBg="0"/>
      <p:bldP spid="102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  <a:latin typeface="Algerian" pitchFamily="82" charset="0"/>
              </a:rPr>
              <a:t>О пьянстве и алкоголизме</a:t>
            </a: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438400" cy="2252663"/>
          </a:xfrm>
          <a:prstGeom prst="rect">
            <a:avLst/>
          </a:prstGeom>
          <a:noFill/>
        </p:spPr>
      </p:pic>
      <p:pic>
        <p:nvPicPr>
          <p:cNvPr id="11268" name="Picture 4" descr="спир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648200"/>
            <a:ext cx="2565400" cy="1693863"/>
          </a:xfrm>
          <a:prstGeom prst="rect">
            <a:avLst/>
          </a:prstGeom>
          <a:noFill/>
        </p:spPr>
      </p:pic>
      <p:pic>
        <p:nvPicPr>
          <p:cNvPr id="11269" name="Picture 5" descr="подростк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4925" y="381000"/>
            <a:ext cx="1241425" cy="22860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429000" y="1341438"/>
            <a:ext cx="3810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accent2"/>
                </a:solidFill>
              </a:rPr>
              <a:t>Пьянство</a:t>
            </a:r>
            <a:r>
              <a:rPr lang="ru-RU" b="1">
                <a:solidFill>
                  <a:schemeClr val="accent2"/>
                </a:solidFill>
              </a:rPr>
              <a:t> - чрезмерное употребление алкоголя, разрушительно действующее на человека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4648200"/>
            <a:ext cx="464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accent2"/>
                </a:solidFill>
              </a:rPr>
              <a:t>Алкоголизм </a:t>
            </a:r>
            <a:r>
              <a:rPr lang="ru-RU" b="1">
                <a:solidFill>
                  <a:schemeClr val="accent2"/>
                </a:solidFill>
              </a:rPr>
              <a:t>– химическая зависимость от алкоголя, приводящая к вынужденному и неумеренному его употреблению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5400000">
            <a:off x="2667000" y="1676400"/>
            <a:ext cx="914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96200" y="3048000"/>
            <a:ext cx="914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953000" y="5334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209800" y="35814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1.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2.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638800" y="60198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348038" y="3716338"/>
            <a:ext cx="3810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008080"/>
                </a:solidFill>
              </a:rPr>
              <a:t>Выявлено три важных фактора, связанных с высоким риском развития алкоголизма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0" grpId="0" autoUpdateAnimBg="0"/>
      <p:bldP spid="11277" grpId="0" autoUpdateAnimBg="0"/>
      <p:bldP spid="11278" grpId="0" animBg="1"/>
      <p:bldP spid="11279" grpId="0" animBg="1"/>
      <p:bldP spid="11280" grpId="0" animBg="1"/>
      <p:bldP spid="11282" grpId="0" animBg="1" autoUpdateAnimBg="0"/>
      <p:bldP spid="11283" grpId="0" animBg="1" autoUpdateAnimBg="0"/>
      <p:bldP spid="11284" grpId="0" animBg="1" autoUpdateAnimBg="0"/>
      <p:bldP spid="112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"/>
            <a:ext cx="3276600" cy="3027363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0" y="3962400"/>
            <a:ext cx="6096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6600FF"/>
                </a:solidFill>
              </a:rPr>
              <a:t>Отклонения от общепринятых норм</a:t>
            </a:r>
            <a:r>
              <a:rPr lang="ru-RU" sz="2800" b="1">
                <a:solidFill>
                  <a:srgbClr val="6600FF"/>
                </a:solidFill>
              </a:rPr>
              <a:t> </a:t>
            </a:r>
            <a:r>
              <a:rPr lang="ru-RU" sz="2800" b="1" u="sng">
                <a:solidFill>
                  <a:srgbClr val="6600FF"/>
                </a:solidFill>
              </a:rPr>
              <a:t>поведения</a:t>
            </a:r>
            <a:r>
              <a:rPr lang="ru-RU" sz="2800" b="1">
                <a:solidFill>
                  <a:srgbClr val="6600FF"/>
                </a:solidFill>
              </a:rPr>
              <a:t> ( а также терпимость к таким отклонениям со стороны взрослых) </a:t>
            </a:r>
            <a:r>
              <a:rPr lang="ru-RU" sz="2800" b="1" u="sng">
                <a:solidFill>
                  <a:srgbClr val="6600FF"/>
                </a:solidFill>
              </a:rPr>
              <a:t>и поиски необычайных ощущений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8080"/>
                </a:solidFill>
              </a:rPr>
              <a:t>Первый</a:t>
            </a:r>
            <a:r>
              <a:rPr lang="ru-RU" b="1">
                <a:solidFill>
                  <a:srgbClr val="008080"/>
                </a:solidFill>
              </a:rPr>
              <a:t> </a:t>
            </a:r>
            <a:r>
              <a:rPr lang="ru-RU" sz="2800" b="1">
                <a:solidFill>
                  <a:srgbClr val="008080"/>
                </a:solidFill>
              </a:rPr>
              <a:t>фактор</a:t>
            </a:r>
          </a:p>
        </p:txBody>
      </p:sp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533400" cy="533400"/>
          </a:xfrm>
          <a:prstGeom prst="actionButtonBackPrevious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1141</Words>
  <Application>Microsoft Office PowerPoint</Application>
  <PresentationFormat>Экран (4:3)</PresentationFormat>
  <Paragraphs>167</Paragraphs>
  <Slides>47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Презентация на тему «Курение, наркотики и алкоголь»</vt:lpstr>
      <vt:lpstr>О курении</vt:lpstr>
      <vt:lpstr>Из любопытства</vt:lpstr>
      <vt:lpstr>Слайд 4</vt:lpstr>
      <vt:lpstr>Слайд 5</vt:lpstr>
      <vt:lpstr>О вреде курения</vt:lpstr>
      <vt:lpstr>Слайд 7</vt:lpstr>
      <vt:lpstr>О пьянстве и алкоголизме</vt:lpstr>
      <vt:lpstr>Слайд 9</vt:lpstr>
      <vt:lpstr>Слайд 10</vt:lpstr>
      <vt:lpstr>Слайд 11</vt:lpstr>
      <vt:lpstr>О наркотиках</vt:lpstr>
      <vt:lpstr>Классификация наркотиков</vt:lpstr>
      <vt:lpstr>Производные конопли</vt:lpstr>
      <vt:lpstr>Опиатные наркотики</vt:lpstr>
      <vt:lpstr>Психостимуляторы</vt:lpstr>
      <vt:lpstr>Галлюциногены</vt:lpstr>
      <vt:lpstr>Летучие наркотически действующие вещества</vt:lpstr>
      <vt:lpstr>О вреде наркотиков</vt:lpstr>
      <vt:lpstr>Употребление конопли</vt:lpstr>
      <vt:lpstr>Употребление  опиатных наркотиков</vt:lpstr>
      <vt:lpstr>Употребление психостимуляторов</vt:lpstr>
      <vt:lpstr>Употребление галлюциногенов</vt:lpstr>
      <vt:lpstr>Употребление ЛНДВ</vt:lpstr>
      <vt:lpstr>О   СПИДе</vt:lpstr>
      <vt:lpstr>Слайд 26</vt:lpstr>
      <vt:lpstr>НАРКОТИК в широком  смысле - психоактивное средство,   снижающее   физическую  и умственную   активность,  притупляющее боль  и  оказывающее   успокаивающее  и снотворное   действие.</vt:lpstr>
      <vt:lpstr>Слайд 28</vt:lpstr>
      <vt:lpstr>Вред от наркотиков</vt:lpstr>
      <vt:lpstr>Наркотики разрушают и уносят миллионы жизней каждый год. Наркотики стали для многих частью их жизни. Около  200 миллионов человек во всем мире связали свою жизнь и наркотики. Большинство молодежи даже не понимает в полной мере какой вред они наносят себе и своим близким  с  очередной  дозой.</vt:lpstr>
      <vt:lpstr>Слайд 31</vt:lpstr>
      <vt:lpstr>Слайд 32</vt:lpstr>
      <vt:lpstr>Самый страшный  спутник  наркоманов - СПИД (заражение  происходит  через   иглу, когда шприц  идет “по кругу”). Сегодня можно говорить уже об эпидемии этой болезни.  По некоторым данным, до 80%  ВИЧ-инфицированных — наркоманы. Есть и такие цифры один шприцевый наркоман за год может заразить СПИДом около 100 человек, в том числе и тех, кто наркотики не потребляет. В последнее время выросло число инфицированных  женщин-наркоманок.  Ребенок, родившийся у такой матери, часто получает от нее вирус СПИД и погибает в первые 5 — 6 лет своей жизни. </vt:lpstr>
      <vt:lpstr>Последствия.</vt:lpstr>
      <vt:lpstr> Жизнь наркомана, солдат воевавший в Афганистане еще при СССР, именно там он начал употреблять наркотики. По его словам нет ничего лучшего, чем наркотики. </vt:lpstr>
      <vt:lpstr>Фотографии людей до и после того, как они начали принимать наркотики</vt:lpstr>
      <vt:lpstr>4 правила «Нет» наркотикам</vt:lpstr>
      <vt:lpstr>Курение</vt:lpstr>
      <vt:lpstr>Общие сведения</vt:lpstr>
      <vt:lpstr>Вред курения.</vt:lpstr>
      <vt:lpstr>При  пассивном  курении  некурящий человек  страдает  больше</vt:lpstr>
      <vt:lpstr>Нет  такого  органа, который  бы  не  поражался табаком: почки  и  мочевой  пузырь, половые железы  и  кровеносные  сосуды, головной  мозг и печень. Смертельная  доза  для  взрослого  человека содержится  в  одной  пачке сигарет,  если  её выкурить  сразу,  а для  подростков  — полпачки.</vt:lpstr>
      <vt:lpstr>Слайд 43</vt:lpstr>
      <vt:lpstr>О пьянстве и  алкоголизме.</vt:lpstr>
      <vt:lpstr>Влияние  алкоголя  на организм</vt:lpstr>
      <vt:lpstr>Слайд 46</vt:lpstr>
      <vt:lpstr>Острое  отравление  никотином (тошнота, рвота, частый  пульс, судороги, подъём кровяного давления) наблюдается  обычно  при  первых попытках  курить. Не  испытывай  судьбу,  скажи  курению, алкоголю   и  наркотикам  НЕТ!</vt:lpstr>
    </vt:vector>
  </TitlesOfParts>
  <Company>MCIO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дается один раз</dc:title>
  <dc:creator>NikulinaII</dc:creator>
  <cp:lastModifiedBy>301</cp:lastModifiedBy>
  <cp:revision>27</cp:revision>
  <dcterms:created xsi:type="dcterms:W3CDTF">2002-07-06T14:56:38Z</dcterms:created>
  <dcterms:modified xsi:type="dcterms:W3CDTF">2019-01-30T09:42:11Z</dcterms:modified>
</cp:coreProperties>
</file>