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29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" initials="1" lastIdx="2" clrIdx="0">
    <p:extLst>
      <p:ext uri="{19B8F6BF-5375-455C-9EA6-DF929625EA0E}">
        <p15:presenceInfo xmlns="" xmlns:p15="http://schemas.microsoft.com/office/powerpoint/2012/main" userId="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233F7C-7563-4AD1-B768-179D94CF3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4517599-17C4-4EE8-8E33-78E9EF679B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GB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62336A7-77AF-455D-9AF6-4407491CC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42F28-C513-4820-80C2-D329AF18ADFE}" type="datetimeFigureOut">
              <a:rPr lang="en-GB" smtClean="0"/>
              <a:pPr/>
              <a:t>24/11/2019</a:t>
            </a:fld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A7D78F5-5487-43DF-A20A-D48E97E2B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99D1393-B4EB-4006-92E3-5452A7AB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5BF-A023-417F-95F3-8E070385F3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9744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4A360C-A208-4A74-BBD6-4C3B4C32E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FD33165-8A00-4438-B40D-961C3C34E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13456E5-C76A-4048-A17E-066AEECCE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42F28-C513-4820-80C2-D329AF18ADFE}" type="datetimeFigureOut">
              <a:rPr lang="en-GB" smtClean="0"/>
              <a:pPr/>
              <a:t>24/11/2019</a:t>
            </a:fld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BF1BA02-657F-4992-814B-FF16E0E5F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C293F85-75D1-470F-896F-C00903BF2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5BF-A023-417F-95F3-8E070385F3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0266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B44327E-BC3F-4390-9309-24E4846468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FECF7BE-D16D-4527-AA36-BAC2FC02C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825E003-5985-4AB0-93C1-26B74E673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42F28-C513-4820-80C2-D329AF18ADFE}" type="datetimeFigureOut">
              <a:rPr lang="en-GB" smtClean="0"/>
              <a:pPr/>
              <a:t>24/11/2019</a:t>
            </a:fld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EC814A8-5239-4400-B450-C0AD555B9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831058-8085-40A8-9E5C-C47744BB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5BF-A023-417F-95F3-8E070385F3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8804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0FB14E-F3EA-41DC-9178-9B58CF4C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8D6FD55-1386-496D-9A53-CA15FE0E8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148B105-D613-4757-8044-5B568F171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42F28-C513-4820-80C2-D329AF18ADFE}" type="datetimeFigureOut">
              <a:rPr lang="en-GB" smtClean="0"/>
              <a:pPr/>
              <a:t>24/11/2019</a:t>
            </a:fld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DC59EBB-507F-4F71-A49F-B7E892A6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EE710C0-7EE6-4DFB-AC26-477107499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5BF-A023-417F-95F3-8E070385F3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3790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856938-51AF-4789-BA24-A0779706A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BDABD49-E2B7-40C9-9CBC-80EB1BBFD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5B5465B-6E94-46EE-A89C-6153C9B97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42F28-C513-4820-80C2-D329AF18ADFE}" type="datetimeFigureOut">
              <a:rPr lang="en-GB" smtClean="0"/>
              <a:pPr/>
              <a:t>24/11/2019</a:t>
            </a:fld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1789236-DBB7-4525-9062-E4AD609C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44A05E0-6726-4D3E-BCF6-52CCDE08D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5BF-A023-417F-95F3-8E070385F3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5488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17B49B4-D307-486B-9475-E1DD5BB7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0751D0D-8D97-4016-B87D-3103785666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DDE5C66-8A10-4932-84C5-08858EDCD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13E4924-05B7-4235-945C-505CD7062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42F28-C513-4820-80C2-D329AF18ADFE}" type="datetimeFigureOut">
              <a:rPr lang="en-GB" smtClean="0"/>
              <a:pPr/>
              <a:t>24/11/2019</a:t>
            </a:fld>
            <a:endParaRPr lang="en-GB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961C8BE-F0DA-4E4B-B6F1-2699D2B08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E365E64-4847-471D-B828-440134AED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5BF-A023-417F-95F3-8E070385F3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0126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FBB29A-1F50-4686-80F8-A99537C5D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F73890B-FC66-42AF-8534-98FB1AD06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AE0BCC4-1EB2-41E2-943E-895EFF70E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40B25E4C-2DCE-4DA4-8F25-FEC2337D0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35CEA28-4C33-4429-A47F-7D41E765A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E92113C1-2D89-4442-8888-525FA6B6E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42F28-C513-4820-80C2-D329AF18ADFE}" type="datetimeFigureOut">
              <a:rPr lang="en-GB" smtClean="0"/>
              <a:pPr/>
              <a:t>24/11/2019</a:t>
            </a:fld>
            <a:endParaRPr lang="en-GB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E9E74C7-8A4A-41A9-A5DC-303C2B0BA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0B64118D-10CC-4C00-A805-2A0E931A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5BF-A023-417F-95F3-8E070385F3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6151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098150-0200-4741-99C3-705AB628C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7A8130D-6A10-46E9-8BAF-7F9405E8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42F28-C513-4820-80C2-D329AF18ADFE}" type="datetimeFigureOut">
              <a:rPr lang="en-GB" smtClean="0"/>
              <a:pPr/>
              <a:t>24/11/2019</a:t>
            </a:fld>
            <a:endParaRPr lang="en-GB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3837879-630C-4550-B678-6B06D1699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3EAA8F6-CBA7-4E86-85F8-37346B259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5BF-A023-417F-95F3-8E070385F3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4140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36C259EC-ECD6-493F-922E-0FC9CCA76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42F28-C513-4820-80C2-D329AF18ADFE}" type="datetimeFigureOut">
              <a:rPr lang="en-GB" smtClean="0"/>
              <a:pPr/>
              <a:t>24/11/2019</a:t>
            </a:fld>
            <a:endParaRPr lang="en-GB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5F7856E5-BFA8-48C4-9E98-17C41C36C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A14CD52-766A-492C-99DA-456E57506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5BF-A023-417F-95F3-8E070385F3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7298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CBEB1DC-85C9-46C0-B1BC-7BF2A4051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1629F8E-E67F-4B0C-BCD5-9BA499CD9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CC1F541-F50F-441A-ADCB-39E5792ED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3E3AA84-5ECB-4EB4-9A5D-80D8D5AB4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42F28-C513-4820-80C2-D329AF18ADFE}" type="datetimeFigureOut">
              <a:rPr lang="en-GB" smtClean="0"/>
              <a:pPr/>
              <a:t>24/11/2019</a:t>
            </a:fld>
            <a:endParaRPr lang="en-GB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DFE7D4C-3AAF-49D0-81BC-3643168AF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0320FDA-F791-4D1D-9B67-4B7178555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5BF-A023-417F-95F3-8E070385F3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1010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1994DA-2990-4C1F-A6F2-3806D4582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4459049A-F9CF-49F9-8215-A22906F445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D181854-4124-4E7B-8C2F-FCAAA9629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DD7DE7A-AFE0-4E4B-B4F1-464798228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42F28-C513-4820-80C2-D329AF18ADFE}" type="datetimeFigureOut">
              <a:rPr lang="en-GB" smtClean="0"/>
              <a:pPr/>
              <a:t>24/11/2019</a:t>
            </a:fld>
            <a:endParaRPr lang="en-GB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44D2DD3-23B3-4A76-A251-1C4DC66A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66C3B0E-80BD-4A5B-841E-D72A3018F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5BF-A023-417F-95F3-8E070385F3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361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C518322-4623-4ECD-9119-7777044E9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3028F27-3BC6-4571-B471-AFA8A4373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AF0F5C3-47FB-4BE4-B228-B83712130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42F28-C513-4820-80C2-D329AF18ADFE}" type="datetimeFigureOut">
              <a:rPr lang="en-GB" smtClean="0"/>
              <a:pPr/>
              <a:t>24/11/2019</a:t>
            </a:fld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2408EFA-8342-4CDB-A473-7C7929419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2AC1A51-6D88-4CBF-8476-10199B5972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4A5BF-A023-417F-95F3-8E070385F3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7962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C8514-36B9-498D-98F9-930337DC8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1260" y="1143000"/>
            <a:ext cx="9144000" cy="2387600"/>
          </a:xfrm>
        </p:spPr>
        <p:txBody>
          <a:bodyPr>
            <a:normAutofit/>
          </a:bodyPr>
          <a:lstStyle/>
          <a:p>
            <a:r>
              <a:rPr lang="ru-RU" sz="3600" dirty="0"/>
              <a:t>Кроссворд</a:t>
            </a:r>
            <a:br>
              <a:rPr lang="ru-RU" sz="3600" dirty="0"/>
            </a:br>
            <a:r>
              <a:rPr lang="en-US" sz="3600" dirty="0"/>
              <a:t>“</a:t>
            </a:r>
            <a:r>
              <a:rPr lang="ru-RU" sz="3600" dirty="0"/>
              <a:t>Культура России в первой половине </a:t>
            </a:r>
            <a:r>
              <a:rPr lang="en-US" sz="3600" dirty="0"/>
              <a:t>XIX </a:t>
            </a:r>
            <a:r>
              <a:rPr lang="ru-RU" sz="3600" dirty="0"/>
              <a:t>века</a:t>
            </a:r>
            <a:r>
              <a:rPr lang="en-US" sz="3600" dirty="0"/>
              <a:t>”</a:t>
            </a:r>
            <a:endParaRPr lang="en-GB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652FC7F-6533-48CA-AB7C-27B255353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5944"/>
            <a:ext cx="9144000" cy="1389749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192246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D6DF628-2C54-4A3C-9808-76186F834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4261" y="826142"/>
            <a:ext cx="3932237" cy="523450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Стиль, отражающий противопоставление некоего возвышенного, идеального образа реальной действительности  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A0F83964-28C3-4D1E-B020-8AB88C642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7374762"/>
              </p:ext>
            </p:extLst>
          </p:nvPr>
        </p:nvGraphicFramePr>
        <p:xfrm>
          <a:off x="309693" y="579631"/>
          <a:ext cx="6840001" cy="6278362"/>
        </p:xfrm>
        <a:graphic>
          <a:graphicData uri="http://schemas.openxmlformats.org/drawingml/2006/table">
            <a:tbl>
              <a:tblPr firstRow="1" firstCol="1" bandRow="1"/>
              <a:tblGrid>
                <a:gridCol w="402353">
                  <a:extLst>
                    <a:ext uri="{9D8B030D-6E8A-4147-A177-3AD203B41FA5}">
                      <a16:colId xmlns="" xmlns:a16="http://schemas.microsoft.com/office/drawing/2014/main" val="316222386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773453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03095686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8941765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44451254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5970794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834212363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875537385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16055810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292435632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0628877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9881611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186081702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8884891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66408473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35974409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327620225"/>
                    </a:ext>
                  </a:extLst>
                </a:gridCol>
              </a:tblGrid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6471064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241878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66657036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931820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13655028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340592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9696861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46556871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88225722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45259659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45724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57549040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2621145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1985779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534274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3246661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424B15E-9E9E-4735-B89F-5AB0FC0BB7A0}"/>
              </a:ext>
            </a:extLst>
          </p:cNvPr>
          <p:cNvSpPr/>
          <p:nvPr/>
        </p:nvSpPr>
        <p:spPr>
          <a:xfrm>
            <a:off x="3046005" y="2451854"/>
            <a:ext cx="300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557FF87-4EB8-49AF-9216-48227F69A577}"/>
              </a:ext>
            </a:extLst>
          </p:cNvPr>
          <p:cNvSpPr/>
          <p:nvPr/>
        </p:nvSpPr>
        <p:spPr>
          <a:xfrm>
            <a:off x="1043033" y="2852447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0EFF7CE-27A6-4C89-A2E4-24FCE9116F04}"/>
              </a:ext>
            </a:extLst>
          </p:cNvPr>
          <p:cNvSpPr/>
          <p:nvPr/>
        </p:nvSpPr>
        <p:spPr>
          <a:xfrm>
            <a:off x="3849786" y="402047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3E3D805-D054-4871-BE2A-540BE78695DE}"/>
              </a:ext>
            </a:extLst>
          </p:cNvPr>
          <p:cNvSpPr/>
          <p:nvPr/>
        </p:nvSpPr>
        <p:spPr>
          <a:xfrm>
            <a:off x="197439" y="518813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BC2E05A-41E0-4DF3-877F-1F2734164F20}"/>
              </a:ext>
            </a:extLst>
          </p:cNvPr>
          <p:cNvSpPr/>
          <p:nvPr/>
        </p:nvSpPr>
        <p:spPr>
          <a:xfrm>
            <a:off x="5059944" y="166115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7152252-1766-4E28-8EE2-5AB75AF8FC61}"/>
              </a:ext>
            </a:extLst>
          </p:cNvPr>
          <p:cNvSpPr/>
          <p:nvPr/>
        </p:nvSpPr>
        <p:spPr>
          <a:xfrm>
            <a:off x="5860999" y="48758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FE39DEE-3EAD-4A27-8A0C-DA787D419A29}"/>
              </a:ext>
            </a:extLst>
          </p:cNvPr>
          <p:cNvSpPr/>
          <p:nvPr/>
        </p:nvSpPr>
        <p:spPr>
          <a:xfrm>
            <a:off x="1034324" y="401176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939CFFBC-2F6D-4C52-978E-B11D9F4A5E52}"/>
              </a:ext>
            </a:extLst>
          </p:cNvPr>
          <p:cNvSpPr/>
          <p:nvPr/>
        </p:nvSpPr>
        <p:spPr>
          <a:xfrm>
            <a:off x="1434919" y="362642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FD6AF446-F410-4EB8-93B3-929B0A4D1E84}"/>
              </a:ext>
            </a:extLst>
          </p:cNvPr>
          <p:cNvSpPr/>
          <p:nvPr/>
        </p:nvSpPr>
        <p:spPr>
          <a:xfrm>
            <a:off x="1434919" y="1271060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D7B97D8-A121-48FF-804C-C71C3E3D4315}"/>
              </a:ext>
            </a:extLst>
          </p:cNvPr>
          <p:cNvSpPr/>
          <p:nvPr/>
        </p:nvSpPr>
        <p:spPr>
          <a:xfrm>
            <a:off x="2236107" y="492657"/>
            <a:ext cx="4548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464621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D6DF628-2C54-4A3C-9808-76186F834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4261" y="826142"/>
            <a:ext cx="3932237" cy="523450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Он возвёл здание Адмиралтейства в российской столице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A0F83964-28C3-4D1E-B020-8AB88C642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27181658"/>
              </p:ext>
            </p:extLst>
          </p:nvPr>
        </p:nvGraphicFramePr>
        <p:xfrm>
          <a:off x="309693" y="579631"/>
          <a:ext cx="6840001" cy="6278362"/>
        </p:xfrm>
        <a:graphic>
          <a:graphicData uri="http://schemas.openxmlformats.org/drawingml/2006/table">
            <a:tbl>
              <a:tblPr firstRow="1" firstCol="1" bandRow="1"/>
              <a:tblGrid>
                <a:gridCol w="402353">
                  <a:extLst>
                    <a:ext uri="{9D8B030D-6E8A-4147-A177-3AD203B41FA5}">
                      <a16:colId xmlns="" xmlns:a16="http://schemas.microsoft.com/office/drawing/2014/main" val="316222386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773453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03095686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8941765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44451254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5970794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834212363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875537385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16055810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292435632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0628877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9881611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186081702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8884891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66408473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35974409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327620225"/>
                    </a:ext>
                  </a:extLst>
                </a:gridCol>
              </a:tblGrid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6471064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241878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66657036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931820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13655028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340592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9696861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46556871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88225722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45259659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45724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57549040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2621145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1985779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534274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3246661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424B15E-9E9E-4735-B89F-5AB0FC0BB7A0}"/>
              </a:ext>
            </a:extLst>
          </p:cNvPr>
          <p:cNvSpPr/>
          <p:nvPr/>
        </p:nvSpPr>
        <p:spPr>
          <a:xfrm>
            <a:off x="3046005" y="2451854"/>
            <a:ext cx="300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557FF87-4EB8-49AF-9216-48227F69A577}"/>
              </a:ext>
            </a:extLst>
          </p:cNvPr>
          <p:cNvSpPr/>
          <p:nvPr/>
        </p:nvSpPr>
        <p:spPr>
          <a:xfrm>
            <a:off x="1043033" y="2852447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0EFF7CE-27A6-4C89-A2E4-24FCE9116F04}"/>
              </a:ext>
            </a:extLst>
          </p:cNvPr>
          <p:cNvSpPr/>
          <p:nvPr/>
        </p:nvSpPr>
        <p:spPr>
          <a:xfrm>
            <a:off x="3849786" y="402047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3E3D805-D054-4871-BE2A-540BE78695DE}"/>
              </a:ext>
            </a:extLst>
          </p:cNvPr>
          <p:cNvSpPr/>
          <p:nvPr/>
        </p:nvSpPr>
        <p:spPr>
          <a:xfrm>
            <a:off x="197439" y="518813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BC2E05A-41E0-4DF3-877F-1F2734164F20}"/>
              </a:ext>
            </a:extLst>
          </p:cNvPr>
          <p:cNvSpPr/>
          <p:nvPr/>
        </p:nvSpPr>
        <p:spPr>
          <a:xfrm>
            <a:off x="5059944" y="166115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7152252-1766-4E28-8EE2-5AB75AF8FC61}"/>
              </a:ext>
            </a:extLst>
          </p:cNvPr>
          <p:cNvSpPr/>
          <p:nvPr/>
        </p:nvSpPr>
        <p:spPr>
          <a:xfrm>
            <a:off x="5860999" y="48758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FE39DEE-3EAD-4A27-8A0C-DA787D419A29}"/>
              </a:ext>
            </a:extLst>
          </p:cNvPr>
          <p:cNvSpPr/>
          <p:nvPr/>
        </p:nvSpPr>
        <p:spPr>
          <a:xfrm>
            <a:off x="1034324" y="401176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939CFFBC-2F6D-4C52-978E-B11D9F4A5E52}"/>
              </a:ext>
            </a:extLst>
          </p:cNvPr>
          <p:cNvSpPr/>
          <p:nvPr/>
        </p:nvSpPr>
        <p:spPr>
          <a:xfrm>
            <a:off x="1434919" y="362642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FD6AF446-F410-4EB8-93B3-929B0A4D1E84}"/>
              </a:ext>
            </a:extLst>
          </p:cNvPr>
          <p:cNvSpPr/>
          <p:nvPr/>
        </p:nvSpPr>
        <p:spPr>
          <a:xfrm>
            <a:off x="1434919" y="1271060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D7B97D8-A121-48FF-804C-C71C3E3D4315}"/>
              </a:ext>
            </a:extLst>
          </p:cNvPr>
          <p:cNvSpPr/>
          <p:nvPr/>
        </p:nvSpPr>
        <p:spPr>
          <a:xfrm>
            <a:off x="2236107" y="492657"/>
            <a:ext cx="4548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1763111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D6DF628-2C54-4A3C-9808-76186F834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4261" y="826142"/>
            <a:ext cx="3932237" cy="523450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Так называют стиль позднего классицизма, для которого характерны массивные, монументальные формы с богатыми украшениями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A0F83964-28C3-4D1E-B020-8AB88C642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17335316"/>
              </p:ext>
            </p:extLst>
          </p:nvPr>
        </p:nvGraphicFramePr>
        <p:xfrm>
          <a:off x="309693" y="579631"/>
          <a:ext cx="6840001" cy="6278362"/>
        </p:xfrm>
        <a:graphic>
          <a:graphicData uri="http://schemas.openxmlformats.org/drawingml/2006/table">
            <a:tbl>
              <a:tblPr firstRow="1" firstCol="1" bandRow="1"/>
              <a:tblGrid>
                <a:gridCol w="402353">
                  <a:extLst>
                    <a:ext uri="{9D8B030D-6E8A-4147-A177-3AD203B41FA5}">
                      <a16:colId xmlns="" xmlns:a16="http://schemas.microsoft.com/office/drawing/2014/main" val="316222386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773453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03095686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8941765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44451254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5970794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834212363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875537385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16055810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292435632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0628877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9881611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186081702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8884891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66408473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35974409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327620225"/>
                    </a:ext>
                  </a:extLst>
                </a:gridCol>
              </a:tblGrid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6471064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241878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66657036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931820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13655028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340592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9696861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46556871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88225722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45259659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45724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57549040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2621145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1985779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534274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3246661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424B15E-9E9E-4735-B89F-5AB0FC0BB7A0}"/>
              </a:ext>
            </a:extLst>
          </p:cNvPr>
          <p:cNvSpPr/>
          <p:nvPr/>
        </p:nvSpPr>
        <p:spPr>
          <a:xfrm>
            <a:off x="3046005" y="2451854"/>
            <a:ext cx="300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557FF87-4EB8-49AF-9216-48227F69A577}"/>
              </a:ext>
            </a:extLst>
          </p:cNvPr>
          <p:cNvSpPr/>
          <p:nvPr/>
        </p:nvSpPr>
        <p:spPr>
          <a:xfrm>
            <a:off x="1043033" y="2852447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0EFF7CE-27A6-4C89-A2E4-24FCE9116F04}"/>
              </a:ext>
            </a:extLst>
          </p:cNvPr>
          <p:cNvSpPr/>
          <p:nvPr/>
        </p:nvSpPr>
        <p:spPr>
          <a:xfrm>
            <a:off x="3849786" y="402047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3E3D805-D054-4871-BE2A-540BE78695DE}"/>
              </a:ext>
            </a:extLst>
          </p:cNvPr>
          <p:cNvSpPr/>
          <p:nvPr/>
        </p:nvSpPr>
        <p:spPr>
          <a:xfrm>
            <a:off x="197439" y="518813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BC2E05A-41E0-4DF3-877F-1F2734164F20}"/>
              </a:ext>
            </a:extLst>
          </p:cNvPr>
          <p:cNvSpPr/>
          <p:nvPr/>
        </p:nvSpPr>
        <p:spPr>
          <a:xfrm>
            <a:off x="5059944" y="166115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7152252-1766-4E28-8EE2-5AB75AF8FC61}"/>
              </a:ext>
            </a:extLst>
          </p:cNvPr>
          <p:cNvSpPr/>
          <p:nvPr/>
        </p:nvSpPr>
        <p:spPr>
          <a:xfrm>
            <a:off x="5860999" y="48758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FE39DEE-3EAD-4A27-8A0C-DA787D419A29}"/>
              </a:ext>
            </a:extLst>
          </p:cNvPr>
          <p:cNvSpPr/>
          <p:nvPr/>
        </p:nvSpPr>
        <p:spPr>
          <a:xfrm>
            <a:off x="1034324" y="401176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939CFFBC-2F6D-4C52-978E-B11D9F4A5E52}"/>
              </a:ext>
            </a:extLst>
          </p:cNvPr>
          <p:cNvSpPr/>
          <p:nvPr/>
        </p:nvSpPr>
        <p:spPr>
          <a:xfrm>
            <a:off x="1434919" y="362642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FD6AF446-F410-4EB8-93B3-929B0A4D1E84}"/>
              </a:ext>
            </a:extLst>
          </p:cNvPr>
          <p:cNvSpPr/>
          <p:nvPr/>
        </p:nvSpPr>
        <p:spPr>
          <a:xfrm>
            <a:off x="1434919" y="1271060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D7B97D8-A121-48FF-804C-C71C3E3D4315}"/>
              </a:ext>
            </a:extLst>
          </p:cNvPr>
          <p:cNvSpPr/>
          <p:nvPr/>
        </p:nvSpPr>
        <p:spPr>
          <a:xfrm>
            <a:off x="2236107" y="492657"/>
            <a:ext cx="4548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2326006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D6DF628-2C54-4A3C-9808-76186F834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4261" y="826142"/>
            <a:ext cx="3932237" cy="5234506"/>
          </a:xfrm>
        </p:spPr>
        <p:txBody>
          <a:bodyPr>
            <a:normAutofit/>
          </a:bodyPr>
          <a:lstStyle/>
          <a:p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A0F83964-28C3-4D1E-B020-8AB88C642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18926574"/>
              </p:ext>
            </p:extLst>
          </p:nvPr>
        </p:nvGraphicFramePr>
        <p:xfrm>
          <a:off x="309693" y="579631"/>
          <a:ext cx="6840001" cy="6278362"/>
        </p:xfrm>
        <a:graphic>
          <a:graphicData uri="http://schemas.openxmlformats.org/drawingml/2006/table">
            <a:tbl>
              <a:tblPr firstRow="1" firstCol="1" bandRow="1"/>
              <a:tblGrid>
                <a:gridCol w="402353">
                  <a:extLst>
                    <a:ext uri="{9D8B030D-6E8A-4147-A177-3AD203B41FA5}">
                      <a16:colId xmlns="" xmlns:a16="http://schemas.microsoft.com/office/drawing/2014/main" val="316222386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773453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03095686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8941765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44451254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5970794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834212363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875537385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16055810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292435632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0628877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9881611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186081702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8884891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66408473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35974409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327620225"/>
                    </a:ext>
                  </a:extLst>
                </a:gridCol>
              </a:tblGrid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6471064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241878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66657036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931820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13655028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340592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9696861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46556871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88225722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45259659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45724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57549040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2621145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1985779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534274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3246661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424B15E-9E9E-4735-B89F-5AB0FC0BB7A0}"/>
              </a:ext>
            </a:extLst>
          </p:cNvPr>
          <p:cNvSpPr/>
          <p:nvPr/>
        </p:nvSpPr>
        <p:spPr>
          <a:xfrm>
            <a:off x="3046005" y="2451854"/>
            <a:ext cx="300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557FF87-4EB8-49AF-9216-48227F69A577}"/>
              </a:ext>
            </a:extLst>
          </p:cNvPr>
          <p:cNvSpPr/>
          <p:nvPr/>
        </p:nvSpPr>
        <p:spPr>
          <a:xfrm>
            <a:off x="1043033" y="2852447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0EFF7CE-27A6-4C89-A2E4-24FCE9116F04}"/>
              </a:ext>
            </a:extLst>
          </p:cNvPr>
          <p:cNvSpPr/>
          <p:nvPr/>
        </p:nvSpPr>
        <p:spPr>
          <a:xfrm>
            <a:off x="3849786" y="402047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3E3D805-D054-4871-BE2A-540BE78695DE}"/>
              </a:ext>
            </a:extLst>
          </p:cNvPr>
          <p:cNvSpPr/>
          <p:nvPr/>
        </p:nvSpPr>
        <p:spPr>
          <a:xfrm>
            <a:off x="197439" y="518813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BC2E05A-41E0-4DF3-877F-1F2734164F20}"/>
              </a:ext>
            </a:extLst>
          </p:cNvPr>
          <p:cNvSpPr/>
          <p:nvPr/>
        </p:nvSpPr>
        <p:spPr>
          <a:xfrm>
            <a:off x="5059944" y="166115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7152252-1766-4E28-8EE2-5AB75AF8FC61}"/>
              </a:ext>
            </a:extLst>
          </p:cNvPr>
          <p:cNvSpPr/>
          <p:nvPr/>
        </p:nvSpPr>
        <p:spPr>
          <a:xfrm>
            <a:off x="5860999" y="48758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FE39DEE-3EAD-4A27-8A0C-DA787D419A29}"/>
              </a:ext>
            </a:extLst>
          </p:cNvPr>
          <p:cNvSpPr/>
          <p:nvPr/>
        </p:nvSpPr>
        <p:spPr>
          <a:xfrm>
            <a:off x="1034324" y="401176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939CFFBC-2F6D-4C52-978E-B11D9F4A5E52}"/>
              </a:ext>
            </a:extLst>
          </p:cNvPr>
          <p:cNvSpPr/>
          <p:nvPr/>
        </p:nvSpPr>
        <p:spPr>
          <a:xfrm>
            <a:off x="1434919" y="362642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FD6AF446-F410-4EB8-93B3-929B0A4D1E84}"/>
              </a:ext>
            </a:extLst>
          </p:cNvPr>
          <p:cNvSpPr/>
          <p:nvPr/>
        </p:nvSpPr>
        <p:spPr>
          <a:xfrm>
            <a:off x="1434919" y="1271060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D7B97D8-A121-48FF-804C-C71C3E3D4315}"/>
              </a:ext>
            </a:extLst>
          </p:cNvPr>
          <p:cNvSpPr/>
          <p:nvPr/>
        </p:nvSpPr>
        <p:spPr>
          <a:xfrm>
            <a:off x="2236107" y="492657"/>
            <a:ext cx="4548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403902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D6DF628-2C54-4A3C-9808-76186F834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4261" y="826142"/>
            <a:ext cx="3932237" cy="523450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 – это _______ век русской культуры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A0F83964-28C3-4D1E-B020-8AB88C642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5100096"/>
              </p:ext>
            </p:extLst>
          </p:nvPr>
        </p:nvGraphicFramePr>
        <p:xfrm>
          <a:off x="309693" y="579631"/>
          <a:ext cx="6840001" cy="6278362"/>
        </p:xfrm>
        <a:graphic>
          <a:graphicData uri="http://schemas.openxmlformats.org/drawingml/2006/table">
            <a:tbl>
              <a:tblPr firstRow="1" firstCol="1" bandRow="1"/>
              <a:tblGrid>
                <a:gridCol w="402353">
                  <a:extLst>
                    <a:ext uri="{9D8B030D-6E8A-4147-A177-3AD203B41FA5}">
                      <a16:colId xmlns="" xmlns:a16="http://schemas.microsoft.com/office/drawing/2014/main" val="316222386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773453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03095686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8941765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44451254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5970794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834212363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875537385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16055810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292435632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0628877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9881611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186081702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8884891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66408473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35974409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327620225"/>
                    </a:ext>
                  </a:extLst>
                </a:gridCol>
              </a:tblGrid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6471064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241878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66657036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931820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13655028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340592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9696861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46556871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88225722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45259659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45724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57549040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2621145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1985779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534274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3246661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424B15E-9E9E-4735-B89F-5AB0FC0BB7A0}"/>
              </a:ext>
            </a:extLst>
          </p:cNvPr>
          <p:cNvSpPr/>
          <p:nvPr/>
        </p:nvSpPr>
        <p:spPr>
          <a:xfrm>
            <a:off x="3046005" y="2451854"/>
            <a:ext cx="300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557FF87-4EB8-49AF-9216-48227F69A577}"/>
              </a:ext>
            </a:extLst>
          </p:cNvPr>
          <p:cNvSpPr/>
          <p:nvPr/>
        </p:nvSpPr>
        <p:spPr>
          <a:xfrm>
            <a:off x="1043033" y="2852447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0EFF7CE-27A6-4C89-A2E4-24FCE9116F04}"/>
              </a:ext>
            </a:extLst>
          </p:cNvPr>
          <p:cNvSpPr/>
          <p:nvPr/>
        </p:nvSpPr>
        <p:spPr>
          <a:xfrm>
            <a:off x="3849786" y="402047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3E3D805-D054-4871-BE2A-540BE78695DE}"/>
              </a:ext>
            </a:extLst>
          </p:cNvPr>
          <p:cNvSpPr/>
          <p:nvPr/>
        </p:nvSpPr>
        <p:spPr>
          <a:xfrm>
            <a:off x="197439" y="518813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BC2E05A-41E0-4DF3-877F-1F2734164F20}"/>
              </a:ext>
            </a:extLst>
          </p:cNvPr>
          <p:cNvSpPr/>
          <p:nvPr/>
        </p:nvSpPr>
        <p:spPr>
          <a:xfrm>
            <a:off x="5059944" y="166115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7152252-1766-4E28-8EE2-5AB75AF8FC61}"/>
              </a:ext>
            </a:extLst>
          </p:cNvPr>
          <p:cNvSpPr/>
          <p:nvPr/>
        </p:nvSpPr>
        <p:spPr>
          <a:xfrm>
            <a:off x="5860999" y="48758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FE39DEE-3EAD-4A27-8A0C-DA787D419A29}"/>
              </a:ext>
            </a:extLst>
          </p:cNvPr>
          <p:cNvSpPr/>
          <p:nvPr/>
        </p:nvSpPr>
        <p:spPr>
          <a:xfrm>
            <a:off x="1034324" y="401176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939CFFBC-2F6D-4C52-978E-B11D9F4A5E52}"/>
              </a:ext>
            </a:extLst>
          </p:cNvPr>
          <p:cNvSpPr/>
          <p:nvPr/>
        </p:nvSpPr>
        <p:spPr>
          <a:xfrm>
            <a:off x="1434919" y="362642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FD6AF446-F410-4EB8-93B3-929B0A4D1E84}"/>
              </a:ext>
            </a:extLst>
          </p:cNvPr>
          <p:cNvSpPr/>
          <p:nvPr/>
        </p:nvSpPr>
        <p:spPr>
          <a:xfrm>
            <a:off x="1434919" y="1271060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D7B97D8-A121-48FF-804C-C71C3E3D4315}"/>
              </a:ext>
            </a:extLst>
          </p:cNvPr>
          <p:cNvSpPr/>
          <p:nvPr/>
        </p:nvSpPr>
        <p:spPr>
          <a:xfrm>
            <a:off x="2236107" y="492657"/>
            <a:ext cx="4548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253706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D6DF628-2C54-4A3C-9808-76186F834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4261" y="826142"/>
            <a:ext cx="3932237" cy="523450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Как назывались премии, которые ежегодно присуждала Академия наук за наиболее важные научные открытия и изобретения?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A0F83964-28C3-4D1E-B020-8AB88C642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62552732"/>
              </p:ext>
            </p:extLst>
          </p:nvPr>
        </p:nvGraphicFramePr>
        <p:xfrm>
          <a:off x="309693" y="579631"/>
          <a:ext cx="6840001" cy="6278362"/>
        </p:xfrm>
        <a:graphic>
          <a:graphicData uri="http://schemas.openxmlformats.org/drawingml/2006/table">
            <a:tbl>
              <a:tblPr firstRow="1" firstCol="1" bandRow="1"/>
              <a:tblGrid>
                <a:gridCol w="402353">
                  <a:extLst>
                    <a:ext uri="{9D8B030D-6E8A-4147-A177-3AD203B41FA5}">
                      <a16:colId xmlns="" xmlns:a16="http://schemas.microsoft.com/office/drawing/2014/main" val="316222386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773453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03095686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8941765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44451254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5970794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834212363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875537385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16055810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292435632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0628877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9881611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186081702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8884891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66408473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35974409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327620225"/>
                    </a:ext>
                  </a:extLst>
                </a:gridCol>
              </a:tblGrid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6471064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241878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66657036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931820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13655028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340592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9696861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46556871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88225722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45259659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45724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57549040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2621145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1985779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534274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3246661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424B15E-9E9E-4735-B89F-5AB0FC0BB7A0}"/>
              </a:ext>
            </a:extLst>
          </p:cNvPr>
          <p:cNvSpPr/>
          <p:nvPr/>
        </p:nvSpPr>
        <p:spPr>
          <a:xfrm>
            <a:off x="3046005" y="2451854"/>
            <a:ext cx="300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557FF87-4EB8-49AF-9216-48227F69A577}"/>
              </a:ext>
            </a:extLst>
          </p:cNvPr>
          <p:cNvSpPr/>
          <p:nvPr/>
        </p:nvSpPr>
        <p:spPr>
          <a:xfrm>
            <a:off x="1043033" y="2852447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0EFF7CE-27A6-4C89-A2E4-24FCE9116F04}"/>
              </a:ext>
            </a:extLst>
          </p:cNvPr>
          <p:cNvSpPr/>
          <p:nvPr/>
        </p:nvSpPr>
        <p:spPr>
          <a:xfrm>
            <a:off x="3849786" y="402047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3E3D805-D054-4871-BE2A-540BE78695DE}"/>
              </a:ext>
            </a:extLst>
          </p:cNvPr>
          <p:cNvSpPr/>
          <p:nvPr/>
        </p:nvSpPr>
        <p:spPr>
          <a:xfrm>
            <a:off x="197439" y="518813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BC2E05A-41E0-4DF3-877F-1F2734164F20}"/>
              </a:ext>
            </a:extLst>
          </p:cNvPr>
          <p:cNvSpPr/>
          <p:nvPr/>
        </p:nvSpPr>
        <p:spPr>
          <a:xfrm>
            <a:off x="5059944" y="166115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7152252-1766-4E28-8EE2-5AB75AF8FC61}"/>
              </a:ext>
            </a:extLst>
          </p:cNvPr>
          <p:cNvSpPr/>
          <p:nvPr/>
        </p:nvSpPr>
        <p:spPr>
          <a:xfrm>
            <a:off x="5860999" y="48758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FE39DEE-3EAD-4A27-8A0C-DA787D419A29}"/>
              </a:ext>
            </a:extLst>
          </p:cNvPr>
          <p:cNvSpPr/>
          <p:nvPr/>
        </p:nvSpPr>
        <p:spPr>
          <a:xfrm>
            <a:off x="1034324" y="401176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939CFFBC-2F6D-4C52-978E-B11D9F4A5E52}"/>
              </a:ext>
            </a:extLst>
          </p:cNvPr>
          <p:cNvSpPr/>
          <p:nvPr/>
        </p:nvSpPr>
        <p:spPr>
          <a:xfrm>
            <a:off x="1434919" y="362642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FD6AF446-F410-4EB8-93B3-929B0A4D1E84}"/>
              </a:ext>
            </a:extLst>
          </p:cNvPr>
          <p:cNvSpPr/>
          <p:nvPr/>
        </p:nvSpPr>
        <p:spPr>
          <a:xfrm>
            <a:off x="1434919" y="1271060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D7B97D8-A121-48FF-804C-C71C3E3D4315}"/>
              </a:ext>
            </a:extLst>
          </p:cNvPr>
          <p:cNvSpPr/>
          <p:nvPr/>
        </p:nvSpPr>
        <p:spPr>
          <a:xfrm>
            <a:off x="2236107" y="492657"/>
            <a:ext cx="4548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3234070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D6DF628-2C54-4A3C-9808-76186F834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4261" y="826142"/>
            <a:ext cx="3932237" cy="523450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Он построил Казанский собор, участвовал с строительстве Павловска и Петергофа, положил начало невского проспекта</a:t>
            </a:r>
          </a:p>
          <a:p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A0F83964-28C3-4D1E-B020-8AB88C642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89523562"/>
              </p:ext>
            </p:extLst>
          </p:nvPr>
        </p:nvGraphicFramePr>
        <p:xfrm>
          <a:off x="309693" y="579631"/>
          <a:ext cx="6840001" cy="6278362"/>
        </p:xfrm>
        <a:graphic>
          <a:graphicData uri="http://schemas.openxmlformats.org/drawingml/2006/table">
            <a:tbl>
              <a:tblPr firstRow="1" firstCol="1" bandRow="1"/>
              <a:tblGrid>
                <a:gridCol w="402353">
                  <a:extLst>
                    <a:ext uri="{9D8B030D-6E8A-4147-A177-3AD203B41FA5}">
                      <a16:colId xmlns="" xmlns:a16="http://schemas.microsoft.com/office/drawing/2014/main" val="316222386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773453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03095686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8941765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44451254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5970794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834212363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875537385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16055810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292435632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0628877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9881611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186081702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8884891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66408473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35974409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327620225"/>
                    </a:ext>
                  </a:extLst>
                </a:gridCol>
              </a:tblGrid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6471064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241878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66657036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931820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13655028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340592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9696861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46556871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88225722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45259659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45724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57549040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2621145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1985779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534274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3246661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424B15E-9E9E-4735-B89F-5AB0FC0BB7A0}"/>
              </a:ext>
            </a:extLst>
          </p:cNvPr>
          <p:cNvSpPr/>
          <p:nvPr/>
        </p:nvSpPr>
        <p:spPr>
          <a:xfrm>
            <a:off x="3046005" y="2451854"/>
            <a:ext cx="300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557FF87-4EB8-49AF-9216-48227F69A577}"/>
              </a:ext>
            </a:extLst>
          </p:cNvPr>
          <p:cNvSpPr/>
          <p:nvPr/>
        </p:nvSpPr>
        <p:spPr>
          <a:xfrm>
            <a:off x="1043033" y="2852447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0EFF7CE-27A6-4C89-A2E4-24FCE9116F04}"/>
              </a:ext>
            </a:extLst>
          </p:cNvPr>
          <p:cNvSpPr/>
          <p:nvPr/>
        </p:nvSpPr>
        <p:spPr>
          <a:xfrm>
            <a:off x="3849786" y="402047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3E3D805-D054-4871-BE2A-540BE78695DE}"/>
              </a:ext>
            </a:extLst>
          </p:cNvPr>
          <p:cNvSpPr/>
          <p:nvPr/>
        </p:nvSpPr>
        <p:spPr>
          <a:xfrm>
            <a:off x="197439" y="518813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BC2E05A-41E0-4DF3-877F-1F2734164F20}"/>
              </a:ext>
            </a:extLst>
          </p:cNvPr>
          <p:cNvSpPr/>
          <p:nvPr/>
        </p:nvSpPr>
        <p:spPr>
          <a:xfrm>
            <a:off x="5059944" y="166115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7152252-1766-4E28-8EE2-5AB75AF8FC61}"/>
              </a:ext>
            </a:extLst>
          </p:cNvPr>
          <p:cNvSpPr/>
          <p:nvPr/>
        </p:nvSpPr>
        <p:spPr>
          <a:xfrm>
            <a:off x="5860999" y="48758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FE39DEE-3EAD-4A27-8A0C-DA787D419A29}"/>
              </a:ext>
            </a:extLst>
          </p:cNvPr>
          <p:cNvSpPr/>
          <p:nvPr/>
        </p:nvSpPr>
        <p:spPr>
          <a:xfrm>
            <a:off x="1034324" y="401176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939CFFBC-2F6D-4C52-978E-B11D9F4A5E52}"/>
              </a:ext>
            </a:extLst>
          </p:cNvPr>
          <p:cNvSpPr/>
          <p:nvPr/>
        </p:nvSpPr>
        <p:spPr>
          <a:xfrm>
            <a:off x="1434919" y="362642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FD6AF446-F410-4EB8-93B3-929B0A4D1E84}"/>
              </a:ext>
            </a:extLst>
          </p:cNvPr>
          <p:cNvSpPr/>
          <p:nvPr/>
        </p:nvSpPr>
        <p:spPr>
          <a:xfrm>
            <a:off x="1434919" y="1271060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D7B97D8-A121-48FF-804C-C71C3E3D4315}"/>
              </a:ext>
            </a:extLst>
          </p:cNvPr>
          <p:cNvSpPr/>
          <p:nvPr/>
        </p:nvSpPr>
        <p:spPr>
          <a:xfrm>
            <a:off x="2236107" y="492657"/>
            <a:ext cx="4548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386216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D6DF628-2C54-4A3C-9808-76186F834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4261" y="826142"/>
            <a:ext cx="3932237" cy="523450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4(по вертикали). Автор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 государства Российского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которую читали не только специалисты, но и широкая аудитория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A0F83964-28C3-4D1E-B020-8AB88C642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6112690"/>
              </p:ext>
            </p:extLst>
          </p:nvPr>
        </p:nvGraphicFramePr>
        <p:xfrm>
          <a:off x="309693" y="579631"/>
          <a:ext cx="6840001" cy="6278362"/>
        </p:xfrm>
        <a:graphic>
          <a:graphicData uri="http://schemas.openxmlformats.org/drawingml/2006/table">
            <a:tbl>
              <a:tblPr firstRow="1" firstCol="1" bandRow="1"/>
              <a:tblGrid>
                <a:gridCol w="402353">
                  <a:extLst>
                    <a:ext uri="{9D8B030D-6E8A-4147-A177-3AD203B41FA5}">
                      <a16:colId xmlns="" xmlns:a16="http://schemas.microsoft.com/office/drawing/2014/main" val="316222386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773453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03095686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8941765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44451254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5970794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834212363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875537385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16055810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292435632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0628877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9881611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186081702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8884891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66408473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35974409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327620225"/>
                    </a:ext>
                  </a:extLst>
                </a:gridCol>
              </a:tblGrid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6471064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241878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66657036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931820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13655028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340592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9696861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46556871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88225722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45259659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45724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57549040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2621145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1985779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534274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3246661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424B15E-9E9E-4735-B89F-5AB0FC0BB7A0}"/>
              </a:ext>
            </a:extLst>
          </p:cNvPr>
          <p:cNvSpPr/>
          <p:nvPr/>
        </p:nvSpPr>
        <p:spPr>
          <a:xfrm>
            <a:off x="3046005" y="2451854"/>
            <a:ext cx="300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557FF87-4EB8-49AF-9216-48227F69A577}"/>
              </a:ext>
            </a:extLst>
          </p:cNvPr>
          <p:cNvSpPr/>
          <p:nvPr/>
        </p:nvSpPr>
        <p:spPr>
          <a:xfrm>
            <a:off x="1043033" y="2852447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0EFF7CE-27A6-4C89-A2E4-24FCE9116F04}"/>
              </a:ext>
            </a:extLst>
          </p:cNvPr>
          <p:cNvSpPr/>
          <p:nvPr/>
        </p:nvSpPr>
        <p:spPr>
          <a:xfrm>
            <a:off x="3849786" y="402047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3E3D805-D054-4871-BE2A-540BE78695DE}"/>
              </a:ext>
            </a:extLst>
          </p:cNvPr>
          <p:cNvSpPr/>
          <p:nvPr/>
        </p:nvSpPr>
        <p:spPr>
          <a:xfrm>
            <a:off x="197439" y="518813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BC2E05A-41E0-4DF3-877F-1F2734164F20}"/>
              </a:ext>
            </a:extLst>
          </p:cNvPr>
          <p:cNvSpPr/>
          <p:nvPr/>
        </p:nvSpPr>
        <p:spPr>
          <a:xfrm>
            <a:off x="5059944" y="166115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7152252-1766-4E28-8EE2-5AB75AF8FC61}"/>
              </a:ext>
            </a:extLst>
          </p:cNvPr>
          <p:cNvSpPr/>
          <p:nvPr/>
        </p:nvSpPr>
        <p:spPr>
          <a:xfrm>
            <a:off x="5860999" y="48758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FE39DEE-3EAD-4A27-8A0C-DA787D419A29}"/>
              </a:ext>
            </a:extLst>
          </p:cNvPr>
          <p:cNvSpPr/>
          <p:nvPr/>
        </p:nvSpPr>
        <p:spPr>
          <a:xfrm>
            <a:off x="1034324" y="401176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939CFFBC-2F6D-4C52-978E-B11D9F4A5E52}"/>
              </a:ext>
            </a:extLst>
          </p:cNvPr>
          <p:cNvSpPr/>
          <p:nvPr/>
        </p:nvSpPr>
        <p:spPr>
          <a:xfrm>
            <a:off x="1434919" y="362642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FD6AF446-F410-4EB8-93B3-929B0A4D1E84}"/>
              </a:ext>
            </a:extLst>
          </p:cNvPr>
          <p:cNvSpPr/>
          <p:nvPr/>
        </p:nvSpPr>
        <p:spPr>
          <a:xfrm>
            <a:off x="1434919" y="1271060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D7B97D8-A121-48FF-804C-C71C3E3D4315}"/>
              </a:ext>
            </a:extLst>
          </p:cNvPr>
          <p:cNvSpPr/>
          <p:nvPr/>
        </p:nvSpPr>
        <p:spPr>
          <a:xfrm>
            <a:off x="2236107" y="492657"/>
            <a:ext cx="4548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249380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D6DF628-2C54-4A3C-9808-76186F834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4261" y="826142"/>
            <a:ext cx="3932237" cy="523450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4(по горизонтали). Крупнейший мореплаватель и учёный-географ, возглавлял первую русскую кругосветную экспедицию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A0F83964-28C3-4D1E-B020-8AB88C642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16930887"/>
              </p:ext>
            </p:extLst>
          </p:nvPr>
        </p:nvGraphicFramePr>
        <p:xfrm>
          <a:off x="309693" y="579631"/>
          <a:ext cx="6840001" cy="6278362"/>
        </p:xfrm>
        <a:graphic>
          <a:graphicData uri="http://schemas.openxmlformats.org/drawingml/2006/table">
            <a:tbl>
              <a:tblPr firstRow="1" firstCol="1" bandRow="1"/>
              <a:tblGrid>
                <a:gridCol w="402353">
                  <a:extLst>
                    <a:ext uri="{9D8B030D-6E8A-4147-A177-3AD203B41FA5}">
                      <a16:colId xmlns="" xmlns:a16="http://schemas.microsoft.com/office/drawing/2014/main" val="316222386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773453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03095686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8941765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44451254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5970794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834212363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875537385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16055810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292435632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0628877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9881611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186081702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8884891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66408473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35974409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327620225"/>
                    </a:ext>
                  </a:extLst>
                </a:gridCol>
              </a:tblGrid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6471064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241878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66657036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931820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13655028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340592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9696861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46556871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88225722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45259659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45724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57549040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2621145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1985779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534274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3246661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424B15E-9E9E-4735-B89F-5AB0FC0BB7A0}"/>
              </a:ext>
            </a:extLst>
          </p:cNvPr>
          <p:cNvSpPr/>
          <p:nvPr/>
        </p:nvSpPr>
        <p:spPr>
          <a:xfrm>
            <a:off x="3046005" y="2451854"/>
            <a:ext cx="300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557FF87-4EB8-49AF-9216-48227F69A577}"/>
              </a:ext>
            </a:extLst>
          </p:cNvPr>
          <p:cNvSpPr/>
          <p:nvPr/>
        </p:nvSpPr>
        <p:spPr>
          <a:xfrm>
            <a:off x="1043033" y="2852447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0EFF7CE-27A6-4C89-A2E4-24FCE9116F04}"/>
              </a:ext>
            </a:extLst>
          </p:cNvPr>
          <p:cNvSpPr/>
          <p:nvPr/>
        </p:nvSpPr>
        <p:spPr>
          <a:xfrm>
            <a:off x="3849786" y="402047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3E3D805-D054-4871-BE2A-540BE78695DE}"/>
              </a:ext>
            </a:extLst>
          </p:cNvPr>
          <p:cNvSpPr/>
          <p:nvPr/>
        </p:nvSpPr>
        <p:spPr>
          <a:xfrm>
            <a:off x="197439" y="518813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BC2E05A-41E0-4DF3-877F-1F2734164F20}"/>
              </a:ext>
            </a:extLst>
          </p:cNvPr>
          <p:cNvSpPr/>
          <p:nvPr/>
        </p:nvSpPr>
        <p:spPr>
          <a:xfrm>
            <a:off x="5059944" y="166115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7152252-1766-4E28-8EE2-5AB75AF8FC61}"/>
              </a:ext>
            </a:extLst>
          </p:cNvPr>
          <p:cNvSpPr/>
          <p:nvPr/>
        </p:nvSpPr>
        <p:spPr>
          <a:xfrm>
            <a:off x="5860999" y="48758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FE39DEE-3EAD-4A27-8A0C-DA787D419A29}"/>
              </a:ext>
            </a:extLst>
          </p:cNvPr>
          <p:cNvSpPr/>
          <p:nvPr/>
        </p:nvSpPr>
        <p:spPr>
          <a:xfrm>
            <a:off x="1034324" y="401176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939CFFBC-2F6D-4C52-978E-B11D9F4A5E52}"/>
              </a:ext>
            </a:extLst>
          </p:cNvPr>
          <p:cNvSpPr/>
          <p:nvPr/>
        </p:nvSpPr>
        <p:spPr>
          <a:xfrm>
            <a:off x="1434919" y="362642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FD6AF446-F410-4EB8-93B3-929B0A4D1E84}"/>
              </a:ext>
            </a:extLst>
          </p:cNvPr>
          <p:cNvSpPr/>
          <p:nvPr/>
        </p:nvSpPr>
        <p:spPr>
          <a:xfrm>
            <a:off x="1434919" y="1271060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D7B97D8-A121-48FF-804C-C71C3E3D4315}"/>
              </a:ext>
            </a:extLst>
          </p:cNvPr>
          <p:cNvSpPr/>
          <p:nvPr/>
        </p:nvSpPr>
        <p:spPr>
          <a:xfrm>
            <a:off x="2236107" y="492657"/>
            <a:ext cx="4548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2381038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D6DF628-2C54-4A3C-9808-76186F834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4261" y="826142"/>
            <a:ext cx="3932237" cy="523450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Стиль, в котором старались отображать действительность в её наиболее типических проявлениях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A0F83964-28C3-4D1E-B020-8AB88C642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32274269"/>
              </p:ext>
            </p:extLst>
          </p:nvPr>
        </p:nvGraphicFramePr>
        <p:xfrm>
          <a:off x="309693" y="579631"/>
          <a:ext cx="6840001" cy="6278362"/>
        </p:xfrm>
        <a:graphic>
          <a:graphicData uri="http://schemas.openxmlformats.org/drawingml/2006/table">
            <a:tbl>
              <a:tblPr firstRow="1" firstCol="1" bandRow="1"/>
              <a:tblGrid>
                <a:gridCol w="402353">
                  <a:extLst>
                    <a:ext uri="{9D8B030D-6E8A-4147-A177-3AD203B41FA5}">
                      <a16:colId xmlns="" xmlns:a16="http://schemas.microsoft.com/office/drawing/2014/main" val="316222386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773453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03095686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8941765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44451254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5970794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834212363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875537385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16055810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292435632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0628877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9881611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186081702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8884891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66408473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35974409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327620225"/>
                    </a:ext>
                  </a:extLst>
                </a:gridCol>
              </a:tblGrid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6471064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241878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66657036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931820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13655028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340592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9696861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46556871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88225722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45259659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45724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57549040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2621145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1985779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534274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3246661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424B15E-9E9E-4735-B89F-5AB0FC0BB7A0}"/>
              </a:ext>
            </a:extLst>
          </p:cNvPr>
          <p:cNvSpPr/>
          <p:nvPr/>
        </p:nvSpPr>
        <p:spPr>
          <a:xfrm>
            <a:off x="3046005" y="2451854"/>
            <a:ext cx="300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557FF87-4EB8-49AF-9216-48227F69A577}"/>
              </a:ext>
            </a:extLst>
          </p:cNvPr>
          <p:cNvSpPr/>
          <p:nvPr/>
        </p:nvSpPr>
        <p:spPr>
          <a:xfrm>
            <a:off x="1043033" y="2852447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0EFF7CE-27A6-4C89-A2E4-24FCE9116F04}"/>
              </a:ext>
            </a:extLst>
          </p:cNvPr>
          <p:cNvSpPr/>
          <p:nvPr/>
        </p:nvSpPr>
        <p:spPr>
          <a:xfrm>
            <a:off x="3849786" y="402047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3E3D805-D054-4871-BE2A-540BE78695DE}"/>
              </a:ext>
            </a:extLst>
          </p:cNvPr>
          <p:cNvSpPr/>
          <p:nvPr/>
        </p:nvSpPr>
        <p:spPr>
          <a:xfrm>
            <a:off x="197439" y="518813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BC2E05A-41E0-4DF3-877F-1F2734164F20}"/>
              </a:ext>
            </a:extLst>
          </p:cNvPr>
          <p:cNvSpPr/>
          <p:nvPr/>
        </p:nvSpPr>
        <p:spPr>
          <a:xfrm>
            <a:off x="5059944" y="166115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7152252-1766-4E28-8EE2-5AB75AF8FC61}"/>
              </a:ext>
            </a:extLst>
          </p:cNvPr>
          <p:cNvSpPr/>
          <p:nvPr/>
        </p:nvSpPr>
        <p:spPr>
          <a:xfrm>
            <a:off x="5860999" y="48758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FE39DEE-3EAD-4A27-8A0C-DA787D419A29}"/>
              </a:ext>
            </a:extLst>
          </p:cNvPr>
          <p:cNvSpPr/>
          <p:nvPr/>
        </p:nvSpPr>
        <p:spPr>
          <a:xfrm>
            <a:off x="1034324" y="401176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939CFFBC-2F6D-4C52-978E-B11D9F4A5E52}"/>
              </a:ext>
            </a:extLst>
          </p:cNvPr>
          <p:cNvSpPr/>
          <p:nvPr/>
        </p:nvSpPr>
        <p:spPr>
          <a:xfrm>
            <a:off x="1434919" y="362642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FD6AF446-F410-4EB8-93B3-929B0A4D1E84}"/>
              </a:ext>
            </a:extLst>
          </p:cNvPr>
          <p:cNvSpPr/>
          <p:nvPr/>
        </p:nvSpPr>
        <p:spPr>
          <a:xfrm>
            <a:off x="1434919" y="1271060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D7B97D8-A121-48FF-804C-C71C3E3D4315}"/>
              </a:ext>
            </a:extLst>
          </p:cNvPr>
          <p:cNvSpPr/>
          <p:nvPr/>
        </p:nvSpPr>
        <p:spPr>
          <a:xfrm>
            <a:off x="2236107" y="492657"/>
            <a:ext cx="4548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1827871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D6DF628-2C54-4A3C-9808-76186F834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4261" y="826142"/>
            <a:ext cx="3932237" cy="523450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создал ансамбль Большого театра и Театральной площади и возвёл Триумфальные ворота 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A0F83964-28C3-4D1E-B020-8AB88C642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89460416"/>
              </p:ext>
            </p:extLst>
          </p:nvPr>
        </p:nvGraphicFramePr>
        <p:xfrm>
          <a:off x="309693" y="579631"/>
          <a:ext cx="6840001" cy="6278362"/>
        </p:xfrm>
        <a:graphic>
          <a:graphicData uri="http://schemas.openxmlformats.org/drawingml/2006/table">
            <a:tbl>
              <a:tblPr firstRow="1" firstCol="1" bandRow="1"/>
              <a:tblGrid>
                <a:gridCol w="402353">
                  <a:extLst>
                    <a:ext uri="{9D8B030D-6E8A-4147-A177-3AD203B41FA5}">
                      <a16:colId xmlns="" xmlns:a16="http://schemas.microsoft.com/office/drawing/2014/main" val="316222386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773453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03095686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8941765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44451254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5970794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834212363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875537385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16055810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292435632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0628877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9881611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186081702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8884891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66408473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35974409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327620225"/>
                    </a:ext>
                  </a:extLst>
                </a:gridCol>
              </a:tblGrid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6471064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241878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66657036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931820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13655028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340592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9696861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46556871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88225722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45259659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45724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57549040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2621145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1985779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534274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3246661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424B15E-9E9E-4735-B89F-5AB0FC0BB7A0}"/>
              </a:ext>
            </a:extLst>
          </p:cNvPr>
          <p:cNvSpPr/>
          <p:nvPr/>
        </p:nvSpPr>
        <p:spPr>
          <a:xfrm>
            <a:off x="3046005" y="2451854"/>
            <a:ext cx="300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557FF87-4EB8-49AF-9216-48227F69A577}"/>
              </a:ext>
            </a:extLst>
          </p:cNvPr>
          <p:cNvSpPr/>
          <p:nvPr/>
        </p:nvSpPr>
        <p:spPr>
          <a:xfrm>
            <a:off x="1043033" y="2852447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0EFF7CE-27A6-4C89-A2E4-24FCE9116F04}"/>
              </a:ext>
            </a:extLst>
          </p:cNvPr>
          <p:cNvSpPr/>
          <p:nvPr/>
        </p:nvSpPr>
        <p:spPr>
          <a:xfrm>
            <a:off x="3849786" y="402047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3E3D805-D054-4871-BE2A-540BE78695DE}"/>
              </a:ext>
            </a:extLst>
          </p:cNvPr>
          <p:cNvSpPr/>
          <p:nvPr/>
        </p:nvSpPr>
        <p:spPr>
          <a:xfrm>
            <a:off x="197439" y="518813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BC2E05A-41E0-4DF3-877F-1F2734164F20}"/>
              </a:ext>
            </a:extLst>
          </p:cNvPr>
          <p:cNvSpPr/>
          <p:nvPr/>
        </p:nvSpPr>
        <p:spPr>
          <a:xfrm>
            <a:off x="5059944" y="166115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7152252-1766-4E28-8EE2-5AB75AF8FC61}"/>
              </a:ext>
            </a:extLst>
          </p:cNvPr>
          <p:cNvSpPr/>
          <p:nvPr/>
        </p:nvSpPr>
        <p:spPr>
          <a:xfrm>
            <a:off x="5860999" y="48758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FE39DEE-3EAD-4A27-8A0C-DA787D419A29}"/>
              </a:ext>
            </a:extLst>
          </p:cNvPr>
          <p:cNvSpPr/>
          <p:nvPr/>
        </p:nvSpPr>
        <p:spPr>
          <a:xfrm>
            <a:off x="1034324" y="401176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939CFFBC-2F6D-4C52-978E-B11D9F4A5E52}"/>
              </a:ext>
            </a:extLst>
          </p:cNvPr>
          <p:cNvSpPr/>
          <p:nvPr/>
        </p:nvSpPr>
        <p:spPr>
          <a:xfrm>
            <a:off x="1434919" y="362642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FD6AF446-F410-4EB8-93B3-929B0A4D1E84}"/>
              </a:ext>
            </a:extLst>
          </p:cNvPr>
          <p:cNvSpPr/>
          <p:nvPr/>
        </p:nvSpPr>
        <p:spPr>
          <a:xfrm>
            <a:off x="1434919" y="1271060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D7B97D8-A121-48FF-804C-C71C3E3D4315}"/>
              </a:ext>
            </a:extLst>
          </p:cNvPr>
          <p:cNvSpPr/>
          <p:nvPr/>
        </p:nvSpPr>
        <p:spPr>
          <a:xfrm>
            <a:off x="2236107" y="492657"/>
            <a:ext cx="4548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2233733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D6DF628-2C54-4A3C-9808-76186F834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4261" y="826142"/>
            <a:ext cx="3932237" cy="523450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По его проекту построили Михайловский дворец, ансамбль Дворцовой площади со зданием Генерального штаба и аркой и Александрийский театр с Театральной улицей 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A0F83964-28C3-4D1E-B020-8AB88C642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21682442"/>
              </p:ext>
            </p:extLst>
          </p:nvPr>
        </p:nvGraphicFramePr>
        <p:xfrm>
          <a:off x="309693" y="579631"/>
          <a:ext cx="6840001" cy="6278362"/>
        </p:xfrm>
        <a:graphic>
          <a:graphicData uri="http://schemas.openxmlformats.org/drawingml/2006/table">
            <a:tbl>
              <a:tblPr firstRow="1" firstCol="1" bandRow="1"/>
              <a:tblGrid>
                <a:gridCol w="402353">
                  <a:extLst>
                    <a:ext uri="{9D8B030D-6E8A-4147-A177-3AD203B41FA5}">
                      <a16:colId xmlns="" xmlns:a16="http://schemas.microsoft.com/office/drawing/2014/main" val="316222386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773453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03095686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8941765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644451254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5970794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834212363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875537385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16055810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292435632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320628877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988161138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1860817020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88848911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664084737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4035974409"/>
                    </a:ext>
                  </a:extLst>
                </a:gridCol>
                <a:gridCol w="402353">
                  <a:extLst>
                    <a:ext uri="{9D8B030D-6E8A-4147-A177-3AD203B41FA5}">
                      <a16:colId xmlns="" xmlns:a16="http://schemas.microsoft.com/office/drawing/2014/main" val="2327620225"/>
                    </a:ext>
                  </a:extLst>
                </a:gridCol>
              </a:tblGrid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6471064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241878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66657036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931820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13655028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340592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9696861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46556871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88225722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45259659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4572461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57549040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26211457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1985779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534274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3246661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424B15E-9E9E-4735-B89F-5AB0FC0BB7A0}"/>
              </a:ext>
            </a:extLst>
          </p:cNvPr>
          <p:cNvSpPr/>
          <p:nvPr/>
        </p:nvSpPr>
        <p:spPr>
          <a:xfrm>
            <a:off x="3046005" y="2451854"/>
            <a:ext cx="300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557FF87-4EB8-49AF-9216-48227F69A577}"/>
              </a:ext>
            </a:extLst>
          </p:cNvPr>
          <p:cNvSpPr/>
          <p:nvPr/>
        </p:nvSpPr>
        <p:spPr>
          <a:xfrm>
            <a:off x="1043033" y="2852447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0EFF7CE-27A6-4C89-A2E4-24FCE9116F04}"/>
              </a:ext>
            </a:extLst>
          </p:cNvPr>
          <p:cNvSpPr/>
          <p:nvPr/>
        </p:nvSpPr>
        <p:spPr>
          <a:xfrm>
            <a:off x="3849786" y="402047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3E3D805-D054-4871-BE2A-540BE78695DE}"/>
              </a:ext>
            </a:extLst>
          </p:cNvPr>
          <p:cNvSpPr/>
          <p:nvPr/>
        </p:nvSpPr>
        <p:spPr>
          <a:xfrm>
            <a:off x="197439" y="518813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BC2E05A-41E0-4DF3-877F-1F2734164F20}"/>
              </a:ext>
            </a:extLst>
          </p:cNvPr>
          <p:cNvSpPr/>
          <p:nvPr/>
        </p:nvSpPr>
        <p:spPr>
          <a:xfrm>
            <a:off x="5059944" y="166115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7152252-1766-4E28-8EE2-5AB75AF8FC61}"/>
              </a:ext>
            </a:extLst>
          </p:cNvPr>
          <p:cNvSpPr/>
          <p:nvPr/>
        </p:nvSpPr>
        <p:spPr>
          <a:xfrm>
            <a:off x="5860999" y="487588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FE39DEE-3EAD-4A27-8A0C-DA787D419A29}"/>
              </a:ext>
            </a:extLst>
          </p:cNvPr>
          <p:cNvSpPr/>
          <p:nvPr/>
        </p:nvSpPr>
        <p:spPr>
          <a:xfrm>
            <a:off x="1034324" y="401176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939CFFBC-2F6D-4C52-978E-B11D9F4A5E52}"/>
              </a:ext>
            </a:extLst>
          </p:cNvPr>
          <p:cNvSpPr/>
          <p:nvPr/>
        </p:nvSpPr>
        <p:spPr>
          <a:xfrm>
            <a:off x="1434919" y="362642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FD6AF446-F410-4EB8-93B3-929B0A4D1E84}"/>
              </a:ext>
            </a:extLst>
          </p:cNvPr>
          <p:cNvSpPr/>
          <p:nvPr/>
        </p:nvSpPr>
        <p:spPr>
          <a:xfrm>
            <a:off x="1434919" y="1271060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D7B97D8-A121-48FF-804C-C71C3E3D4315}"/>
              </a:ext>
            </a:extLst>
          </p:cNvPr>
          <p:cNvSpPr/>
          <p:nvPr/>
        </p:nvSpPr>
        <p:spPr>
          <a:xfrm>
            <a:off x="2236107" y="492657"/>
            <a:ext cx="4548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25528107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789</Words>
  <Application>Microsoft Office PowerPoint</Application>
  <PresentationFormat>Произвольный</PresentationFormat>
  <Paragraphs>616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Кроссворд “Культура России в первой половине XIX века”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 “Векторы”</dc:title>
  <dc:creator>1</dc:creator>
  <cp:lastModifiedBy>Вадим Подгайко</cp:lastModifiedBy>
  <cp:revision>29</cp:revision>
  <dcterms:created xsi:type="dcterms:W3CDTF">2019-09-19T19:31:43Z</dcterms:created>
  <dcterms:modified xsi:type="dcterms:W3CDTF">2019-11-24T17:17:09Z</dcterms:modified>
</cp:coreProperties>
</file>