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4" r:id="rId11"/>
    <p:sldId id="275" r:id="rId12"/>
    <p:sldId id="270" r:id="rId13"/>
    <p:sldId id="273" r:id="rId14"/>
  </p:sldIdLst>
  <p:sldSz cx="9144000" cy="6858000" type="screen4x3"/>
  <p:notesSz cx="6858000" cy="9144000"/>
  <p:embeddedFontLst>
    <p:embeddedFont>
      <p:font typeface="EB Garamond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</p:embeddedFont>
    <p:embeddedFont>
      <p:font typeface="Arial Black" panose="020B0A04020102020204" pitchFamily="34" charset="0"/>
      <p:bold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6084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190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61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27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27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01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15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03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966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280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693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85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240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7333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3247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7618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488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4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6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5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9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6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0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4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6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6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5"/>
          <p:cNvSpPr txBox="1">
            <a:spLocks/>
          </p:cNvSpPr>
          <p:nvPr/>
        </p:nvSpPr>
        <p:spPr>
          <a:xfrm>
            <a:off x="615020" y="351283"/>
            <a:ext cx="7913960" cy="14459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Красная книга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Заголовок 15"/>
          <p:cNvSpPr txBox="1">
            <a:spLocks/>
          </p:cNvSpPr>
          <p:nvPr/>
        </p:nvSpPr>
        <p:spPr>
          <a:xfrm>
            <a:off x="4572000" y="5401112"/>
            <a:ext cx="5841540" cy="361634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Боев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Александровна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 descr="Красная Книга — через мифотворчество к закону - Охота и рыбалка - 15 мая -  43983140560 - Медиаплатформа МирТесе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88" y="1299904"/>
            <a:ext cx="7384727" cy="385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250243" y="274638"/>
            <a:ext cx="1586089" cy="4930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Стрепет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2" descr="http://www.kazakh-zerno.kz/images/novii_sait/drofi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3" y="767644"/>
            <a:ext cx="3489691" cy="253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96934" y="274638"/>
            <a:ext cx="3042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Орлан - белохвост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8" descr="ОРЛАН-БЕЛОХВ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1" y="764529"/>
            <a:ext cx="3507349" cy="253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8310" y="3299461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Филин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8" descr="http://savepic.ru/69645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6" y="3822681"/>
            <a:ext cx="2196831" cy="29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42604" y="3299461"/>
            <a:ext cx="2942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Журавль красавка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8" descr="http://galt-auto.ru/_ph/593/2/165181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62" y="3822681"/>
            <a:ext cx="2267041" cy="29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831" y="199458"/>
            <a:ext cx="772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kern="1200" dirty="0" smtClean="0">
                <a:solidFill>
                  <a:srgbClr val="4EA6DC">
                    <a:lumMod val="50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Растения </a:t>
            </a:r>
            <a:r>
              <a:rPr lang="ru-RU" sz="3200" kern="1200" dirty="0">
                <a:solidFill>
                  <a:srgbClr val="4EA6DC">
                    <a:lumMod val="50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из Красной книги ЛНР:</a:t>
            </a:r>
            <a:endParaRPr lang="ru-RU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65831" y="923877"/>
            <a:ext cx="2765778" cy="4252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Тюльпан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Шренка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6" name="Picture 2" descr="http://topnauka.ru/wp-content/uploads/2014/09/wpid-rod-mnogoletnih-lukovichnyh-rasteniy-semeystva-nazvanie-proizoshlo-ot-persidskogo-slova-toliban-tyurban-i-dano-cvetku-za-shodstvo-ego-butonov-s-vostochnym-golovnym-uborom-tyurbanom-ili-chalmoy._i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4" y="1508652"/>
            <a:ext cx="2645073" cy="19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3081053" y="631489"/>
            <a:ext cx="2958503" cy="5978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Горицвет весенний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 descr="http://lh3.googleusercontent.com/-_S4UHvJOhoc/TRcjTrFqVYI/AAAAAAAAGEg/bmB_xI5nDbE/s640-Ic42/41703_166c6d5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0"/>
          <a:stretch/>
        </p:blipFill>
        <p:spPr bwMode="auto">
          <a:xfrm>
            <a:off x="3296385" y="1508651"/>
            <a:ext cx="2573343" cy="19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6973032" y="1083378"/>
            <a:ext cx="1392035" cy="4252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Ковыль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2" descr="http://xn----7sbbaazuatxpyidedi7gqh.xn--p1ai/i/priroda/dostoprimechatelnosti/12.Gora-Lbische/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57" y="1508651"/>
            <a:ext cx="2564761" cy="198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226184" y="3493848"/>
            <a:ext cx="2112759" cy="4591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Пион тонколистный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2" name="Picture 2" descr="http://hitagro.ru/wp-content/uploads/2012/12/Paeoniatenuifol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1" y="4413955"/>
            <a:ext cx="2676202" cy="19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3296385" y="3493848"/>
            <a:ext cx="2264502" cy="7679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Кувшинка белая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4" name="Picture 2" descr="кувшинка бела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7"/>
          <a:stretch/>
        </p:blipFill>
        <p:spPr bwMode="auto">
          <a:xfrm>
            <a:off x="3296385" y="4413955"/>
            <a:ext cx="2573343" cy="194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4"/>
          <p:cNvSpPr txBox="1">
            <a:spLocks/>
          </p:cNvSpPr>
          <p:nvPr/>
        </p:nvSpPr>
        <p:spPr>
          <a:xfrm>
            <a:off x="6699279" y="3493848"/>
            <a:ext cx="1755916" cy="7988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Ветреница лесная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6" name="Picture 2" descr="http://mig19.edu.ru/pages/herbarium/photos/fvetrenica_l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57" y="4410249"/>
            <a:ext cx="2691896" cy="19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"/>
          <p:cNvSpPr txBox="1">
            <a:spLocks noGrp="1"/>
          </p:cNvSpPr>
          <p:nvPr>
            <p:ph type="title"/>
          </p:nvPr>
        </p:nvSpPr>
        <p:spPr>
          <a:xfrm>
            <a:off x="1300718" y="986363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9FA71"/>
              </a:buClr>
              <a:buSzPts val="3200"/>
              <a:buFont typeface="Verdana"/>
              <a:buNone/>
            </a:pPr>
            <a:r>
              <a:rPr lang="ru-RU" sz="32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Правила друзей природы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3" name="Google Shape;353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590"/>
              <a:buFont typeface="Noto Sans Symbols"/>
              <a:buChar char="○"/>
            </a:pPr>
            <a:r>
              <a:rPr lang="ru-RU" sz="2590" b="0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Не рви лесные и полевые цветы для букетов</a:t>
            </a:r>
            <a:endParaRPr dirty="0">
              <a:solidFill>
                <a:schemeClr val="accent4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8"/>
              </a:spcBef>
              <a:spcAft>
                <a:spcPts val="0"/>
              </a:spcAft>
              <a:buClr>
                <a:srgbClr val="3F3F3F"/>
              </a:buClr>
              <a:buSzPts val="2590"/>
              <a:buFont typeface="Noto Sans Symbols"/>
              <a:buChar char="○"/>
            </a:pPr>
            <a:r>
              <a:rPr lang="ru-RU" sz="2590" b="0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Ходи по тропинкам, чтобы не топтать растения</a:t>
            </a:r>
            <a:endParaRPr dirty="0">
              <a:solidFill>
                <a:schemeClr val="accent4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8"/>
              </a:spcBef>
              <a:spcAft>
                <a:spcPts val="0"/>
              </a:spcAft>
              <a:buClr>
                <a:srgbClr val="3F3F3F"/>
              </a:buClr>
              <a:buSzPts val="2590"/>
              <a:buFont typeface="Noto Sans Symbols"/>
              <a:buChar char="○"/>
            </a:pPr>
            <a:r>
              <a:rPr lang="ru-RU" sz="2590" b="0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Не шуми  в природе</a:t>
            </a:r>
            <a:endParaRPr dirty="0">
              <a:solidFill>
                <a:schemeClr val="accent4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8"/>
              </a:spcBef>
              <a:spcAft>
                <a:spcPts val="0"/>
              </a:spcAft>
              <a:buClr>
                <a:srgbClr val="3F3F3F"/>
              </a:buClr>
              <a:buSzPts val="2590"/>
              <a:buFont typeface="Noto Sans Symbols"/>
              <a:buChar char="○"/>
            </a:pPr>
            <a:r>
              <a:rPr lang="ru-RU" sz="2590" b="0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Не убивай  без причины животных</a:t>
            </a:r>
            <a:endParaRPr dirty="0">
              <a:solidFill>
                <a:schemeClr val="accent4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8"/>
              </a:spcBef>
              <a:spcAft>
                <a:spcPts val="0"/>
              </a:spcAft>
              <a:buClr>
                <a:srgbClr val="3F3F3F"/>
              </a:buClr>
              <a:buSzPts val="2590"/>
              <a:buFont typeface="Noto Sans Symbols"/>
              <a:buChar char="○"/>
            </a:pPr>
            <a:r>
              <a:rPr lang="ru-RU" sz="2590" b="0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Не ломай  ветки деревьев и кустарников</a:t>
            </a:r>
            <a:endParaRPr dirty="0">
              <a:solidFill>
                <a:schemeClr val="accent4"/>
              </a:solidFill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1118"/>
              </a:spcBef>
              <a:spcAft>
                <a:spcPts val="0"/>
              </a:spcAft>
              <a:buClr>
                <a:srgbClr val="3F3F3F"/>
              </a:buClr>
              <a:buSzPts val="2590"/>
              <a:buFont typeface="Noto Sans Symbols"/>
              <a:buChar char="○"/>
            </a:pPr>
            <a:r>
              <a:rPr lang="ru-RU" sz="2590" b="0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Не загрязняй водоёмы</a:t>
            </a:r>
            <a:endParaRPr dirty="0">
              <a:solidFill>
                <a:schemeClr val="accent4"/>
              </a:solidFill>
            </a:endParaRPr>
          </a:p>
          <a:p>
            <a:pPr marL="342900" marR="0" lvl="0" indent="-178435" algn="l" rtl="0">
              <a:lnSpc>
                <a:spcPct val="80000"/>
              </a:lnSpc>
              <a:spcBef>
                <a:spcPts val="1118"/>
              </a:spcBef>
              <a:spcAft>
                <a:spcPts val="0"/>
              </a:spcAft>
              <a:buClr>
                <a:srgbClr val="3F3F3F"/>
              </a:buClr>
              <a:buSzPts val="2590"/>
              <a:buFont typeface="Noto Sans Symbols"/>
              <a:buNone/>
            </a:pPr>
            <a:endParaRPr sz="259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4" name="Google Shape;354;p27" descr="MC90023752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63" y="111391"/>
            <a:ext cx="1942045" cy="192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7" descr="MC90034485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1873" y="4629748"/>
            <a:ext cx="2448272" cy="229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7" descr="MC900287037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6223" y="173020"/>
            <a:ext cx="1657350" cy="14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7" descr="MC900345329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7313" y="2579209"/>
            <a:ext cx="1780565" cy="138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"/>
          <p:cNvSpPr txBox="1">
            <a:spLocks noGrp="1"/>
          </p:cNvSpPr>
          <p:nvPr>
            <p:ph type="title"/>
          </p:nvPr>
        </p:nvSpPr>
        <p:spPr>
          <a:xfrm>
            <a:off x="0" y="90310"/>
            <a:ext cx="8489244" cy="246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1495"/>
              </a:buClr>
              <a:buSzPts val="10000"/>
              <a:buFont typeface="Verdana"/>
              <a:buNone/>
            </a:pPr>
            <a:r>
              <a:rPr lang="ru-RU" sz="80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Спасибо </a:t>
            </a:r>
            <a:br>
              <a:rPr lang="ru-RU" sz="80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80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за внимание!</a:t>
            </a:r>
            <a:endParaRPr sz="8000" b="1" i="0" u="none" strike="noStrike" cap="none" dirty="0">
              <a:solidFill>
                <a:schemeClr val="accent4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1 апреля – сборник красочных презентаций ко Дню смех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0" y="2427111"/>
            <a:ext cx="5915463" cy="44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Verdana"/>
              <a:buNone/>
            </a:pPr>
            <a:r>
              <a:rPr lang="ru-RU" sz="32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Что такое Красная книга?</a:t>
            </a:r>
            <a:endParaRPr sz="3200" b="1" i="0" u="none" strike="noStrike" cap="none" dirty="0">
              <a:solidFill>
                <a:schemeClr val="accent4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14"/>
          <p:cNvSpPr txBox="1">
            <a:spLocks noGrp="1"/>
          </p:cNvSpPr>
          <p:nvPr>
            <p:ph idx="1"/>
          </p:nvPr>
        </p:nvSpPr>
        <p:spPr>
          <a:xfrm>
            <a:off x="248354" y="1930400"/>
            <a:ext cx="7371645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lang="ru-RU" sz="3200" b="0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Красная книга </a:t>
            </a:r>
            <a:r>
              <a:rPr lang="ru-RU" sz="3200" b="0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— </a:t>
            </a:r>
            <a:r>
              <a:rPr lang="ru-RU" sz="3200" b="0" i="0" u="none" strike="noStrike" cap="none" dirty="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это необыкновенный мир загадочно-редких и находящихся под угрозой исчезновения животных, растений и грибов.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"/>
          <p:cNvSpPr txBox="1">
            <a:spLocks noGrp="1"/>
          </p:cNvSpPr>
          <p:nvPr>
            <p:ph type="title"/>
          </p:nvPr>
        </p:nvSpPr>
        <p:spPr>
          <a:xfrm>
            <a:off x="158044" y="401925"/>
            <a:ext cx="7532269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96FF91"/>
              </a:buClr>
              <a:buSzPts val="4000"/>
              <a:buFont typeface="Verdana"/>
              <a:buNone/>
            </a:pPr>
            <a:r>
              <a:rPr lang="ru-RU" sz="4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Почему книгу назвали именно «Красная книга»?</a:t>
            </a:r>
            <a:endParaRPr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5"/>
          <p:cNvSpPr txBox="1">
            <a:spLocks noGrp="1"/>
          </p:cNvSpPr>
          <p:nvPr>
            <p:ph idx="1"/>
          </p:nvPr>
        </p:nvSpPr>
        <p:spPr>
          <a:xfrm>
            <a:off x="4775198" y="1873957"/>
            <a:ext cx="4250267" cy="4171421"/>
          </a:xfrm>
          <a:prstGeom prst="rect">
            <a:avLst/>
          </a:prstGeom>
          <a:solidFill>
            <a:srgbClr val="DDDDDD"/>
          </a:solidFill>
          <a:ln w="38100" cap="flat" cmpd="sng">
            <a:solidFill>
              <a:srgbClr val="4D4D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19843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None/>
            </a:pPr>
            <a:r>
              <a:rPr lang="ru-RU" sz="2800" b="0" i="0" u="none" strike="noStrike" cap="none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Красный </a:t>
            </a:r>
            <a:r>
              <a:rPr lang="ru-RU" sz="28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цвет – сигнал тревоги, опасности, </a:t>
            </a:r>
            <a:r>
              <a:rPr lang="ru-RU" sz="2800" b="0" i="0" u="none" strike="noStrike" cap="none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предупреждения.</a:t>
            </a:r>
          </a:p>
          <a:p>
            <a:pPr marR="0" lvl="0" indent="198438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Noto Sans Symbols"/>
              <a:buNone/>
            </a:pPr>
            <a:r>
              <a:rPr lang="ru-RU" sz="2800" b="0" i="0" u="none" strike="noStrike" cap="none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Он</a:t>
            </a:r>
            <a:r>
              <a:rPr lang="ru-RU" sz="2800" b="0" i="0" u="none" strike="noStrike" cap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omic Sans MS"/>
                <a:cs typeface="Times New Roman" panose="02020603050405020304" pitchFamily="18" charset="0"/>
                <a:sym typeface="Comic Sans MS"/>
              </a:rPr>
              <a:t>, как красный сигнал светофора, предупреждает: «Осторожно! Может случиться беда».</a:t>
            </a:r>
            <a:endParaRPr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1" name="Google Shape;221;p15" descr="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43" y="1896535"/>
            <a:ext cx="4718757" cy="414884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title" idx="4294967295"/>
          </p:nvPr>
        </p:nvSpPr>
        <p:spPr>
          <a:xfrm>
            <a:off x="-587022" y="123813"/>
            <a:ext cx="9144000" cy="1773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1495"/>
              </a:buClr>
              <a:buSzPts val="2800"/>
              <a:buFont typeface="Verdana"/>
              <a:buNone/>
            </a:pPr>
            <a:r>
              <a:rPr lang="ru-RU" sz="2800" b="1" i="1" u="none" strike="noStrike" cap="none" dirty="0">
                <a:solidFill>
                  <a:srgbClr val="581495"/>
                </a:solidFill>
                <a:latin typeface="Verdana"/>
                <a:ea typeface="Verdana"/>
                <a:cs typeface="Verdana"/>
                <a:sym typeface="Verdana"/>
              </a:rPr>
              <a:t>Красная книга бывает разных видов:</a:t>
            </a:r>
            <a:endParaRPr sz="2800" b="1" i="1" u="none" strike="noStrike" cap="none" dirty="0">
              <a:solidFill>
                <a:srgbClr val="58149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7" name="Google Shape;2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728" y="2761093"/>
            <a:ext cx="26670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3888" y="2761093"/>
            <a:ext cx="19050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224" y="2761092"/>
            <a:ext cx="1866900" cy="22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/>
          <p:nvPr/>
        </p:nvSpPr>
        <p:spPr>
          <a:xfrm>
            <a:off x="0" y="1988840"/>
            <a:ext cx="3491879" cy="77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9FA71"/>
              </a:buClr>
              <a:buSzPts val="2000"/>
              <a:buFont typeface="Verdana"/>
              <a:buNone/>
            </a:pPr>
            <a:r>
              <a:rPr lang="ru-RU" sz="2000" b="1" i="1">
                <a:solidFill>
                  <a:srgbClr val="79FA71"/>
                </a:solidFill>
                <a:latin typeface="Verdana"/>
                <a:ea typeface="Verdana"/>
                <a:cs typeface="Verdana"/>
                <a:sym typeface="Verdana"/>
              </a:rPr>
              <a:t>Международная</a:t>
            </a:r>
            <a:endParaRPr sz="2000" b="1" i="1">
              <a:solidFill>
                <a:srgbClr val="79FA7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16"/>
          <p:cNvSpPr txBox="1"/>
          <p:nvPr/>
        </p:nvSpPr>
        <p:spPr>
          <a:xfrm>
            <a:off x="2843808" y="1988840"/>
            <a:ext cx="3491879" cy="77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9FA71"/>
              </a:buClr>
              <a:buSzPts val="2400"/>
              <a:buFont typeface="Verdana"/>
              <a:buNone/>
            </a:pPr>
            <a:r>
              <a:rPr lang="ru-RU" sz="2400" b="1" i="1">
                <a:solidFill>
                  <a:srgbClr val="79FA71"/>
                </a:solidFill>
                <a:latin typeface="Verdana"/>
                <a:ea typeface="Verdana"/>
                <a:cs typeface="Verdana"/>
                <a:sym typeface="Verdana"/>
              </a:rPr>
              <a:t>Национальная</a:t>
            </a:r>
            <a:endParaRPr sz="2400" b="1" i="1">
              <a:solidFill>
                <a:srgbClr val="79FA7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16"/>
          <p:cNvSpPr txBox="1"/>
          <p:nvPr/>
        </p:nvSpPr>
        <p:spPr>
          <a:xfrm>
            <a:off x="5775734" y="1988840"/>
            <a:ext cx="3491879" cy="77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9FA71"/>
              </a:buClr>
              <a:buSzPts val="2400"/>
              <a:buFont typeface="Verdana"/>
              <a:buNone/>
            </a:pPr>
            <a:r>
              <a:rPr lang="ru-RU" sz="2400" b="1" i="1" dirty="0">
                <a:solidFill>
                  <a:srgbClr val="79FA71"/>
                </a:solidFill>
                <a:latin typeface="Verdana"/>
                <a:ea typeface="Verdana"/>
                <a:cs typeface="Verdana"/>
                <a:sym typeface="Verdana"/>
              </a:rPr>
              <a:t>Региональная</a:t>
            </a:r>
            <a:endParaRPr sz="2400" b="1" i="1" dirty="0">
              <a:solidFill>
                <a:srgbClr val="79FA7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7" descr="уцн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9951" y="2716213"/>
            <a:ext cx="2386012" cy="179228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38" name="Google Shape;238;p17"/>
          <p:cNvSpPr/>
          <p:nvPr/>
        </p:nvSpPr>
        <p:spPr>
          <a:xfrm>
            <a:off x="468313" y="620713"/>
            <a:ext cx="2879725" cy="187166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5795963" y="620888"/>
            <a:ext cx="2879725" cy="1930401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17"/>
          <p:cNvSpPr/>
          <p:nvPr/>
        </p:nvSpPr>
        <p:spPr>
          <a:xfrm>
            <a:off x="684213" y="4508500"/>
            <a:ext cx="2879725" cy="187166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5724525" y="4508499"/>
            <a:ext cx="2879725" cy="1871664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80808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468313" y="939800"/>
            <a:ext cx="2959100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Информирует,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какие виды живот-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ных</a:t>
            </a:r>
            <a:r>
              <a:rPr lang="ru-RU" sz="2000" dirty="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 и растений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в опасности.</a:t>
            </a:r>
            <a:endParaRPr sz="2000" dirty="0"/>
          </a:p>
        </p:txBody>
      </p:sp>
      <p:sp>
        <p:nvSpPr>
          <p:cNvPr id="243" name="Google Shape;243;p17"/>
          <p:cNvSpPr txBox="1"/>
          <p:nvPr/>
        </p:nvSpPr>
        <p:spPr>
          <a:xfrm>
            <a:off x="5857875" y="981075"/>
            <a:ext cx="28003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Призывает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изучать эти виды.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762000" y="4833938"/>
            <a:ext cx="2657475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u="sng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Предупреждает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об исчезновении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этих видов.</a:t>
            </a:r>
            <a:endParaRPr sz="2000" dirty="0"/>
          </a:p>
        </p:txBody>
      </p:sp>
      <p:sp>
        <p:nvSpPr>
          <p:cNvPr id="245" name="Google Shape;245;p17"/>
          <p:cNvSpPr txBox="1"/>
          <p:nvPr/>
        </p:nvSpPr>
        <p:spPr>
          <a:xfrm>
            <a:off x="5651500" y="4724400"/>
            <a:ext cx="3097389" cy="155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u="sng" dirty="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Советует,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как сохранить эти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редкие виды </a:t>
            </a:r>
            <a:r>
              <a:rPr lang="ru-RU" sz="2000" dirty="0" err="1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расте</a:t>
            </a:r>
            <a:r>
              <a:rPr lang="ru-RU" sz="2000" dirty="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ний</a:t>
            </a:r>
            <a:r>
              <a:rPr lang="ru-RU" sz="2000" dirty="0">
                <a:solidFill>
                  <a:srgbClr val="4D4D4D"/>
                </a:solidFill>
                <a:latin typeface="Verdana"/>
                <a:ea typeface="Verdana"/>
                <a:cs typeface="Verdana"/>
                <a:sym typeface="Verdana"/>
              </a:rPr>
              <a:t> и животных.</a:t>
            </a:r>
            <a:endParaRPr sz="2000" dirty="0"/>
          </a:p>
        </p:txBody>
      </p:sp>
      <p:cxnSp>
        <p:nvCxnSpPr>
          <p:cNvPr id="246" name="Google Shape;246;p17"/>
          <p:cNvCxnSpPr/>
          <p:nvPr/>
        </p:nvCxnSpPr>
        <p:spPr>
          <a:xfrm rot="10800000">
            <a:off x="3348038" y="1628775"/>
            <a:ext cx="1008062" cy="10795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p17"/>
          <p:cNvCxnSpPr/>
          <p:nvPr/>
        </p:nvCxnSpPr>
        <p:spPr>
          <a:xfrm rot="10800000" flipH="1">
            <a:off x="4787900" y="1557338"/>
            <a:ext cx="1008063" cy="115093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17"/>
          <p:cNvCxnSpPr/>
          <p:nvPr/>
        </p:nvCxnSpPr>
        <p:spPr>
          <a:xfrm flipH="1">
            <a:off x="3563938" y="4508500"/>
            <a:ext cx="863600" cy="108108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9" name="Google Shape;249;p17"/>
          <p:cNvCxnSpPr/>
          <p:nvPr/>
        </p:nvCxnSpPr>
        <p:spPr>
          <a:xfrm>
            <a:off x="4787900" y="4508500"/>
            <a:ext cx="936625" cy="108108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5"/>
          <p:cNvSpPr txBox="1">
            <a:spLocks/>
          </p:cNvSpPr>
          <p:nvPr/>
        </p:nvSpPr>
        <p:spPr>
          <a:xfrm>
            <a:off x="-126277" y="261082"/>
            <a:ext cx="7814102" cy="62646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 typeface="Arial" pitchFamily="34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Страницы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Красной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книги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разноцветные: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нутый угол 16"/>
          <p:cNvSpPr/>
          <p:nvPr/>
        </p:nvSpPr>
        <p:spPr>
          <a:xfrm rot="21266713">
            <a:off x="455462" y="1059129"/>
            <a:ext cx="1912938" cy="2593975"/>
          </a:xfrm>
          <a:prstGeom prst="foldedCorner">
            <a:avLst/>
          </a:prstGeom>
          <a:solidFill>
            <a:srgbClr val="D6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красных  листах помещены сведения о видах, находящихся под угрозой исчезновения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3780774" y="972635"/>
            <a:ext cx="1928812" cy="2643187"/>
          </a:xfrm>
          <a:prstGeom prst="foldedCorner">
            <a:avLst/>
          </a:prstGeom>
          <a:solidFill>
            <a:srgbClr val="00B05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зеленых — сведения о восстановленных видах и находящихся вне опасности</a:t>
            </a:r>
          </a:p>
        </p:txBody>
      </p:sp>
      <p:sp>
        <p:nvSpPr>
          <p:cNvPr id="19" name="Загнутый угол 18"/>
          <p:cNvSpPr/>
          <p:nvPr/>
        </p:nvSpPr>
        <p:spPr>
          <a:xfrm rot="685812">
            <a:off x="6591869" y="1137481"/>
            <a:ext cx="1931988" cy="2681287"/>
          </a:xfrm>
          <a:prstGeom prst="foldedCorner">
            <a:avLst/>
          </a:prstGeom>
          <a:solidFill>
            <a:srgbClr val="FFFF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белых — сведения о редких видах</a:t>
            </a:r>
          </a:p>
        </p:txBody>
      </p:sp>
      <p:sp>
        <p:nvSpPr>
          <p:cNvPr id="20" name="Загнутый угол 19"/>
          <p:cNvSpPr/>
          <p:nvPr/>
        </p:nvSpPr>
        <p:spPr>
          <a:xfrm>
            <a:off x="628904" y="4004828"/>
            <a:ext cx="1860550" cy="2520950"/>
          </a:xfrm>
          <a:prstGeom prst="foldedCorner">
            <a:avLst/>
          </a:prstGeom>
          <a:solidFill>
            <a:srgbClr val="B2B2B2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серых — сведения о мало изученных и редких видах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3780774" y="3993539"/>
            <a:ext cx="1928812" cy="2532239"/>
          </a:xfrm>
          <a:prstGeom prst="foldedCorner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желтых — уязвимые виды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6345347" y="3983614"/>
            <a:ext cx="2019837" cy="2542164"/>
          </a:xfrm>
          <a:prstGeom prst="foldedCorner">
            <a:avLst/>
          </a:prstGeom>
          <a:solidFill>
            <a:srgbClr val="00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Черными страницы стали тогда, когда вообще с лица Земли исчезли некоторые виды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title"/>
          </p:nvPr>
        </p:nvSpPr>
        <p:spPr>
          <a:xfrm>
            <a:off x="339422" y="133731"/>
            <a:ext cx="7125113" cy="92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F"/>
              </a:buClr>
              <a:buSzPts val="4800"/>
              <a:buFont typeface="EB Garamond"/>
              <a:buNone/>
            </a:pPr>
            <a:r>
              <a:rPr lang="ru-RU" sz="4800" b="1" i="0" u="none" strike="noStrike" cap="none" dirty="0">
                <a:solidFill>
                  <a:schemeClr val="accent4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Историческая справка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idx="1"/>
          </p:nvPr>
        </p:nvSpPr>
        <p:spPr>
          <a:xfrm>
            <a:off x="182289" y="2165188"/>
            <a:ext cx="7439378" cy="40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220"/>
              <a:buFont typeface="Noto Sans Symbols"/>
              <a:buChar char="○"/>
            </a:pPr>
            <a:r>
              <a:rPr lang="ru-RU" sz="280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В 1948 году учёные мира создали Международный союз охраны природы(МСОП)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44"/>
              </a:spcBef>
              <a:spcAft>
                <a:spcPts val="0"/>
              </a:spcAft>
              <a:buClr>
                <a:srgbClr val="3F3F3F"/>
              </a:buClr>
              <a:buSzPts val="2220"/>
              <a:buFont typeface="Noto Sans Symbols"/>
              <a:buChar char="○"/>
            </a:pPr>
            <a:r>
              <a:rPr lang="ru-RU" sz="280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По заданию этого союза учёные стали изучать, каким растениям и животным планеты надо помочь в первую очередь.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44"/>
              </a:spcBef>
              <a:spcAft>
                <a:spcPts val="0"/>
              </a:spcAft>
              <a:buClr>
                <a:srgbClr val="3F3F3F"/>
              </a:buClr>
              <a:buSzPts val="2220"/>
              <a:buFont typeface="Noto Sans Symbols"/>
              <a:buChar char="○"/>
            </a:pPr>
            <a:r>
              <a:rPr lang="ru-RU" sz="280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Они составили списки и издали их в виде книги, которая получила название Красная книга.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44"/>
              </a:spcBef>
              <a:spcAft>
                <a:spcPts val="0"/>
              </a:spcAft>
              <a:buClr>
                <a:srgbClr val="3F3F3F"/>
              </a:buClr>
              <a:buSzPts val="2220"/>
              <a:buFont typeface="Noto Sans Symbols"/>
              <a:buChar char="○"/>
            </a:pPr>
            <a:r>
              <a:rPr lang="ru-RU" sz="2800" u="none" strike="noStrike" cap="none" dirty="0">
                <a:solidFill>
                  <a:srgbClr val="3F3F3F"/>
                </a:solidFill>
                <a:latin typeface="Times New Roman" panose="02020603050405020304" pitchFamily="18" charset="0"/>
                <a:ea typeface="Arial Black"/>
                <a:cs typeface="Times New Roman" panose="02020603050405020304" pitchFamily="18" charset="0"/>
                <a:sym typeface="Arial Black"/>
              </a:rPr>
              <a:t>В 1966 году Международная красная книга была издана в необычном виде. Обложка у неё была красная, а страницы – разноцветные: красные, жёлтые, белые, серые и зелёные.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44"/>
              </a:spcBef>
              <a:spcAft>
                <a:spcPts val="0"/>
              </a:spcAft>
              <a:buClr>
                <a:srgbClr val="3F3F3F"/>
              </a:buClr>
              <a:buSzPts val="2220"/>
              <a:buFont typeface="Noto Sans Symbols"/>
              <a:buNone/>
            </a:pPr>
            <a:endParaRPr sz="2220" b="0" i="0" u="none" strike="noStrike" cap="none" dirty="0">
              <a:solidFill>
                <a:srgbClr val="FFFF0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44"/>
              </a:spcBef>
              <a:spcAft>
                <a:spcPts val="0"/>
              </a:spcAft>
              <a:buClr>
                <a:srgbClr val="3F3F3F"/>
              </a:buClr>
              <a:buSzPts val="2220"/>
              <a:buFont typeface="Noto Sans Symbols"/>
              <a:buNone/>
            </a:pPr>
            <a:endParaRPr sz="2220" b="0" i="0" u="none" strike="noStrike" cap="none" dirty="0">
              <a:solidFill>
                <a:srgbClr val="FFFF0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342900" marR="0" lvl="0" indent="-201930" algn="l" rtl="0">
              <a:lnSpc>
                <a:spcPct val="70000"/>
              </a:lnSpc>
              <a:spcBef>
                <a:spcPts val="1044"/>
              </a:spcBef>
              <a:spcAft>
                <a:spcPts val="0"/>
              </a:spcAft>
              <a:buClr>
                <a:srgbClr val="3F3F3F"/>
              </a:buClr>
              <a:buSzPts val="2220"/>
              <a:buFont typeface="Noto Sans Symbols"/>
              <a:buNone/>
            </a:pPr>
            <a:endParaRPr sz="222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Verdana"/>
              <a:buNone/>
            </a:pPr>
            <a:r>
              <a:rPr lang="ru-RU" sz="4000" b="1" i="0" u="none" strike="noStrike" cap="none" dirty="0">
                <a:solidFill>
                  <a:schemeClr val="accent4"/>
                </a:solidFill>
                <a:latin typeface="Verdana"/>
                <a:ea typeface="Verdana"/>
                <a:cs typeface="Verdana"/>
                <a:sym typeface="Verdana"/>
              </a:rPr>
              <a:t>Виды животных и растений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77" name="Google Shape;277;p20"/>
          <p:cNvSpPr txBox="1">
            <a:spLocks noGrp="1"/>
          </p:cNvSpPr>
          <p:nvPr>
            <p:ph idx="1"/>
          </p:nvPr>
        </p:nvSpPr>
        <p:spPr>
          <a:xfrm>
            <a:off x="200248" y="1758156"/>
            <a:ext cx="244824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None/>
            </a:pPr>
            <a:r>
              <a:rPr lang="ru-RU" sz="2400" b="1" i="0" u="none" strike="noStrike" cap="none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исчезающие</a:t>
            </a:r>
            <a:endParaRPr dirty="0"/>
          </a:p>
          <a:p>
            <a:pPr marL="342900" marR="0" lvl="0" indent="-1905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p20"/>
          <p:cNvSpPr/>
          <p:nvPr/>
        </p:nvSpPr>
        <p:spPr>
          <a:xfrm>
            <a:off x="467544" y="2781300"/>
            <a:ext cx="31162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сохраняющиеся</a:t>
            </a:r>
            <a:endParaRPr sz="2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20"/>
          <p:cNvSpPr/>
          <p:nvPr/>
        </p:nvSpPr>
        <p:spPr>
          <a:xfrm>
            <a:off x="3924300" y="3213100"/>
            <a:ext cx="1511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редкие</a:t>
            </a:r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4814726" y="1292523"/>
            <a:ext cx="42484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восстанавливающиеся</a:t>
            </a:r>
            <a:endParaRPr sz="2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5236369" y="2755900"/>
            <a:ext cx="34210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неопределённые</a:t>
            </a:r>
            <a:endParaRPr dirty="0"/>
          </a:p>
        </p:txBody>
      </p:sp>
      <p:cxnSp>
        <p:nvCxnSpPr>
          <p:cNvPr id="282" name="Google Shape;282;p20"/>
          <p:cNvCxnSpPr/>
          <p:nvPr/>
        </p:nvCxnSpPr>
        <p:spPr>
          <a:xfrm flipH="1">
            <a:off x="1908175" y="1125538"/>
            <a:ext cx="1152525" cy="5048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p20"/>
          <p:cNvCxnSpPr/>
          <p:nvPr/>
        </p:nvCxnSpPr>
        <p:spPr>
          <a:xfrm flipH="1">
            <a:off x="2484438" y="1484313"/>
            <a:ext cx="1081087" cy="12239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20"/>
          <p:cNvCxnSpPr/>
          <p:nvPr/>
        </p:nvCxnSpPr>
        <p:spPr>
          <a:xfrm>
            <a:off x="4572000" y="1125538"/>
            <a:ext cx="0" cy="20875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20"/>
          <p:cNvCxnSpPr/>
          <p:nvPr/>
        </p:nvCxnSpPr>
        <p:spPr>
          <a:xfrm>
            <a:off x="5795963" y="1052513"/>
            <a:ext cx="1150937" cy="3603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" name="Google Shape;286;p20"/>
          <p:cNvCxnSpPr/>
          <p:nvPr/>
        </p:nvCxnSpPr>
        <p:spPr>
          <a:xfrm>
            <a:off x="5292725" y="1484313"/>
            <a:ext cx="1223963" cy="10810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7" name="Google Shape;287;p20" descr="O6036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3424416"/>
            <a:ext cx="2846387" cy="31686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8" name="Google Shape;288;p20" descr="z_014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9888" y="3429000"/>
            <a:ext cx="2978150" cy="316865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>
            <a:spLocks noGrp="1"/>
          </p:cNvSpPr>
          <p:nvPr>
            <p:ph type="title"/>
          </p:nvPr>
        </p:nvSpPr>
        <p:spPr>
          <a:xfrm>
            <a:off x="0" y="123008"/>
            <a:ext cx="801511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Verdana"/>
              <a:buNone/>
            </a:pPr>
            <a:r>
              <a:rPr lang="ru-RU" sz="3200" b="0" i="0" u="none" strike="noStrike" cap="none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Животные из Красной книги </a:t>
            </a:r>
            <a:r>
              <a:rPr lang="ru-RU" sz="3200" b="0" i="0" u="none" strike="noStrike" cap="none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ЛНР:</a:t>
            </a:r>
            <a:endParaRPr sz="3200" b="0" i="0" u="none" strike="noStrike" cap="none" dirty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846667" y="1136385"/>
            <a:ext cx="2348088" cy="5494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Ушастый еж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9" name="Picture 2" descr="http://www.zoosite.com.ua/img/poroda/776/776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9" y="1629390"/>
            <a:ext cx="3423543" cy="24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83486" y="1149500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Байбак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1" name="Picture 2" descr="http://okrazycswiat.pl/wp-content/uploads/2013/06/Marmota_marmota_Alpes2-Fran%C3%A7ois-Trazz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66" y="1629390"/>
            <a:ext cx="3448434" cy="24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8810" y="4055144"/>
            <a:ext cx="1619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Выхухоль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2" descr="http://animalfotos.ru/photo/c7/c7b693c0d41de0c8499afd6d879ba38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472856"/>
            <a:ext cx="3378953" cy="23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333</Words>
  <Application>Microsoft Office PowerPoint</Application>
  <PresentationFormat>Экран (4:3)</PresentationFormat>
  <Paragraphs>68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Times New Roman</vt:lpstr>
      <vt:lpstr>EB Garamond</vt:lpstr>
      <vt:lpstr>Verdana</vt:lpstr>
      <vt:lpstr>Noto Sans Symbols</vt:lpstr>
      <vt:lpstr>Comic Sans MS</vt:lpstr>
      <vt:lpstr>Arial Black</vt:lpstr>
      <vt:lpstr>Trebuchet MS</vt:lpstr>
      <vt:lpstr>Calibri</vt:lpstr>
      <vt:lpstr>Wingdings 3</vt:lpstr>
      <vt:lpstr>Arial</vt:lpstr>
      <vt:lpstr>Грань</vt:lpstr>
      <vt:lpstr>Презентация PowerPoint</vt:lpstr>
      <vt:lpstr>Что такое Красная книга?</vt:lpstr>
      <vt:lpstr>Почему книгу назвали именно «Красная книга»?</vt:lpstr>
      <vt:lpstr>Красная книга бывает разных видов:</vt:lpstr>
      <vt:lpstr>Презентация PowerPoint</vt:lpstr>
      <vt:lpstr>Презентация PowerPoint</vt:lpstr>
      <vt:lpstr>Историческая справка</vt:lpstr>
      <vt:lpstr>Виды животных и растений</vt:lpstr>
      <vt:lpstr>Животные из Красной книги ЛНР:</vt:lpstr>
      <vt:lpstr>Презентация PowerPoint</vt:lpstr>
      <vt:lpstr>Презентация PowerPoint</vt:lpstr>
      <vt:lpstr>Правила друзей природы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</dc:creator>
  <cp:lastModifiedBy>Usr</cp:lastModifiedBy>
  <cp:revision>8</cp:revision>
  <cp:lastPrinted>2022-01-10T17:04:44Z</cp:lastPrinted>
  <dcterms:modified xsi:type="dcterms:W3CDTF">2022-02-06T14:49:39Z</dcterms:modified>
</cp:coreProperties>
</file>