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6" d="100"/>
          <a:sy n="66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1" y="147319"/>
            <a:ext cx="1956047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1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38400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1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3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2"/>
            <a:ext cx="8831803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1" y="152401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F3250F7-78AE-4856-98B5-78EAE260B5C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6CD717D-A69E-42B5-B90C-192496FF3D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1475655" y="2904330"/>
            <a:ext cx="6895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Конституция </a:t>
            </a:r>
            <a:r>
              <a:rPr lang="ru-RU" sz="4800" dirty="0" smtClean="0">
                <a:solidFill>
                  <a:srgbClr val="C00000"/>
                </a:solidFill>
              </a:rPr>
              <a:t>СССР </a:t>
            </a:r>
            <a:r>
              <a:rPr lang="ru-RU" sz="4800" dirty="0" smtClean="0">
                <a:solidFill>
                  <a:srgbClr val="C00000"/>
                </a:solidFill>
              </a:rPr>
              <a:t>1977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1" y="1772816"/>
            <a:ext cx="8407892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1)</a:t>
            </a:r>
            <a:r>
              <a:rPr lang="en-US" sz="1800" dirty="0">
                <a:solidFill>
                  <a:schemeClr val="tx1"/>
                </a:solidFill>
              </a:rPr>
              <a:t> https://studbooks.net/1110021/pravo/obschestvennoe_ustroystvo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2) </a:t>
            </a:r>
            <a:r>
              <a:rPr lang="en-US" sz="1800" dirty="0" smtClean="0">
                <a:solidFill>
                  <a:schemeClr val="tx1"/>
                </a:solidFill>
              </a:rPr>
              <a:t>https</a:t>
            </a:r>
            <a:r>
              <a:rPr lang="en-US" sz="1800" dirty="0">
                <a:solidFill>
                  <a:schemeClr val="tx1"/>
                </a:solidFill>
              </a:rPr>
              <a:t>://</a:t>
            </a:r>
            <a:r>
              <a:rPr lang="en-US" sz="1800" dirty="0" smtClean="0">
                <a:solidFill>
                  <a:schemeClr val="tx1"/>
                </a:solidFill>
              </a:rPr>
              <a:t>constitution.garant.ru/history/ussr-rsfsr/1977/red_1977/5478732/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3)</a:t>
            </a:r>
            <a:r>
              <a:rPr lang="en-US" sz="1800" dirty="0">
                <a:solidFill>
                  <a:schemeClr val="tx1"/>
                </a:solidFill>
              </a:rPr>
              <a:t> https://vuzlit.ru/1089744/protsess_sozdaniya_konstitutsii_1977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Используемые 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355848"/>
            <a:ext cx="8295455" cy="1054394"/>
          </a:xfrm>
        </p:spPr>
        <p:txBody>
          <a:bodyPr/>
          <a:lstStyle/>
          <a:p>
            <a:r>
              <a:rPr lang="ru-RU" sz="2800" dirty="0" smtClean="0"/>
              <a:t>Конституция СССР 1977 ГОДА -      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256584" cy="48965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■ Конституция СССР, действовавшая с 1977 по 1991 год.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■ Принята Верховным Советом СССР 7 октября 1997 года.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■ Эта конституция закрепляла однопартийную систему и вошла в историю как конституция развитого социализма.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04" y="1628800"/>
            <a:ext cx="32046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700" dirty="0" smtClean="0"/>
              <a:t>  </a:t>
            </a:r>
            <a:r>
              <a:rPr lang="ru-RU" sz="1700" dirty="0" smtClean="0">
                <a:solidFill>
                  <a:schemeClr val="tx1"/>
                </a:solidFill>
              </a:rPr>
              <a:t>Разработка </a:t>
            </a:r>
            <a:r>
              <a:rPr lang="ru-RU" sz="1700" dirty="0">
                <a:solidFill>
                  <a:schemeClr val="tx1"/>
                </a:solidFill>
              </a:rPr>
              <a:t>новой конституции началась ещё в 1962 году, когда </a:t>
            </a:r>
            <a:r>
              <a:rPr lang="ru-RU" sz="1700" dirty="0" smtClean="0">
                <a:solidFill>
                  <a:schemeClr val="tx1"/>
                </a:solidFill>
              </a:rPr>
              <a:t>25 апреля </a:t>
            </a:r>
            <a:r>
              <a:rPr lang="ru-RU" sz="1700" dirty="0">
                <a:solidFill>
                  <a:schemeClr val="tx1"/>
                </a:solidFill>
              </a:rPr>
              <a:t>того года Верховный Совет СССР постановил выработать проект новой Конституции СССР и создал Конституционную комиссию в составе 97 человек. Председателем Конституционной комиссии был назначен Н. С. Хрущёв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</a:t>
            </a:r>
            <a:r>
              <a:rPr lang="ru-RU" sz="1700" dirty="0">
                <a:solidFill>
                  <a:schemeClr val="tx1"/>
                </a:solidFill>
              </a:rPr>
              <a:t>В августе 1964 года Конституционная комиссия завершила разработку проекта Конституции СССР. Однако в дальнейшем он подвергся серьёзной переработке и в первоначальном виде утверждён не был. 11 декабря 1964 года председателем </a:t>
            </a:r>
            <a:r>
              <a:rPr lang="ru-RU" sz="1700" dirty="0" smtClean="0">
                <a:solidFill>
                  <a:schemeClr val="tx1"/>
                </a:solidFill>
              </a:rPr>
              <a:t>Конституционной </a:t>
            </a:r>
            <a:r>
              <a:rPr lang="ru-RU" sz="1700" dirty="0">
                <a:solidFill>
                  <a:schemeClr val="tx1"/>
                </a:solidFill>
              </a:rPr>
              <a:t>комиссии стал Л. И. Брежнев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4-6 </a:t>
            </a:r>
            <a:r>
              <a:rPr lang="ru-RU" sz="1700" dirty="0">
                <a:solidFill>
                  <a:schemeClr val="tx1"/>
                </a:solidFill>
              </a:rPr>
              <a:t>октября 1977 года состоялось слушание Конституции на заседаниях палат Верховного </a:t>
            </a:r>
            <a:r>
              <a:rPr lang="ru-RU" sz="1700" dirty="0" smtClean="0">
                <a:solidFill>
                  <a:schemeClr val="tx1"/>
                </a:solidFill>
              </a:rPr>
              <a:t>Совета.7 </a:t>
            </a:r>
            <a:r>
              <a:rPr lang="ru-RU" sz="1700" dirty="0">
                <a:solidFill>
                  <a:schemeClr val="tx1"/>
                </a:solidFill>
              </a:rPr>
              <a:t>октября состоялось заключительное </a:t>
            </a:r>
            <a:r>
              <a:rPr lang="ru-RU" sz="1700" dirty="0" smtClean="0">
                <a:solidFill>
                  <a:schemeClr val="tx1"/>
                </a:solidFill>
              </a:rPr>
              <a:t>совместное заседание </a:t>
            </a:r>
            <a:r>
              <a:rPr lang="ru-RU" sz="1700" dirty="0">
                <a:solidFill>
                  <a:schemeClr val="tx1"/>
                </a:solidFill>
              </a:rPr>
              <a:t>палат Верховного Совета СССР, </a:t>
            </a:r>
            <a:r>
              <a:rPr lang="ru-RU" sz="1700" dirty="0" smtClean="0">
                <a:solidFill>
                  <a:schemeClr val="tx1"/>
                </a:solidFill>
              </a:rPr>
              <a:t>где </a:t>
            </a:r>
            <a:r>
              <a:rPr lang="ru-RU" sz="1700" dirty="0">
                <a:solidFill>
                  <a:schemeClr val="tx1"/>
                </a:solidFill>
              </a:rPr>
              <a:t>Конституция была принята. 8 октября новая Конституция СССР была опубликована во всех газетах страны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          Конституция содержала 9 разделов, 21 главу и 174 статьи.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1" y="404664"/>
            <a:ext cx="5199111" cy="864096"/>
          </a:xfrm>
        </p:spPr>
        <p:txBody>
          <a:bodyPr/>
          <a:lstStyle/>
          <a:p>
            <a:r>
              <a:rPr lang="ru-RU" sz="2800" dirty="0" smtClean="0"/>
              <a:t>История создания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3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9033128" cy="49502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► Преамбула.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► I </a:t>
            </a:r>
            <a:r>
              <a:rPr lang="ru-RU" sz="1800" dirty="0" smtClean="0">
                <a:solidFill>
                  <a:schemeClr val="tx1"/>
                </a:solidFill>
              </a:rPr>
              <a:t>раздел – Основы общественного </a:t>
            </a:r>
            <a:r>
              <a:rPr lang="ru-RU" sz="1800" dirty="0">
                <a:solidFill>
                  <a:schemeClr val="tx1"/>
                </a:solidFill>
              </a:rPr>
              <a:t>строя и </a:t>
            </a:r>
            <a:r>
              <a:rPr lang="ru-RU" sz="1800" dirty="0" smtClean="0">
                <a:solidFill>
                  <a:schemeClr val="tx1"/>
                </a:solidFill>
              </a:rPr>
              <a:t>политики: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1. Политическая система.</a:t>
            </a:r>
          </a:p>
          <a:p>
            <a:pPr marL="45720" indent="0">
              <a:buNone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▪ Глава 2. Экономическая система.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3. Социальное развитие и культура.</a:t>
            </a:r>
          </a:p>
          <a:p>
            <a:pPr marL="45720" indent="0">
              <a:buNone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▪ Глава 4. Внешняя политика.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5. Защита социалистического Отечества.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► </a:t>
            </a:r>
            <a:r>
              <a:rPr lang="ru-RU" sz="1800" dirty="0" smtClean="0">
                <a:solidFill>
                  <a:schemeClr val="tx1"/>
                </a:solidFill>
              </a:rPr>
              <a:t>II раздел </a:t>
            </a:r>
            <a:r>
              <a:rPr lang="ru-RU" sz="1800" dirty="0">
                <a:solidFill>
                  <a:schemeClr val="tx1"/>
                </a:solidFill>
              </a:rPr>
              <a:t>– </a:t>
            </a:r>
            <a:r>
              <a:rPr lang="ru-RU" sz="1800" dirty="0" smtClean="0">
                <a:solidFill>
                  <a:schemeClr val="tx1"/>
                </a:solidFill>
              </a:rPr>
              <a:t>Государство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личность: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6. Гражданство СССР. Равноправие граждан.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7. Основные права, свободы и обязанности граждан СССР.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►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III </a:t>
            </a:r>
            <a:r>
              <a:rPr lang="ru-RU" sz="1800" dirty="0">
                <a:solidFill>
                  <a:schemeClr val="tx1"/>
                </a:solidFill>
              </a:rPr>
              <a:t>раздел – </a:t>
            </a:r>
            <a:r>
              <a:rPr lang="ru-RU" sz="1800" dirty="0" smtClean="0">
                <a:solidFill>
                  <a:schemeClr val="tx1"/>
                </a:solidFill>
              </a:rPr>
              <a:t>Национально-государственное устройство: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8. СССР – союзное государство.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9. Союзная Советская Социалистическая Республика.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  ▪ Глава 10. Автономная Советская Социалистическая Республика.</a:t>
            </a:r>
          </a:p>
          <a:p>
            <a:pPr marL="45720" indent="0">
              <a:buNone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▪ Глава 11. Автономная область и автономный округ.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8"/>
            <a:ext cx="8583487" cy="984920"/>
          </a:xfrm>
        </p:spPr>
        <p:txBody>
          <a:bodyPr/>
          <a:lstStyle/>
          <a:p>
            <a:pPr algn="l"/>
            <a:r>
              <a:rPr lang="ru-RU" sz="2800" dirty="0" smtClean="0"/>
              <a:t>Структура конституции на момент принятия: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60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2292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 IV - </a:t>
            </a:r>
            <a:r>
              <a:rPr lang="ru-RU" sz="1900" dirty="0">
                <a:solidFill>
                  <a:schemeClr val="tx1"/>
                </a:solidFill>
              </a:rPr>
              <a:t>Советы народных депутатов и порядок их </a:t>
            </a:r>
            <a:r>
              <a:rPr lang="ru-RU" sz="1900" dirty="0" smtClean="0">
                <a:solidFill>
                  <a:schemeClr val="tx1"/>
                </a:solidFill>
              </a:rPr>
              <a:t>избрания.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12. </a:t>
            </a:r>
            <a:r>
              <a:rPr lang="ru-RU" sz="1800" dirty="0">
                <a:solidFill>
                  <a:schemeClr val="tx1"/>
                </a:solidFill>
              </a:rPr>
              <a:t>Система и принципы деятельности Советов народных </a:t>
            </a:r>
            <a:r>
              <a:rPr lang="ru-RU" sz="1800" dirty="0" smtClean="0">
                <a:solidFill>
                  <a:schemeClr val="tx1"/>
                </a:solidFill>
              </a:rPr>
              <a:t>депутатов.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13. Избирательная </a:t>
            </a:r>
            <a:r>
              <a:rPr lang="ru-RU" sz="1800" dirty="0" smtClean="0">
                <a:solidFill>
                  <a:schemeClr val="tx1"/>
                </a:solidFill>
              </a:rPr>
              <a:t>система.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14. Народный </a:t>
            </a:r>
            <a:r>
              <a:rPr lang="ru-RU" sz="1800" dirty="0" smtClean="0">
                <a:solidFill>
                  <a:schemeClr val="tx1"/>
                </a:solidFill>
              </a:rPr>
              <a:t>депутат.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►V - </a:t>
            </a:r>
            <a:r>
              <a:rPr lang="ru-RU" sz="1900" dirty="0">
                <a:solidFill>
                  <a:schemeClr val="tx1"/>
                </a:solidFill>
              </a:rPr>
              <a:t>Высшие органы государственной власти и управления </a:t>
            </a:r>
            <a:r>
              <a:rPr lang="ru-RU" sz="1900" dirty="0" smtClean="0">
                <a:solidFill>
                  <a:schemeClr val="tx1"/>
                </a:solidFill>
              </a:rPr>
              <a:t>СССР.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15. Верховный Совет </a:t>
            </a:r>
            <a:r>
              <a:rPr lang="ru-RU" sz="1800" dirty="0" smtClean="0">
                <a:solidFill>
                  <a:schemeClr val="tx1"/>
                </a:solidFill>
              </a:rPr>
              <a:t>СССР.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16. Совет Министров </a:t>
            </a:r>
            <a:r>
              <a:rPr lang="ru-RU" sz="1800" dirty="0" smtClean="0">
                <a:solidFill>
                  <a:schemeClr val="tx1"/>
                </a:solidFill>
              </a:rPr>
              <a:t>СССР.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►VI - </a:t>
            </a:r>
            <a:r>
              <a:rPr lang="ru-RU" sz="1900" dirty="0">
                <a:solidFill>
                  <a:schemeClr val="tx1"/>
                </a:solidFill>
              </a:rPr>
              <a:t>Основы построения органов государственной власти и управления в союзных </a:t>
            </a:r>
            <a:r>
              <a:rPr lang="ru-RU" sz="1900" dirty="0" smtClean="0">
                <a:solidFill>
                  <a:schemeClr val="tx1"/>
                </a:solidFill>
              </a:rPr>
              <a:t>республиках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17. </a:t>
            </a:r>
            <a:r>
              <a:rPr lang="ru-RU" sz="1800" dirty="0">
                <a:solidFill>
                  <a:schemeClr val="tx1"/>
                </a:solidFill>
              </a:rPr>
              <a:t>Высшие органы государственной власти и управления союзной </a:t>
            </a:r>
            <a:r>
              <a:rPr lang="ru-RU" sz="1800" dirty="0" smtClean="0">
                <a:solidFill>
                  <a:schemeClr val="tx1"/>
                </a:solidFill>
              </a:rPr>
              <a:t>республики.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18. Высшие органы государственной власти и управления автономной </a:t>
            </a:r>
            <a:r>
              <a:rPr lang="ru-RU" sz="1800" dirty="0" smtClean="0">
                <a:solidFill>
                  <a:schemeClr val="tx1"/>
                </a:solidFill>
              </a:rPr>
              <a:t>республики.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Глава 19. Местные органы государственной власти и </a:t>
            </a:r>
            <a:r>
              <a:rPr lang="ru-RU" sz="1800" dirty="0" smtClean="0">
                <a:solidFill>
                  <a:schemeClr val="tx1"/>
                </a:solidFill>
              </a:rPr>
              <a:t>управления.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►VII - </a:t>
            </a:r>
            <a:r>
              <a:rPr lang="ru-RU" sz="1900" dirty="0">
                <a:solidFill>
                  <a:schemeClr val="tx1"/>
                </a:solidFill>
              </a:rPr>
              <a:t>Правосудие, арбитраж и прокурорский </a:t>
            </a:r>
            <a:r>
              <a:rPr lang="ru-RU" sz="1900" dirty="0" smtClean="0">
                <a:solidFill>
                  <a:schemeClr val="tx1"/>
                </a:solidFill>
              </a:rPr>
              <a:t>надзор.</a:t>
            </a:r>
            <a:endParaRPr lang="ru-RU" sz="19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20. Суд и </a:t>
            </a:r>
            <a:r>
              <a:rPr lang="ru-RU" sz="1800" dirty="0" smtClean="0">
                <a:solidFill>
                  <a:schemeClr val="tx1"/>
                </a:solidFill>
              </a:rPr>
              <a:t>арбитраж.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▪ Глава </a:t>
            </a:r>
            <a:r>
              <a:rPr lang="ru-RU" sz="1800" dirty="0">
                <a:solidFill>
                  <a:schemeClr val="tx1"/>
                </a:solidFill>
              </a:rPr>
              <a:t>21. </a:t>
            </a:r>
            <a:r>
              <a:rPr lang="ru-RU" sz="1800" dirty="0" smtClean="0">
                <a:solidFill>
                  <a:schemeClr val="tx1"/>
                </a:solidFill>
              </a:rPr>
              <a:t>Прокуратура. 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►VIII - </a:t>
            </a:r>
            <a:r>
              <a:rPr lang="ru-RU" sz="1900" dirty="0">
                <a:solidFill>
                  <a:schemeClr val="tx1"/>
                </a:solidFill>
              </a:rPr>
              <a:t>Герб, флаг, гимн и столица </a:t>
            </a:r>
            <a:r>
              <a:rPr lang="ru-RU" sz="1900" dirty="0" smtClean="0">
                <a:solidFill>
                  <a:schemeClr val="tx1"/>
                </a:solidFill>
              </a:rPr>
              <a:t>СССР.    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►IX - </a:t>
            </a:r>
            <a:r>
              <a:rPr lang="ru-RU" sz="1900" dirty="0">
                <a:solidFill>
                  <a:schemeClr val="tx1"/>
                </a:solidFill>
              </a:rPr>
              <a:t>Действие Конституции СССР и порядок ее </a:t>
            </a:r>
            <a:r>
              <a:rPr lang="ru-RU" sz="1900" dirty="0" smtClean="0">
                <a:solidFill>
                  <a:schemeClr val="tx1"/>
                </a:solidFill>
              </a:rPr>
              <a:t>изменения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080120"/>
          </a:xfrm>
        </p:spPr>
        <p:txBody>
          <a:bodyPr/>
          <a:lstStyle/>
          <a:p>
            <a:pPr algn="l"/>
            <a:r>
              <a:rPr lang="ru-RU" sz="2800" dirty="0" smtClean="0"/>
              <a:t>Структура конституции на момент принятия: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9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5112568" cy="5060911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Конституция 1977 года начинается с преамбулы. В преамбуле в общем виде был оценен исторический путь, пройденный советским обществом за 60 лет после Октябрьской революции. Была дана характеристика советского общества как «развитого социалистического общества, как закономерного этапа на пути к коммунизму». Также в преамбуле сказано, что Конституция сохраняет принципы предыдущих Конституций, и утверждается, что Советская власть осуществила глубочайшие социально-экономические преобразования, навсегда покончила с эксплуатацией человека человеком, с классовыми антагонизмами и национальной враждой.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Преамбула.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816424" cy="506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72816"/>
            <a:ext cx="5256583" cy="4968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Статья </a:t>
            </a:r>
            <a:r>
              <a:rPr lang="ru-RU" sz="1800" dirty="0">
                <a:solidFill>
                  <a:schemeClr val="tx1"/>
                </a:solidFill>
              </a:rPr>
              <a:t>45 говорит о бесплатности всех видов образования, «развитии заочного и вечернего образования», «предоставлении государственных стипендий и льгот учащимся и студентам», «бесплатной выдаче школьных учебников» и «создании условий для самообразования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 marL="4572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(в конституции 1936 года </a:t>
            </a:r>
            <a:r>
              <a:rPr lang="ru-RU" sz="1800" dirty="0" smtClean="0">
                <a:solidFill>
                  <a:schemeClr val="tx1"/>
                </a:solidFill>
              </a:rPr>
              <a:t>всего</a:t>
            </a:r>
          </a:p>
          <a:p>
            <a:pPr marL="4572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этого не было).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Конституция об </a:t>
            </a:r>
            <a:r>
              <a:rPr lang="ru-RU" dirty="0" smtClean="0"/>
              <a:t>образовании.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123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12568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По сравнению с конституцией 1936 года появились, в частности, такие статьи:</a:t>
            </a: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Статья </a:t>
            </a:r>
            <a:r>
              <a:rPr lang="ru-RU" sz="1900" dirty="0">
                <a:solidFill>
                  <a:schemeClr val="tx1"/>
                </a:solidFill>
              </a:rPr>
              <a:t>42. Граждане СССР имеют право на охрану здоровья.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44. Граждане СССР имеют право на жилище.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46. Граждане СССР имеют право на пользование достижениями культуры.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47. Гражданам СССР … гарантируется свобода научного, технического и художественного творчества. Права авторов, изобретателей и рационализаторов охраняются государством.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66. Граждане СССР обязаны заботиться о воспитании детей … Дети обязаны заботиться о родителях и оказывать им помощь.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67. Граждане СССР обязаны беречь природу, охранять её богатства.</a:t>
            </a: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68. Забота о сохранении исторических памятников и других культурных ценностей — долг и обязанность граждан СССР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Статья 69. Интернациональный долг гражданина СССР — содействовать развитию дружбы и сотрудничества с народами других стран, поддержанию и укреплению всеобщего </a:t>
            </a:r>
            <a:r>
              <a:rPr lang="ru-RU" sz="1900" dirty="0" smtClean="0">
                <a:solidFill>
                  <a:schemeClr val="tx1"/>
                </a:solidFill>
              </a:rPr>
              <a:t>мира.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1" y="355848"/>
            <a:ext cx="8381260" cy="840904"/>
          </a:xfrm>
        </p:spPr>
        <p:txBody>
          <a:bodyPr/>
          <a:lstStyle/>
          <a:p>
            <a:pPr algn="just"/>
            <a:r>
              <a:rPr lang="ru-RU" dirty="0"/>
              <a:t>Другие </a:t>
            </a:r>
            <a:r>
              <a:rPr lang="ru-RU" dirty="0" smtClean="0"/>
              <a:t>нововведения.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8 </a:t>
            </a:r>
            <a:r>
              <a:rPr lang="ru-RU" sz="1800" dirty="0">
                <a:solidFill>
                  <a:schemeClr val="tx1"/>
                </a:solidFill>
              </a:rPr>
              <a:t>декабря 1991 </a:t>
            </a:r>
            <a:r>
              <a:rPr lang="ru-RU" sz="1800" dirty="0" smtClean="0">
                <a:solidFill>
                  <a:schemeClr val="tx1"/>
                </a:solidFill>
              </a:rPr>
              <a:t>года президентами Борисом </a:t>
            </a:r>
            <a:r>
              <a:rPr lang="ru-RU" sz="1800" dirty="0">
                <a:solidFill>
                  <a:schemeClr val="tx1"/>
                </a:solidFill>
              </a:rPr>
              <a:t>Ельциным и Леонидом Кравчуком, а также председателем Верховного Совета Белоруссии Станиславом Шушкевичем было подписано «Соглашение о создании Содружества Независимых Государств</a:t>
            </a:r>
            <a:r>
              <a:rPr lang="ru-RU" sz="1800" dirty="0" smtClean="0">
                <a:solidFill>
                  <a:schemeClr val="tx1"/>
                </a:solidFill>
              </a:rPr>
              <a:t>». В </a:t>
            </a:r>
            <a:r>
              <a:rPr lang="ru-RU" sz="1800" dirty="0">
                <a:solidFill>
                  <a:schemeClr val="tx1"/>
                </a:solidFill>
              </a:rPr>
              <a:t>документе, состоявшем из Преамбулы и 14 статей, констатировалось, что Союз ССР прекратил своё существование как субъект международного права и геополитической реальности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10 </a:t>
            </a:r>
            <a:r>
              <a:rPr lang="ru-RU" sz="1800" dirty="0">
                <a:solidFill>
                  <a:schemeClr val="tx1"/>
                </a:solidFill>
              </a:rPr>
              <a:t>декабря Верховные Советы Украины и Белоруссии ратифицировали соглашение о создании </a:t>
            </a:r>
            <a:r>
              <a:rPr lang="ru-RU" sz="1800" dirty="0" smtClean="0">
                <a:solidFill>
                  <a:schemeClr val="tx1"/>
                </a:solidFill>
              </a:rPr>
              <a:t>СНГ.</a:t>
            </a: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25 </a:t>
            </a:r>
            <a:r>
              <a:rPr lang="ru-RU" sz="1800" dirty="0">
                <a:solidFill>
                  <a:schemeClr val="tx1"/>
                </a:solidFill>
              </a:rPr>
              <a:t>декабря Михаил Горбачёв объявил о прекращении своей деятельности на посту </a:t>
            </a:r>
            <a:r>
              <a:rPr lang="ru-RU" sz="1800" dirty="0" smtClean="0">
                <a:solidFill>
                  <a:schemeClr val="tx1"/>
                </a:solidFill>
              </a:rPr>
              <a:t>президента СССР.</a:t>
            </a: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26 </a:t>
            </a:r>
            <a:r>
              <a:rPr lang="ru-RU" sz="1800" dirty="0">
                <a:solidFill>
                  <a:schemeClr val="tx1"/>
                </a:solidFill>
              </a:rPr>
              <a:t>декабря 1991 года Совет Республик Верховного Совета </a:t>
            </a:r>
            <a:r>
              <a:rPr lang="ru-RU" sz="1800" dirty="0" smtClean="0">
                <a:solidFill>
                  <a:schemeClr val="tx1"/>
                </a:solidFill>
              </a:rPr>
              <a:t>СССР </a:t>
            </a:r>
            <a:r>
              <a:rPr lang="ru-RU" sz="1800" dirty="0">
                <a:solidFill>
                  <a:schemeClr val="tx1"/>
                </a:solidFill>
              </a:rPr>
              <a:t>принял декларацию о прекращении существования СССР в связи с образованием </a:t>
            </a:r>
            <a:r>
              <a:rPr lang="ru-RU" sz="1800" dirty="0" smtClean="0">
                <a:solidFill>
                  <a:schemeClr val="tx1"/>
                </a:solidFill>
              </a:rPr>
              <a:t>СНГ.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1" y="355848"/>
            <a:ext cx="8381260" cy="840904"/>
          </a:xfrm>
        </p:spPr>
        <p:txBody>
          <a:bodyPr/>
          <a:lstStyle/>
          <a:p>
            <a:pPr algn="just"/>
            <a:r>
              <a:rPr lang="ru-RU" dirty="0"/>
              <a:t>Прекращение </a:t>
            </a:r>
            <a:r>
              <a:rPr lang="ru-RU" dirty="0" smtClean="0"/>
              <a:t>действия.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1570</TotalTime>
  <Words>926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Franklin Gothic Medium</vt:lpstr>
      <vt:lpstr>Wingdings</vt:lpstr>
      <vt:lpstr>Wingdings 2</vt:lpstr>
      <vt:lpstr>Сетка</vt:lpstr>
      <vt:lpstr>Презентация PowerPoint</vt:lpstr>
      <vt:lpstr>Конституция СССР 1977 ГОДА -        </vt:lpstr>
      <vt:lpstr>История создания:</vt:lpstr>
      <vt:lpstr>Структура конституции на момент принятия:</vt:lpstr>
      <vt:lpstr>Структура конституции на момент принятия:</vt:lpstr>
      <vt:lpstr>Преамбула.</vt:lpstr>
      <vt:lpstr>Конституция об образовании.</vt:lpstr>
      <vt:lpstr>Другие нововведения.</vt:lpstr>
      <vt:lpstr>Прекращение действия.</vt:lpstr>
      <vt:lpstr>Используемые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35</cp:revision>
  <dcterms:created xsi:type="dcterms:W3CDTF">2021-11-17T13:36:49Z</dcterms:created>
  <dcterms:modified xsi:type="dcterms:W3CDTF">2021-12-06T10:30:34Z</dcterms:modified>
</cp:coreProperties>
</file>