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18.xml" ContentType="application/vnd.openxmlformats-officedocument.presentationml.notesSlide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Default Extension="ppt" ContentType="application/vnd.ms-powerpoint"/>
  <Override PartName="/ppt/notesSlides/notesSlide16.xml" ContentType="application/vnd.openxmlformats-officedocument.presentationml.notes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slideLayouts/slideLayout10.xml" ContentType="application/vnd.openxmlformats-officedocument.presentationml.slideLayout+xml"/>
  <Default Extension="gif" ContentType="image/gif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1.xml" ContentType="application/vnd.openxmlformats-officedocument.presentationml.notesSlide+xml"/>
  <Default Extension="vml" ContentType="application/vnd.openxmlformats-officedocument.vmlDrawing"/>
  <Override PartName="/ppt/notesSlides/notesSlide12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Default Extension="emf" ContentType="image/x-emf"/>
  <Override PartName="/ppt/notesSlides/notesSlide17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"/>
  </p:notesMasterIdLst>
  <p:sldIdLst>
    <p:sldId id="259" r:id="rId2"/>
    <p:sldId id="258" r:id="rId3"/>
    <p:sldId id="261" r:id="rId4"/>
    <p:sldId id="262" r:id="rId5"/>
    <p:sldId id="264" r:id="rId6"/>
    <p:sldId id="275" r:id="rId7"/>
    <p:sldId id="265" r:id="rId8"/>
    <p:sldId id="268" r:id="rId9"/>
    <p:sldId id="277" r:id="rId10"/>
    <p:sldId id="278" r:id="rId11"/>
    <p:sldId id="269" r:id="rId12"/>
    <p:sldId id="270" r:id="rId13"/>
    <p:sldId id="271" r:id="rId14"/>
    <p:sldId id="272" r:id="rId15"/>
    <p:sldId id="273" r:id="rId16"/>
    <p:sldId id="274" r:id="rId17"/>
    <p:sldId id="283" r:id="rId18"/>
    <p:sldId id="280" r:id="rId19"/>
    <p:sldId id="282" r:id="rId20"/>
  </p:sldIdLst>
  <p:sldSz cx="9144000" cy="6858000" type="screen4x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87" d="100"/>
          <a:sy n="87" d="100"/>
        </p:scale>
        <p:origin x="-792" y="-10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cs typeface="+mn-cs"/>
              </a:defRPr>
            </a:lvl1pPr>
          </a:lstStyle>
          <a:p>
            <a:pPr>
              <a:defRPr/>
            </a:pPr>
            <a:fld id="{02125027-F15E-449E-9E5D-DEB18AAB99EF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latin typeface="+mn-lt"/>
                <a:cs typeface="+mn-cs"/>
              </a:defRPr>
            </a:lvl1pPr>
          </a:lstStyle>
          <a:p>
            <a:pPr>
              <a:defRPr/>
            </a:pPr>
            <a:fld id="{920DE4DF-BEAE-41A5-ADA0-31BB6205106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536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15363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45866CE2-32CF-4BCA-A321-B45BA9E4CDDD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379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33795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B8354D8B-F059-41C3-A963-8DAE4C28EBDA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10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584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35843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9D8DACA0-CA02-4011-94BF-C197C3EAA642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11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891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38915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A8B5D8BE-4B4C-4D33-87AA-6D37FCFCFC95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12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096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40963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3505F16E-64C0-4600-BBAC-B691FDC47A40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13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301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43011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0F97714E-AFD7-4CF2-9D61-38D5F576906F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14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8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45059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B3F2DB5D-66FF-44B8-A7EC-CD84CE3602DC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15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47107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87BC2329-68AD-446A-97C3-8495909A3D8E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16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915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49155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9427A248-5250-4FE6-A506-299B526E8AB5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17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51203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7B16AB01-D445-465E-BB36-BD18E4B064F4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18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325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53251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F4598C4B-10FF-42C3-BF8D-454275227D5B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19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41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17411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FD379805-4CF1-4F4D-9D32-434A7088F830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8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19459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899F6ABE-F2A0-4389-BDED-3F03485EFE81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506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21507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82D1B34C-FFEF-44F2-9F6E-F2494D3DFC68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4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355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23555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0BDB4E36-BC6A-4CE4-AD05-89107C43C24C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5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560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25603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E501B3EE-17B4-4122-A85E-4CBC89F0B081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6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65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27651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81071020-EC98-41C9-B6FA-8DF2051C311B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7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9698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29699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38EBEF47-8EE3-4E0D-AF62-B8AD4406BBEB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8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1746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smtClean="0"/>
          </a:p>
        </p:txBody>
      </p:sp>
      <p:sp>
        <p:nvSpPr>
          <p:cNvPr id="31747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95A7E18B-388E-4310-849A-FBFC198ABBD6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9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6557E4-69B2-4CEB-B268-9A7228BBB6CB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0F26F2-A40C-4147-B908-BB46C8351BC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99614B-48FC-418A-B9DE-3E417AD11383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4274F08-772A-45D3-AAE5-61DDCAE828E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459822-281A-490D-BEE3-11E378669585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4626E4-535F-4AEF-9B64-1F85BCEDF84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83D32C-DE38-407E-B0E9-F66E3DD1FCCB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348BB-E734-4560-9F45-EFD0B74AAE6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0FBB313-6F69-44C7-87C6-FDC439848213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F54B7E-3E3B-4010-93D6-0FABF461788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4E59D2-E428-4D04-937A-14A48F7132F7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036D6D-88BD-4CD7-A0B9-CB9A62A52AF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289276-B91A-4EFE-920A-2EEC990D23A9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81BB97-8D21-4F25-8CF0-83EEE3C0D06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20D683-8508-45C7-89B7-93AB4F920145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B0B06F-58A4-4BB4-946D-C1268EE7411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D31F1D-1DF2-4710-9D5A-0F35D7195250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799AC2-12C2-43D9-B778-B2D568CC433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A2DBFA-9E11-4E3C-8E29-CF6BFA3A337A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D4BF6F-6FFC-431E-9AC1-A641C722BBA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30D870-E94F-4297-8404-E39211582543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A88638-C3DD-481F-B2C8-F5B77498E79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37891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9C7A85D9-F83E-46A0-9483-512C8DBFE1D0}" type="datetimeFigureOut">
              <a:rPr lang="ru-RU"/>
              <a:pPr>
                <a:defRPr/>
              </a:pPr>
              <a:t>15.04.2017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F5C17C72-DE57-4791-9995-47E3E2DDE76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8" r:id="rId2"/>
    <p:sldLayoutId id="2147483657" r:id="rId3"/>
    <p:sldLayoutId id="2147483656" r:id="rId4"/>
    <p:sldLayoutId id="2147483655" r:id="rId5"/>
    <p:sldLayoutId id="2147483654" r:id="rId6"/>
    <p:sldLayoutId id="2147483653" r:id="rId7"/>
    <p:sldLayoutId id="2147483652" r:id="rId8"/>
    <p:sldLayoutId id="2147483651" r:id="rId9"/>
    <p:sldLayoutId id="2147483650" r:id="rId10"/>
    <p:sldLayoutId id="214748364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gif"/><Relationship Id="rId4" Type="http://schemas.openxmlformats.org/officeDocument/2006/relationships/image" Target="../media/image2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gif"/><Relationship Id="rId4" Type="http://schemas.openxmlformats.org/officeDocument/2006/relationships/image" Target="../media/image21.gi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gif"/><Relationship Id="rId5" Type="http://schemas.openxmlformats.org/officeDocument/2006/relationships/image" Target="../media/image24.gif"/><Relationship Id="rId4" Type="http://schemas.openxmlformats.org/officeDocument/2006/relationships/image" Target="../media/image23.gi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7" Type="http://schemas.openxmlformats.org/officeDocument/2006/relationships/oleObject" Target="../embeddings/____________Microsoft_Office_PowerPoint_97-20031.ppt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hyperlink" Target="../AppData/Local/Temp/Rar$DI39.728/&#1058;&#1040;&#1053;&#1062;&#1045;&#1042;&#1040;&#1051;&#1068;&#1053;&#1040;&#1071;%20(PPTminimizer).ppt" TargetMode="External"/><Relationship Id="rId5" Type="http://schemas.openxmlformats.org/officeDocument/2006/relationships/image" Target="../media/image27.jpeg"/><Relationship Id="rId4" Type="http://schemas.openxmlformats.org/officeDocument/2006/relationships/image" Target="../media/image1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.gif"/><Relationship Id="rId4" Type="http://schemas.openxmlformats.org/officeDocument/2006/relationships/image" Target="../media/image5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gif"/><Relationship Id="rId5" Type="http://schemas.openxmlformats.org/officeDocument/2006/relationships/image" Target="../media/image30.gif"/><Relationship Id="rId4" Type="http://schemas.openxmlformats.org/officeDocument/2006/relationships/image" Target="../media/image29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33.gi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.gif"/><Relationship Id="rId5" Type="http://schemas.openxmlformats.org/officeDocument/2006/relationships/image" Target="../media/image5.jpeg"/><Relationship Id="rId4" Type="http://schemas.openxmlformats.org/officeDocument/2006/relationships/hyperlink" Target="../AppData/Local/Temp/Rar$DI39.728/&#1055;.&#1048;.&#1063;&#1072;&#1081;&#1082;&#1086;&#1074;&#1089;&#1082;&#1080;&#1081;-&#1042;&#1072;&#1083;&#1100;&#1089;" TargetMode="Externa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4.gi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5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gif"/><Relationship Id="rId5" Type="http://schemas.openxmlformats.org/officeDocument/2006/relationships/image" Target="../media/image37.gif"/><Relationship Id="rId4" Type="http://schemas.openxmlformats.org/officeDocument/2006/relationships/image" Target="../media/image36.gi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http://mp3ostrov.com/?string=%E2%E0%EB%FC%F1%20%F6%E2%E5%F2%EE%E2%20%F7%E0%E9%EA%EE%E2%F1%EA%E8%E9" TargetMode="External"/><Relationship Id="rId3" Type="http://schemas.openxmlformats.org/officeDocument/2006/relationships/image" Target="../media/image1.jpeg"/><Relationship Id="rId7" Type="http://schemas.openxmlformats.org/officeDocument/2006/relationships/hyperlink" Target="http://flaminguru.narod.ru/posl5.htm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school-collection.edu.ru/catalog/res/86070c84-930f-4321-9f04-48a17da873e9/?from=3709fea8-1ff7-26a5-c7c0-32f1d04346a8&amp;interface=pupil&amp;class=49&amp;subject=38" TargetMode="External"/><Relationship Id="rId5" Type="http://schemas.openxmlformats.org/officeDocument/2006/relationships/hyperlink" Target="http://myclass.shkola.hc.ru/index.php?option=com_content&amp;view=category&amp;layout=blog&amp;id=49&amp;Itemid=76" TargetMode="External"/><Relationship Id="rId10" Type="http://schemas.openxmlformats.org/officeDocument/2006/relationships/hyperlink" Target="http://fizkultira.ucoz.com/load/10" TargetMode="External"/><Relationship Id="rId4" Type="http://schemas.openxmlformats.org/officeDocument/2006/relationships/image" Target="../media/image39.gif"/><Relationship Id="rId9" Type="http://schemas.openxmlformats.org/officeDocument/2006/relationships/hyperlink" Target="http://www.proshkolu.ru/user/natalya7777d/file/1721788/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7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gif"/><Relationship Id="rId5" Type="http://schemas.openxmlformats.org/officeDocument/2006/relationships/image" Target="../media/image5.jpeg"/><Relationship Id="rId4" Type="http://schemas.openxmlformats.org/officeDocument/2006/relationships/image" Target="../media/image4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gi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gif"/><Relationship Id="rId3" Type="http://schemas.openxmlformats.org/officeDocument/2006/relationships/image" Target="../media/image1.jpeg"/><Relationship Id="rId7" Type="http://schemas.openxmlformats.org/officeDocument/2006/relationships/hyperlink" Target="http://school-collection.edu.ru/catalog/res/86070c84-930f-4321-9f04-48a17da873e9/?from=3709fea8-1ff7-26a5-c7c0-32f1d04346a8&amp;interface=pupil&amp;class=49&amp;subject=38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gif"/><Relationship Id="rId5" Type="http://schemas.openxmlformats.org/officeDocument/2006/relationships/image" Target="../media/image10.jpeg"/><Relationship Id="rId10" Type="http://schemas.openxmlformats.org/officeDocument/2006/relationships/image" Target="../media/image14.png"/><Relationship Id="rId4" Type="http://schemas.openxmlformats.org/officeDocument/2006/relationships/image" Target="../media/image9.png"/><Relationship Id="rId9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.gif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.jpeg"/><Relationship Id="rId4" Type="http://schemas.openxmlformats.org/officeDocument/2006/relationships/image" Target="../media/image16.gi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jpeg"/><Relationship Id="rId5" Type="http://schemas.openxmlformats.org/officeDocument/2006/relationships/image" Target="../media/image19.gif"/><Relationship Id="rId4" Type="http://schemas.openxmlformats.org/officeDocument/2006/relationships/image" Target="../media/image18.gi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hyperlink" Target="../AppData/Local/Temp/Rar$DI39.728/otdyh_nash_fizkultminutka.mp3" TargetMode="External"/><Relationship Id="rId4" Type="http://schemas.openxmlformats.org/officeDocument/2006/relationships/image" Target="../media/image20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4340" name="Группа 387"/>
          <p:cNvGrpSpPr>
            <a:grpSpLocks/>
          </p:cNvGrpSpPr>
          <p:nvPr/>
        </p:nvGrpSpPr>
        <p:grpSpPr bwMode="auto">
          <a:xfrm>
            <a:off x="-227013" y="520700"/>
            <a:ext cx="9210676" cy="7058025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571944" y="1352535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396458" y="161585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4347" name="Группа 56"/>
          <p:cNvGrpSpPr>
            <a:grpSpLocks/>
          </p:cNvGrpSpPr>
          <p:nvPr/>
        </p:nvGrpSpPr>
        <p:grpSpPr bwMode="auto">
          <a:xfrm>
            <a:off x="4760913" y="1071563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48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783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784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785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49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76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761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0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73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1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70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2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676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3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64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642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4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60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604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5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57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6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547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7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51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8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59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60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61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62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63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64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4391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92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93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4399" name="Подзаголовок 395"/>
          <p:cNvSpPr>
            <a:spLocks noGrp="1"/>
          </p:cNvSpPr>
          <p:nvPr>
            <p:ph type="subTitle" idx="1"/>
          </p:nvPr>
        </p:nvSpPr>
        <p:spPr>
          <a:xfrm>
            <a:off x="4788025" y="4149080"/>
            <a:ext cx="3146300" cy="1869133"/>
          </a:xfrm>
        </p:spPr>
        <p:txBody>
          <a:bodyPr/>
          <a:lstStyle/>
          <a:p>
            <a:pPr algn="r"/>
            <a:r>
              <a:rPr lang="ru-RU" sz="1400" b="1" dirty="0" smtClean="0">
                <a:solidFill>
                  <a:srgbClr val="002060"/>
                </a:solidFill>
                <a:latin typeface="Arial Narrow" pitchFamily="34" charset="0"/>
              </a:rPr>
              <a:t>Учителя русского языка и литературы</a:t>
            </a:r>
          </a:p>
          <a:p>
            <a:pPr algn="r"/>
            <a:r>
              <a:rPr lang="ru-RU" sz="1400" b="1" dirty="0" smtClean="0">
                <a:solidFill>
                  <a:srgbClr val="002060"/>
                </a:solidFill>
                <a:latin typeface="Arial Narrow" pitchFamily="34" charset="0"/>
              </a:rPr>
              <a:t>МБОУ </a:t>
            </a:r>
            <a:r>
              <a:rPr lang="ru-RU" sz="1400" b="1" dirty="0" smtClean="0">
                <a:solidFill>
                  <a:srgbClr val="002060"/>
                </a:solidFill>
                <a:latin typeface="Arial Narrow" pitchFamily="34" charset="0"/>
              </a:rPr>
              <a:t>г.Астрахани «СОШ№9»</a:t>
            </a:r>
          </a:p>
          <a:p>
            <a:pPr algn="r"/>
            <a:r>
              <a:rPr lang="ru-RU" sz="1400" b="1" dirty="0" err="1" smtClean="0">
                <a:solidFill>
                  <a:srgbClr val="002060"/>
                </a:solidFill>
                <a:latin typeface="Arial Narrow" pitchFamily="34" charset="0"/>
              </a:rPr>
              <a:t>Малюка</a:t>
            </a:r>
            <a:r>
              <a:rPr lang="ru-RU" sz="1400" b="1" dirty="0" smtClean="0">
                <a:solidFill>
                  <a:srgbClr val="002060"/>
                </a:solidFill>
                <a:latin typeface="Arial Narrow" pitchFamily="34" charset="0"/>
              </a:rPr>
              <a:t> Валентина Ивановна,</a:t>
            </a:r>
          </a:p>
          <a:p>
            <a:pPr algn="r"/>
            <a:r>
              <a:rPr lang="ru-RU" sz="1400" b="1" dirty="0" err="1" smtClean="0">
                <a:solidFill>
                  <a:srgbClr val="002060"/>
                </a:solidFill>
                <a:latin typeface="Arial Narrow" pitchFamily="34" charset="0"/>
              </a:rPr>
              <a:t>Ланговая</a:t>
            </a:r>
            <a:r>
              <a:rPr lang="ru-RU" sz="1400" b="1" dirty="0" smtClean="0">
                <a:solidFill>
                  <a:srgbClr val="002060"/>
                </a:solidFill>
                <a:latin typeface="Arial Narrow" pitchFamily="34" charset="0"/>
              </a:rPr>
              <a:t> Наталья Валерьевна</a:t>
            </a:r>
            <a:endParaRPr lang="ru-RU" sz="1400" b="1" dirty="0" smtClean="0">
              <a:solidFill>
                <a:srgbClr val="002060"/>
              </a:solidFill>
              <a:latin typeface="Arial Narrow" pitchFamily="34" charset="0"/>
            </a:endParaRPr>
          </a:p>
        </p:txBody>
      </p:sp>
      <p:sp>
        <p:nvSpPr>
          <p:cNvPr id="345" name="Заголовок 394"/>
          <p:cNvSpPr txBox="1">
            <a:spLocks/>
          </p:cNvSpPr>
          <p:nvPr/>
        </p:nvSpPr>
        <p:spPr>
          <a:xfrm>
            <a:off x="1689590" y="243218"/>
            <a:ext cx="7122306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ru-RU" sz="32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Здоровьесберегающие</a:t>
            </a: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технологии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на уроках русского языка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14401" name="Рисунок 1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27163" y="2362200"/>
            <a:ext cx="2752725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402" name="Рисунок 5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795463" y="4271963"/>
            <a:ext cx="2516187" cy="1481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2772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2779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80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221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3222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3223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81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19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3199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2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17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3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14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4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114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5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07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3080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6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04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3042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7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01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8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2985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9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295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90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91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92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93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94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2821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822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151826"/>
            <a:ext cx="6643734" cy="955033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Тренировочные упражнения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835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836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837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2838" name="Объект 227"/>
          <p:cNvSpPr>
            <a:spLocks noGrp="1"/>
          </p:cNvSpPr>
          <p:nvPr>
            <p:ph idx="1"/>
          </p:nvPr>
        </p:nvSpPr>
        <p:spPr>
          <a:xfrm>
            <a:off x="457200" y="1147763"/>
            <a:ext cx="8229600" cy="4525962"/>
          </a:xfrm>
        </p:spPr>
        <p:txBody>
          <a:bodyPr/>
          <a:lstStyle/>
          <a:p>
            <a:r>
              <a:rPr lang="ru-RU" sz="2000" smtClean="0"/>
              <a:t>1) Графически обозначьте корни слов. Над каждым корнем поставьте одну из цифр: 1 – безударная гласная; 2 – непроверяемая гласная; 3 – чередующаяся.</a:t>
            </a:r>
            <a:br>
              <a:rPr lang="ru-RU" sz="2000" smtClean="0"/>
            </a:br>
            <a:r>
              <a:rPr lang="ru-RU" sz="2000" smtClean="0"/>
              <a:t>2) Перепишите по памяти эти слова в блокнот.</a:t>
            </a:r>
          </a:p>
          <a:p>
            <a:r>
              <a:rPr lang="ru-RU" sz="2000" b="1" smtClean="0"/>
              <a:t>2.</a:t>
            </a:r>
            <a:r>
              <a:rPr lang="ru-RU" sz="2000" smtClean="0"/>
              <a:t> Продолжите каждый ряд, дополнив его 2–3 словами.</a:t>
            </a:r>
          </a:p>
          <a:p>
            <a:r>
              <a:rPr lang="ru-RU" sz="2000" i="1" smtClean="0"/>
              <a:t>Занимат_ся</a:t>
            </a:r>
            <a:r>
              <a:rPr lang="ru-RU" sz="2000" smtClean="0"/>
              <a:t> (чем?) </a:t>
            </a:r>
            <a:r>
              <a:rPr lang="ru-RU" sz="2000" i="1" smtClean="0"/>
              <a:t>спортом, греблей, гимнастикой, ...</a:t>
            </a:r>
            <a:br>
              <a:rPr lang="ru-RU" sz="2000" i="1" smtClean="0"/>
            </a:br>
            <a:r>
              <a:rPr lang="ru-RU" sz="2000" i="1" smtClean="0"/>
              <a:t>Уча_твовать (в чем?) в с_ревнованиях, первенстве гор_да, ...</a:t>
            </a:r>
            <a:br>
              <a:rPr lang="ru-RU" sz="2000" i="1" smtClean="0"/>
            </a:br>
            <a:r>
              <a:rPr lang="ru-RU" sz="2000" i="1" smtClean="0"/>
              <a:t>С_ревнования (какие?) по в_лейболу, б_скетболу, х_ккею, ...</a:t>
            </a:r>
            <a:br>
              <a:rPr lang="ru-RU" sz="2000" i="1" smtClean="0"/>
            </a:br>
            <a:r>
              <a:rPr lang="ru-RU" sz="2000" i="1" smtClean="0"/>
              <a:t>Трен_роваться (где?) на стадионе «Динамо», в спортзале, на ледовом поле, ...</a:t>
            </a:r>
            <a:br>
              <a:rPr lang="ru-RU" sz="2000" i="1" smtClean="0"/>
            </a:br>
            <a:r>
              <a:rPr lang="ru-RU" sz="2000" i="1" smtClean="0"/>
              <a:t>Добиваться победы (как?) настойч_во, упорно, ...</a:t>
            </a:r>
            <a:br>
              <a:rPr lang="ru-RU" sz="2000" i="1" smtClean="0"/>
            </a:br>
            <a:r>
              <a:rPr lang="ru-RU" sz="2000" i="1" smtClean="0"/>
              <a:t>Устанавливать (что?) р_корд, ...</a:t>
            </a:r>
            <a:br>
              <a:rPr lang="ru-RU" sz="2000" i="1" smtClean="0"/>
            </a:br>
            <a:r>
              <a:rPr lang="ru-RU" sz="2000" i="1" smtClean="0"/>
              <a:t>Проигр_вать (кому?) команде противника, ...</a:t>
            </a:r>
            <a:endParaRPr lang="ru-RU" sz="2000" smtClean="0"/>
          </a:p>
          <a:p>
            <a:endParaRPr lang="ru-RU" sz="2000" smtClean="0"/>
          </a:p>
        </p:txBody>
      </p:sp>
      <p:pic>
        <p:nvPicPr>
          <p:cNvPr id="32839" name="Picture 37" descr="woman_yoga_side_stretching_hg_clr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848475" y="4151313"/>
            <a:ext cx="1671638" cy="2046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840" name="Picture 36" descr="woman_stretching_for_yoga_hg_clr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775325" y="4092575"/>
            <a:ext cx="1679575" cy="204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4820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4827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28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270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5271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5272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29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24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5248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0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21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1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19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2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163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3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12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5129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4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09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5091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5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06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6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034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7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00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8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39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40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41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42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4869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70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200012"/>
            <a:ext cx="6643734" cy="819946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Творческий спортивный диктант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83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84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85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4886" name="Объект 227"/>
          <p:cNvSpPr>
            <a:spLocks noGrp="1"/>
          </p:cNvSpPr>
          <p:nvPr>
            <p:ph idx="1"/>
          </p:nvPr>
        </p:nvSpPr>
        <p:spPr>
          <a:xfrm>
            <a:off x="654050" y="1741488"/>
            <a:ext cx="7816850" cy="4525962"/>
          </a:xfrm>
        </p:spPr>
        <p:txBody>
          <a:bodyPr/>
          <a:lstStyle/>
          <a:p>
            <a:r>
              <a:rPr lang="ru-RU" sz="2000" i="1" smtClean="0">
                <a:solidFill>
                  <a:srgbClr val="990000"/>
                </a:solidFill>
                <a:latin typeface="Arial" charset="0"/>
                <a:cs typeface="Arial" charset="0"/>
              </a:rPr>
              <a:t>Дайте определение выражениям.</a:t>
            </a:r>
          </a:p>
          <a:p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1. Вид спортивной гимнастики   (аэробика).</a:t>
            </a:r>
          </a:p>
          <a:p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2. Система физических упражнений, способствующая общему развитию организма и укреплению здоровья</a:t>
            </a:r>
            <a:r>
              <a:rPr lang="ru-RU" sz="1800" i="1" smtClean="0">
                <a:solidFill>
                  <a:srgbClr val="002060"/>
                </a:solidFill>
                <a:latin typeface="Arial" charset="0"/>
                <a:cs typeface="Arial" charset="0"/>
              </a:rPr>
              <a:t>    (</a:t>
            </a:r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гимнастика).</a:t>
            </a:r>
          </a:p>
          <a:p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3. Расслабление и снятие психического напряжения     (релаксация).</a:t>
            </a:r>
          </a:p>
          <a:p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4. Правила времяпровождения  (распорядок дня).</a:t>
            </a:r>
          </a:p>
          <a:p>
            <a:endParaRPr lang="ru-RU" sz="1800" b="1" smtClean="0">
              <a:latin typeface="Arial" charset="0"/>
              <a:cs typeface="Arial" charset="0"/>
            </a:endParaRPr>
          </a:p>
        </p:txBody>
      </p:sp>
      <p:pic>
        <p:nvPicPr>
          <p:cNvPr id="34887" name="Рисунок 226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7763" y="4400550"/>
            <a:ext cx="995362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88" name="Рисунок 234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74913" y="5594350"/>
            <a:ext cx="1863725" cy="754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89" name="Рисунок 241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596063" y="4095750"/>
            <a:ext cx="762000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7" name="Облако 106"/>
          <p:cNvSpPr/>
          <p:nvPr/>
        </p:nvSpPr>
        <p:spPr>
          <a:xfrm>
            <a:off x="113106" y="1318458"/>
            <a:ext cx="5000660" cy="1003842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045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4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4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46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86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4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87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4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88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4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47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6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64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48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3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49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0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0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379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1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34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345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2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30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307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3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27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4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250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5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22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6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57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58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59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60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087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88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113765" y="210807"/>
            <a:ext cx="5562901" cy="876365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Работа по картине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101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102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103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pic>
        <p:nvPicPr>
          <p:cNvPr id="1104" name="Рисунок 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95300" y="2500313"/>
            <a:ext cx="4087813" cy="2951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05" name="Прямоугольник 226"/>
          <p:cNvSpPr>
            <a:spLocks noChangeArrowheads="1"/>
          </p:cNvSpPr>
          <p:nvPr/>
        </p:nvSpPr>
        <p:spPr bwMode="auto">
          <a:xfrm>
            <a:off x="939800" y="1465263"/>
            <a:ext cx="4303713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600" b="1">
                <a:solidFill>
                  <a:srgbClr val="002060"/>
                </a:solidFill>
              </a:rPr>
              <a:t>Сочинение  в жанре репортажа  по картине А.В.Сайкиной «Детская спортивная     школа»</a:t>
            </a:r>
            <a:endParaRPr lang="ru-RU" sz="1600">
              <a:solidFill>
                <a:srgbClr val="002060"/>
              </a:solidFill>
            </a:endParaRPr>
          </a:p>
        </p:txBody>
      </p:sp>
      <p:graphicFrame>
        <p:nvGraphicFramePr>
          <p:cNvPr id="1035" name="Object 11">
            <a:hlinkClick r:id="rId6" action="ppaction://hlinkpres?slideindex=1&amp;slidetitle="/>
          </p:cNvPr>
          <p:cNvGraphicFramePr>
            <a:graphicFrameLocks noChangeAspect="1"/>
          </p:cNvGraphicFramePr>
          <p:nvPr/>
        </p:nvGraphicFramePr>
        <p:xfrm>
          <a:off x="5370513" y="3117850"/>
          <a:ext cx="3633787" cy="2725738"/>
        </p:xfrm>
        <a:graphic>
          <a:graphicData uri="http://schemas.openxmlformats.org/presentationml/2006/ole">
            <p:oleObj spid="_x0000_s1035" name="Презентация" r:id="rId7" imgW="4570530" imgH="3427618" progId="PowerPoint.Show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9940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9947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48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390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0391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0392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49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36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0368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0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33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1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31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2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283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3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24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0249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4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21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0211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5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18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6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154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7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12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8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59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60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61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62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9989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90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2130314" y="118575"/>
            <a:ext cx="5404063" cy="876365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Narrow" pitchFamily="34" charset="0"/>
              </a:rPr>
              <a:t>Словарная работа</a:t>
            </a:r>
            <a:endParaRPr lang="ru-RU" sz="40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Narrow" pitchFamily="34" charset="0"/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003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004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005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40006" name="Объект 227"/>
          <p:cNvSpPr>
            <a:spLocks noGrp="1"/>
          </p:cNvSpPr>
          <p:nvPr>
            <p:ph idx="1"/>
          </p:nvPr>
        </p:nvSpPr>
        <p:spPr>
          <a:xfrm>
            <a:off x="153988" y="927100"/>
            <a:ext cx="4373562" cy="4525963"/>
          </a:xfrm>
        </p:spPr>
        <p:txBody>
          <a:bodyPr/>
          <a:lstStyle/>
          <a:p>
            <a:r>
              <a:rPr lang="ru-RU" sz="1800" b="1" smtClean="0">
                <a:solidFill>
                  <a:srgbClr val="C00000"/>
                </a:solidFill>
                <a:latin typeface="Arial" charset="0"/>
                <a:cs typeface="Arial" charset="0"/>
              </a:rPr>
              <a:t>Как вы понимаете слово репортёр?</a:t>
            </a:r>
          </a:p>
          <a:p>
            <a:r>
              <a:rPr lang="ru-RU" sz="1800" b="1" smtClean="0">
                <a:solidFill>
                  <a:srgbClr val="002060"/>
                </a:solidFill>
                <a:latin typeface="Arial" charset="0"/>
                <a:cs typeface="Arial" charset="0"/>
              </a:rPr>
              <a:t>Репортёр</a:t>
            </a:r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 – журналист, доставляющий в газету сведения о фактах и событиях местной жизни.</a:t>
            </a:r>
          </a:p>
          <a:p>
            <a:r>
              <a:rPr lang="ru-RU" sz="1800" b="1" smtClean="0">
                <a:solidFill>
                  <a:srgbClr val="C00000"/>
                </a:solidFill>
                <a:latin typeface="Arial" charset="0"/>
                <a:cs typeface="Arial" charset="0"/>
              </a:rPr>
              <a:t>Что должен знать и уметь спортивный репортёр? </a:t>
            </a:r>
          </a:p>
          <a:p>
            <a:r>
              <a:rPr lang="ru-RU" sz="1800" smtClean="0">
                <a:latin typeface="Arial" charset="0"/>
                <a:cs typeface="Arial" charset="0"/>
              </a:rPr>
              <a:t>1) отобрать самое главное из того, что происходит на твоих глазах;</a:t>
            </a:r>
            <a:br>
              <a:rPr lang="ru-RU" sz="1800" smtClean="0">
                <a:latin typeface="Arial" charset="0"/>
                <a:cs typeface="Arial" charset="0"/>
              </a:rPr>
            </a:br>
            <a:r>
              <a:rPr lang="ru-RU" sz="1800" smtClean="0">
                <a:latin typeface="Arial" charset="0"/>
                <a:cs typeface="Arial" charset="0"/>
              </a:rPr>
              <a:t>2) должен прежде всего знать и любить спорт;</a:t>
            </a:r>
            <a:br>
              <a:rPr lang="ru-RU" sz="1800" smtClean="0">
                <a:latin typeface="Arial" charset="0"/>
                <a:cs typeface="Arial" charset="0"/>
              </a:rPr>
            </a:br>
            <a:r>
              <a:rPr lang="ru-RU" sz="1800" smtClean="0">
                <a:latin typeface="Arial" charset="0"/>
                <a:cs typeface="Arial" charset="0"/>
              </a:rPr>
              <a:t>3) нужно так писать свои репортажи, чтобы каждый читатель “увидел” ваши </a:t>
            </a:r>
            <a:r>
              <a:rPr lang="ru-RU" sz="2000" smtClean="0"/>
              <a:t>соревнования.</a:t>
            </a:r>
          </a:p>
          <a:p>
            <a:endParaRPr lang="ru-RU" sz="2000" b="1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0007" name="Picture 10" descr="книга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438650" y="1966913"/>
            <a:ext cx="4678363" cy="3508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5" name="Прямоугольник 234"/>
          <p:cNvSpPr/>
          <p:nvPr/>
        </p:nvSpPr>
        <p:spPr>
          <a:xfrm>
            <a:off x="4697413" y="2225675"/>
            <a:ext cx="4165600" cy="3170238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rgbClr val="C00000"/>
                </a:solidFill>
                <a:latin typeface="AnastasiaScript" pitchFamily="2" charset="0"/>
                <a:cs typeface="Times New Roman" pitchFamily="18" charset="0"/>
              </a:rPr>
              <a:t>                    </a:t>
            </a:r>
            <a:r>
              <a:rPr lang="ru-RU" sz="2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nastasiaScript" pitchFamily="2" charset="0"/>
                <a:cs typeface="Times New Roman" pitchFamily="18" charset="0"/>
              </a:rPr>
              <a:t>Словарь мудрых мыслей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1. Кто спортом занимается, тот силы набирается.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2. Со спортом не дружишь – не раз о том потужишь.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3. Отдай спорту время, а взамен получи здоровье.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4. В здоровом теле – здоровый дух.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5. Систематически заниматься спортом – значит заботиться о своём здоровье.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6. Здоровье всего дороже. Здоровье дороже богатства.</a:t>
            </a:r>
          </a:p>
        </p:txBody>
      </p:sp>
      <p:pic>
        <p:nvPicPr>
          <p:cNvPr id="40009" name="Picture 111" descr="Z:\newtek\_backgrounds_1.02\Tim\powerpoint templates\101-120\television_studio\elements\man_editing_video_workstation_hg_clr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224088" y="5002213"/>
            <a:ext cx="1635125" cy="1771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1988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1995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1996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438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2439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2440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1997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41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2416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1998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38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1999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35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0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331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1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29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2297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2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25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2259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3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23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4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202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5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17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6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07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08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09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10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2037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38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735306" y="215377"/>
            <a:ext cx="6078781" cy="876365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Психологическая страница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51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52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53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42054" name="Объект 227"/>
          <p:cNvSpPr>
            <a:spLocks noGrp="1"/>
          </p:cNvSpPr>
          <p:nvPr>
            <p:ph idx="1"/>
          </p:nvPr>
        </p:nvSpPr>
        <p:spPr>
          <a:xfrm>
            <a:off x="392113" y="1687513"/>
            <a:ext cx="8229600" cy="4525962"/>
          </a:xfrm>
        </p:spPr>
        <p:txBody>
          <a:bodyPr/>
          <a:lstStyle/>
          <a:p>
            <a:pPr marL="265113" indent="-265113">
              <a:lnSpc>
                <a:spcPct val="80000"/>
              </a:lnSpc>
              <a:buFont typeface="Wingdings 2" pitchFamily="18" charset="2"/>
              <a:buChar char=""/>
            </a:pPr>
            <a:r>
              <a:rPr lang="ru-RU" sz="1800" smtClean="0">
                <a:latin typeface="Arial" charset="0"/>
                <a:cs typeface="Arial" charset="0"/>
              </a:rPr>
              <a:t> </a:t>
            </a:r>
            <a:r>
              <a:rPr lang="ru-RU" sz="1800" b="1" smtClean="0">
                <a:solidFill>
                  <a:srgbClr val="002060"/>
                </a:solidFill>
                <a:latin typeface="Arial" charset="0"/>
                <a:cs typeface="Arial" charset="0"/>
              </a:rPr>
              <a:t>Текст для орфографического разбора.</a:t>
            </a:r>
          </a:p>
          <a:p>
            <a:pPr marL="265113" indent="-265113" algn="just">
              <a:lnSpc>
                <a:spcPct val="80000"/>
              </a:lnSpc>
              <a:buFont typeface="Wingdings 2" pitchFamily="18" charset="2"/>
              <a:buChar char=""/>
            </a:pPr>
            <a:r>
              <a:rPr lang="en-US" sz="1800" smtClean="0">
                <a:latin typeface="Arial" charset="0"/>
                <a:cs typeface="Arial" charset="0"/>
              </a:rPr>
              <a:t>   </a:t>
            </a:r>
            <a:r>
              <a:rPr lang="ru-RU" sz="1800" smtClean="0">
                <a:latin typeface="Arial" charset="0"/>
                <a:cs typeface="Arial" charset="0"/>
              </a:rPr>
              <a:t>Очень полезно и приятно смотреть на аквариум с разноцветными рыбками. Плавно раскачивающиеся водоросли и плавающие рыбки погружают нас в состояние невесомости. Всё наше тело медленно расслабляется, кровеносные сосуды расширяются, сердце начинает биться ровнее, полностью исчезают напряжение в теле и головная боль. Аквариум - прекрасное средство от страха в зубном кабинете.</a:t>
            </a:r>
          </a:p>
          <a:p>
            <a:pPr marL="265113" indent="-265113" algn="just">
              <a:lnSpc>
                <a:spcPct val="80000"/>
              </a:lnSpc>
              <a:buFont typeface="Wingdings 2" pitchFamily="18" charset="2"/>
              <a:buChar char=""/>
            </a:pPr>
            <a:endParaRPr lang="ru-RU" sz="1800" smtClean="0">
              <a:latin typeface="Arial" charset="0"/>
              <a:cs typeface="Arial" charset="0"/>
            </a:endParaRPr>
          </a:p>
        </p:txBody>
      </p:sp>
      <p:pic>
        <p:nvPicPr>
          <p:cNvPr id="227" name="Рисунок 226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670175" y="3573463"/>
            <a:ext cx="3898900" cy="2416175"/>
          </a:xfrm>
          <a:prstGeom prst="rect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</p:spPr>
      </p:pic>
      <p:pic>
        <p:nvPicPr>
          <p:cNvPr id="42056" name="Picture 2" descr="D:\Мои рисунки\рыбка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090988" y="4198938"/>
            <a:ext cx="504825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057" name="Picture 2" descr="D:\Мои рисунки\рыбка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884863" y="3843338"/>
            <a:ext cx="506412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4036" name="Группа 387"/>
          <p:cNvGrpSpPr>
            <a:grpSpLocks/>
          </p:cNvGrpSpPr>
          <p:nvPr/>
        </p:nvGrpSpPr>
        <p:grpSpPr bwMode="auto">
          <a:xfrm>
            <a:off x="-638175" y="2138363"/>
            <a:ext cx="4887913" cy="5227637"/>
            <a:chOff x="-836391" y="302553"/>
            <a:chExt cx="9261364" cy="7124638"/>
          </a:xfrm>
        </p:grpSpPr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4043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44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487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4488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4489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45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46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4465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46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43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47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40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48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380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49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34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4346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50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30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4308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51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27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52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251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53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22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54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55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56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57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58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4085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86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Эмоциональная разгрузка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99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100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101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44102" name="Объект 227"/>
          <p:cNvSpPr>
            <a:spLocks noGrp="1"/>
          </p:cNvSpPr>
          <p:nvPr>
            <p:ph idx="1"/>
          </p:nvPr>
        </p:nvSpPr>
        <p:spPr>
          <a:xfrm>
            <a:off x="314325" y="1358900"/>
            <a:ext cx="4725988" cy="4525963"/>
          </a:xfrm>
        </p:spPr>
        <p:txBody>
          <a:bodyPr/>
          <a:lstStyle/>
          <a:p>
            <a:pPr marL="0" indent="0">
              <a:buFont typeface="Arial" charset="0"/>
              <a:buNone/>
            </a:pPr>
            <a:r>
              <a:rPr lang="ru-RU" sz="2000" b="1" smtClean="0">
                <a:solidFill>
                  <a:srgbClr val="C00000"/>
                </a:solidFill>
                <a:hlinkClick r:id="rId4" action="ppaction://hlinkfile"/>
              </a:rPr>
              <a:t>Послушайте музыку П.И.Чайковского.</a:t>
            </a:r>
            <a:endParaRPr lang="ru-RU" sz="2000" b="1" smtClean="0">
              <a:solidFill>
                <a:srgbClr val="C00000"/>
              </a:solidFill>
            </a:endParaRPr>
          </a:p>
          <a:p>
            <a:pPr marL="0" indent="0">
              <a:buFont typeface="Arial" charset="0"/>
              <a:buNone/>
            </a:pPr>
            <a:r>
              <a:rPr lang="ru-RU" sz="2000" smtClean="0"/>
              <a:t>Представьте себе зрительно картину</a:t>
            </a:r>
          </a:p>
          <a:p>
            <a:pPr marL="0" indent="0">
              <a:buFont typeface="Arial" charset="0"/>
              <a:buNone/>
            </a:pPr>
            <a:r>
              <a:rPr lang="ru-RU" sz="2000" smtClean="0"/>
              <a:t>на основе услышанной мелодии. Попробуйте ее словесно описать.</a:t>
            </a:r>
          </a:p>
        </p:txBody>
      </p:sp>
      <p:pic>
        <p:nvPicPr>
          <p:cNvPr id="44103" name="Picture 10" descr="книга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438650" y="1966913"/>
            <a:ext cx="4678363" cy="3508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104" name="Прямоугольник 226"/>
          <p:cNvSpPr>
            <a:spLocks noChangeArrowheads="1"/>
          </p:cNvSpPr>
          <p:nvPr/>
        </p:nvSpPr>
        <p:spPr bwMode="auto">
          <a:xfrm>
            <a:off x="4811713" y="2487613"/>
            <a:ext cx="3913187" cy="27022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2400" dirty="0">
                <a:solidFill>
                  <a:srgbClr val="990000"/>
                </a:solidFill>
                <a:latin typeface="AnastasiaScript"/>
              </a:rPr>
              <a:t>       </a:t>
            </a:r>
            <a:r>
              <a:rPr lang="ru-RU" sz="2400" b="1" dirty="0">
                <a:solidFill>
                  <a:srgbClr val="990000"/>
                </a:solidFill>
                <a:latin typeface="AnastasiaScript"/>
              </a:rPr>
              <a:t>Словарь мудрых мыслей</a:t>
            </a:r>
          </a:p>
          <a:p>
            <a:pPr>
              <a:lnSpc>
                <a:spcPct val="80000"/>
              </a:lnSpc>
            </a:pPr>
            <a:r>
              <a:rPr lang="ru-RU" sz="2400" dirty="0" smtClean="0">
                <a:latin typeface="AnastasiaScript"/>
              </a:rPr>
              <a:t>1</a:t>
            </a:r>
            <a:r>
              <a:rPr lang="ru-RU" sz="2000" dirty="0">
                <a:latin typeface="AnastasiaScript"/>
              </a:rPr>
              <a:t>. Хорошая музыка </a:t>
            </a:r>
            <a:r>
              <a:rPr lang="ru-RU" sz="2000" dirty="0" err="1">
                <a:latin typeface="AnastasiaScript"/>
              </a:rPr>
              <a:t>оздоравливает</a:t>
            </a:r>
            <a:r>
              <a:rPr lang="ru-RU" sz="2000" dirty="0">
                <a:latin typeface="AnastasiaScript"/>
              </a:rPr>
              <a:t> душу. </a:t>
            </a:r>
          </a:p>
          <a:p>
            <a:pPr>
              <a:lnSpc>
                <a:spcPct val="80000"/>
              </a:lnSpc>
            </a:pPr>
            <a:r>
              <a:rPr lang="ru-RU" sz="2000" dirty="0">
                <a:latin typeface="AnastasiaScript"/>
              </a:rPr>
              <a:t>2.  Музыка открывает человеку те возможности, которые в нем скрыты.</a:t>
            </a:r>
          </a:p>
          <a:p>
            <a:pPr>
              <a:lnSpc>
                <a:spcPct val="80000"/>
              </a:lnSpc>
            </a:pPr>
            <a:r>
              <a:rPr lang="ru-RU" sz="2000" dirty="0">
                <a:latin typeface="AnastasiaScript"/>
              </a:rPr>
              <a:t>3. Улыбка – лучшая таблетка. </a:t>
            </a:r>
          </a:p>
          <a:p>
            <a:pPr>
              <a:lnSpc>
                <a:spcPct val="80000"/>
              </a:lnSpc>
            </a:pPr>
            <a:r>
              <a:rPr lang="ru-RU" sz="2000" dirty="0">
                <a:latin typeface="AnastasiaScript"/>
              </a:rPr>
              <a:t>4.  Не унывай,! Унывающий обречен на неудачи.</a:t>
            </a:r>
          </a:p>
        </p:txBody>
      </p:sp>
      <p:pic>
        <p:nvPicPr>
          <p:cNvPr id="44105" name="Picture 12" descr="conductor_conducting_hg_clr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912813" y="3948113"/>
            <a:ext cx="2501900" cy="250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106" name="Picture 39" descr="Z:\newtek\_backgrounds_1.02\Tim\powerpoint templates\61-80\sheet_music\elements\notes_fly_out_hg_wht.gif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2370138" y="3071813"/>
            <a:ext cx="1847850" cy="1847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6084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6091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092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532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6533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6534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093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50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6510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4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48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5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45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6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425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7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39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6391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8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35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6353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9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32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100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296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101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26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102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03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04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05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06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6133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34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Поэтическая страница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47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48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49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pic>
        <p:nvPicPr>
          <p:cNvPr id="46150" name="Picture 4" descr="водопад"/>
          <p:cNvPicPr>
            <a:picLocks noGrp="1" noChangeAspect="1" noChangeArrowheads="1" noCrop="1"/>
          </p:cNvPicPr>
          <p:nvPr>
            <p:ph idx="1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601663" y="1416050"/>
            <a:ext cx="5507037" cy="4573588"/>
          </a:xfrm>
        </p:spPr>
      </p:pic>
      <p:sp>
        <p:nvSpPr>
          <p:cNvPr id="46151" name="TextBox 226"/>
          <p:cNvSpPr txBox="1">
            <a:spLocks noChangeArrowheads="1"/>
          </p:cNvSpPr>
          <p:nvPr/>
        </p:nvSpPr>
        <p:spPr bwMode="auto">
          <a:xfrm>
            <a:off x="6465888" y="3248025"/>
            <a:ext cx="2459037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b="1">
                <a:solidFill>
                  <a:srgbClr val="C00000"/>
                </a:solidFill>
                <a:latin typeface="Calibri" pitchFamily="34" charset="0"/>
              </a:rPr>
              <a:t>Творческое задание</a:t>
            </a:r>
          </a:p>
          <a:p>
            <a:r>
              <a:rPr lang="ru-RU">
                <a:latin typeface="Calibri" pitchFamily="34" charset="0"/>
              </a:rPr>
              <a:t>Попробуйте сочинить </a:t>
            </a:r>
          </a:p>
          <a:p>
            <a:r>
              <a:rPr lang="ru-RU">
                <a:latin typeface="Calibri" pitchFamily="34" charset="0"/>
              </a:rPr>
              <a:t>несколько поэтических</a:t>
            </a:r>
          </a:p>
          <a:p>
            <a:r>
              <a:rPr lang="ru-RU">
                <a:latin typeface="Calibri" pitchFamily="34" charset="0"/>
              </a:rPr>
              <a:t>строк к этой картине.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8132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8139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40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581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8582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8583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41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55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8559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2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53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3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50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4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474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5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43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8440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6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40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8402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7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37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8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345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9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31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50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51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52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53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54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8181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82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Поэтическая страница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95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96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97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48198" name="TextBox 226"/>
          <p:cNvSpPr txBox="1">
            <a:spLocks noChangeArrowheads="1"/>
          </p:cNvSpPr>
          <p:nvPr/>
        </p:nvSpPr>
        <p:spPr bwMode="auto">
          <a:xfrm>
            <a:off x="787400" y="2489200"/>
            <a:ext cx="7775575" cy="2862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Однажды в теплую погоду                   Стою на берегу у водопада,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Я вышла в лес. Тут тишина…              Природа за душу берет.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Здесь не было совсем народа,             Уже другого мне не надо: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Везде она… Она – весна!                       Она меня с собой зовет.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Лишь водопад журчит игриво,           Вода, деревья, так красиво!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Деревья, воздух свеж, вода…               И</a:t>
            </a:r>
            <a:r>
              <a:rPr lang="ru-RU" i="1">
                <a:solidFill>
                  <a:srgbClr val="002060"/>
                </a:solidFill>
              </a:rPr>
              <a:t>, </a:t>
            </a:r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окунаясь с головой,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В природе  очень все красиво,              Я думаю, что это было,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Тот водопад со мной всегда!               Но это сон лишь только мой…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          А.Бурлицкая – 11 «В» класс                          О.Сальнева – 11 «В» класс</a:t>
            </a:r>
          </a:p>
          <a:p>
            <a:endParaRPr lang="ru-RU">
              <a:solidFill>
                <a:srgbClr val="002060"/>
              </a:solidFill>
              <a:latin typeface="Calibri" pitchFamily="34" charset="0"/>
            </a:endParaRPr>
          </a:p>
        </p:txBody>
      </p:sp>
      <p:sp>
        <p:nvSpPr>
          <p:cNvPr id="48199" name="TextBox 227"/>
          <p:cNvSpPr txBox="1">
            <a:spLocks noChangeArrowheads="1"/>
          </p:cNvSpPr>
          <p:nvPr/>
        </p:nvSpPr>
        <p:spPr bwMode="auto">
          <a:xfrm>
            <a:off x="3187700" y="1901825"/>
            <a:ext cx="19653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sz="2000" b="1">
                <a:solidFill>
                  <a:srgbClr val="C00000"/>
                </a:solidFill>
                <a:latin typeface="Calibri" pitchFamily="34" charset="0"/>
              </a:rPr>
              <a:t>Стихи к картине</a:t>
            </a:r>
          </a:p>
        </p:txBody>
      </p:sp>
      <p:pic>
        <p:nvPicPr>
          <p:cNvPr id="48200" name="Рисунок 234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463675" y="1277938"/>
            <a:ext cx="1700213" cy="1157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0180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0187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188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631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0632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0633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189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60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0609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0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58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1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55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2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524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3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48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0490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4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45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0452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5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42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6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395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7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36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8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199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00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01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02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0229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30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Предупредительная страница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43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44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45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50246" name="TextBox 226"/>
          <p:cNvSpPr txBox="1">
            <a:spLocks noChangeArrowheads="1"/>
          </p:cNvSpPr>
          <p:nvPr/>
        </p:nvSpPr>
        <p:spPr bwMode="auto">
          <a:xfrm>
            <a:off x="6064250" y="3268663"/>
            <a:ext cx="30226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>
                <a:latin typeface="Calibri" pitchFamily="34" charset="0"/>
              </a:rPr>
              <a:t>Работая за компьютером,</a:t>
            </a:r>
          </a:p>
          <a:p>
            <a:r>
              <a:rPr lang="ru-RU">
                <a:latin typeface="Calibri" pitchFamily="34" charset="0"/>
              </a:rPr>
              <a:t>помни о том, что нельзя </a:t>
            </a:r>
          </a:p>
          <a:p>
            <a:r>
              <a:rPr lang="ru-RU">
                <a:latin typeface="Calibri" pitchFamily="34" charset="0"/>
              </a:rPr>
              <a:t>за ним просиживать часами.</a:t>
            </a:r>
          </a:p>
          <a:p>
            <a:r>
              <a:rPr lang="ru-RU">
                <a:latin typeface="Calibri" pitchFamily="34" charset="0"/>
              </a:rPr>
              <a:t>Это вредит здоровью!</a:t>
            </a:r>
          </a:p>
        </p:txBody>
      </p:sp>
      <p:pic>
        <p:nvPicPr>
          <p:cNvPr id="50247" name="Picture 18" descr="Z:\newtek\_backgrounds_1.02\Tim\powerpoint templates\21-40\excellence_in_education\elements\geeky_girl_at_computer_hg_wht.gif"/>
          <p:cNvPicPr>
            <a:picLocks noGrp="1" noChangeAspect="1" noChangeArrowheads="1" noCrop="1"/>
          </p:cNvPicPr>
          <p:nvPr>
            <p:ph idx="1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1387475" y="2825750"/>
            <a:ext cx="3333750" cy="2705100"/>
          </a:xfrm>
        </p:spPr>
      </p:pic>
      <p:sp>
        <p:nvSpPr>
          <p:cNvPr id="410" name="AutoShape 12"/>
          <p:cNvSpPr>
            <a:spLocks noChangeArrowheads="1"/>
          </p:cNvSpPr>
          <p:nvPr/>
        </p:nvSpPr>
        <p:spPr bwMode="auto">
          <a:xfrm>
            <a:off x="1671638" y="1966913"/>
            <a:ext cx="2387600" cy="990600"/>
          </a:xfrm>
          <a:prstGeom prst="wedgeRectCallout">
            <a:avLst>
              <a:gd name="adj1" fmla="val -1769"/>
              <a:gd name="adj2" fmla="val 1041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/>
          </a:ex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+mn-cs"/>
              </a:rPr>
              <a:t>Не следует забывать об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+mn-cs"/>
              </a:rPr>
              <a:t>уроках! Делу время, а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+mn-cs"/>
              </a:rPr>
              <a:t>потехе час! </a:t>
            </a:r>
          </a:p>
        </p:txBody>
      </p:sp>
      <p:pic>
        <p:nvPicPr>
          <p:cNvPr id="50249" name="Picture 9" descr="Z:\newtek\_backgrounds_1.02\Tim\powerpoint templates\21-40\future_learning\elements\computer_girl_hg_wht.gif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39713" y="1150938"/>
            <a:ext cx="1271587" cy="1366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0250" name="Picture 10" descr="Z:\newtek\_backgrounds_1.02\Tim\powerpoint templates\21-40\future_learning\elements\monitor_accessories_information_highway_hg_wht.gif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568825" y="2416175"/>
            <a:ext cx="1350963" cy="147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2228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2235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36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676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2677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2678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37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65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2654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38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62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39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59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0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569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1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53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2535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2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49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2497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3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46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4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440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5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41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6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47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48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49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50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2277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78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614942" y="0"/>
            <a:ext cx="6243206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Использованные ресурсы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91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92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93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pic>
        <p:nvPicPr>
          <p:cNvPr id="52294" name="Picture 14" descr="Z:\newtek\_backgrounds_1.02\Greg\First Day of School\teacher_kids_waving.gif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789613" y="3727450"/>
            <a:ext cx="2628900" cy="2805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295" name="Прямоугольник 227"/>
          <p:cNvSpPr>
            <a:spLocks noChangeArrowheads="1"/>
          </p:cNvSpPr>
          <p:nvPr/>
        </p:nvSpPr>
        <p:spPr bwMode="auto">
          <a:xfrm>
            <a:off x="388938" y="1385888"/>
            <a:ext cx="5956300" cy="757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>
                <a:latin typeface="Calibri" pitchFamily="34" charset="0"/>
                <a:hlinkClick r:id="rId5"/>
              </a:rPr>
              <a:t>http://myclass.shkola.hc.ru/index.php?option=com_content&amp;view=category&amp;layout=blog&amp;id=49&amp;Itemid=76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r>
              <a:rPr lang="en-US">
                <a:latin typeface="Calibri" pitchFamily="34" charset="0"/>
                <a:hlinkClick r:id="rId6"/>
              </a:rPr>
              <a:t>http://school-collection.edu.ru/catalog/res/86070c84-930f-4321-9f04-48a17da873e9/?from=3709fea8-1ff7-26a5-c7c0-32f1d04346a8&amp;interface=pupil&amp;class=49&amp;subject=38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r>
              <a:rPr lang="en-US">
                <a:latin typeface="Calibri" pitchFamily="34" charset="0"/>
                <a:hlinkClick r:id="rId7"/>
              </a:rPr>
              <a:t>http://flaminguru.narod.ru/posl5.htm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r>
              <a:rPr lang="en-US">
                <a:latin typeface="Calibri" pitchFamily="34" charset="0"/>
                <a:hlinkClick r:id="rId8"/>
              </a:rPr>
              <a:t>http://mp3ostrov.com/?string=%E2%E0%EB%FC%F1%20%F6%E2%E5%F2%EE%E2%20%F7%E0%E9%EA%EE%E2%F1%EA%E8%E9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r>
              <a:rPr lang="en-US">
                <a:latin typeface="Calibri" pitchFamily="34" charset="0"/>
                <a:hlinkClick r:id="rId9"/>
              </a:rPr>
              <a:t>http://www.proshkolu.ru/user/natalya7777d/file/1721788/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r>
              <a:rPr lang="en-US">
                <a:latin typeface="Calibri" pitchFamily="34" charset="0"/>
                <a:hlinkClick r:id="rId10"/>
              </a:rPr>
              <a:t>http://fizkultira.ucoz.com/load/10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 b="1">
              <a:solidFill>
                <a:srgbClr val="002060"/>
              </a:solidFill>
              <a:latin typeface="Calibri" pitchFamily="34" charset="0"/>
            </a:endParaRPr>
          </a:p>
          <a:p>
            <a:endParaRPr lang="ru-RU" b="1">
              <a:solidFill>
                <a:srgbClr val="002060"/>
              </a:solidFill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6388" name="Группа 387"/>
          <p:cNvGrpSpPr>
            <a:grpSpLocks/>
          </p:cNvGrpSpPr>
          <p:nvPr/>
        </p:nvGrpSpPr>
        <p:grpSpPr bwMode="auto">
          <a:xfrm>
            <a:off x="-836613" y="303213"/>
            <a:ext cx="9285288" cy="7124700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648451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6395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396" name="Группа 218"/>
          <p:cNvGrpSpPr>
            <a:grpSpLocks/>
          </p:cNvGrpSpPr>
          <p:nvPr/>
        </p:nvGrpSpPr>
        <p:grpSpPr bwMode="auto">
          <a:xfrm>
            <a:off x="0" y="3778250"/>
            <a:ext cx="9247188" cy="3081338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839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6840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6841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397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81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6817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398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78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399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76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0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732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1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69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6698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2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65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6660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3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63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4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603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5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57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6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07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08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09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10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6437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38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156558" y="236003"/>
            <a:ext cx="6643734" cy="916273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Словарь мудрых мыслей</a:t>
            </a:r>
            <a:endParaRPr lang="ru-RU" sz="40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pic>
        <p:nvPicPr>
          <p:cNvPr id="16451" name="Рисунок 227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71750" y="4262438"/>
            <a:ext cx="1368425" cy="985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52" name="Picture 10" descr="книга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366838" y="1728788"/>
            <a:ext cx="5773737" cy="4330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453" name="Прямоугольник 241"/>
          <p:cNvSpPr>
            <a:spLocks noChangeArrowheads="1"/>
          </p:cNvSpPr>
          <p:nvPr/>
        </p:nvSpPr>
        <p:spPr bwMode="auto">
          <a:xfrm>
            <a:off x="1858963" y="2149475"/>
            <a:ext cx="4918075" cy="2419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1. Здоров на еду, да хил на работу.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2. Больному и мёд не вкусен, 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а здоровый и камень ест.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3. После обеда полежи, после ужина походи. 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4. Кто жаден до еды, тот дойдёт до беды. 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5. По яблоку в день – и доктор не нужен. 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6. Ешь просто - доживёшь лет до ста.</a:t>
            </a:r>
          </a:p>
        </p:txBody>
      </p:sp>
      <p:pic>
        <p:nvPicPr>
          <p:cNvPr id="16454" name="Рисунок 226"/>
          <p:cNvPicPr>
            <a:picLocks noChangeAspect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207250" y="4375150"/>
            <a:ext cx="858838" cy="1808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55" name="Рисунок 244"/>
          <p:cNvPicPr>
            <a:picLocks noChangeAspect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881438" y="4627563"/>
            <a:ext cx="2381250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6456" name="Группа 356"/>
          <p:cNvGrpSpPr>
            <a:grpSpLocks/>
          </p:cNvGrpSpPr>
          <p:nvPr/>
        </p:nvGrpSpPr>
        <p:grpSpPr bwMode="auto">
          <a:xfrm rot="-1531300">
            <a:off x="2117725" y="5851525"/>
            <a:ext cx="250825" cy="341313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739" y="4926847"/>
              <a:ext cx="285751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1" name="Овал 360"/>
            <p:cNvSpPr/>
            <p:nvPr/>
          </p:nvSpPr>
          <p:spPr>
            <a:xfrm>
              <a:off x="3070975" y="4879919"/>
              <a:ext cx="141069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2999613" y="5141525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8866" y="5284867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9516" y="542955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2999860" y="5569983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6221" y="5141603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565" y="5282034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217" y="5426722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6468" y="5570060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294" y="539195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57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58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8436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33417" y="2485870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8443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8444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8884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8885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8886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8445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886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8862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8446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883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8447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880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8448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8777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8449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874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8743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8450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870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8705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8451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867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8452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8648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8453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862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8454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8455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8456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8457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8458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8485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8486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199557" y="214290"/>
            <a:ext cx="4944079" cy="876365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Цели и установки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8499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8500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8501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28" name="Объект 227"/>
          <p:cNvSpPr>
            <a:spLocks noGrp="1"/>
          </p:cNvSpPr>
          <p:nvPr>
            <p:ph idx="1"/>
          </p:nvPr>
        </p:nvSpPr>
        <p:spPr>
          <a:xfrm>
            <a:off x="1463675" y="1600200"/>
            <a:ext cx="7223125" cy="4525963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Tx/>
              <a:buChar char="•"/>
              <a:defRPr/>
            </a:pPr>
            <a:r>
              <a:rPr lang="ru-RU" sz="1800" b="1" dirty="0">
                <a:latin typeface="Arial" pitchFamily="34" charset="0"/>
                <a:cs typeface="Arial" pitchFamily="34" charset="0"/>
              </a:rPr>
              <a:t>О</a:t>
            </a:r>
            <a:r>
              <a:rPr lang="ru-RU" sz="1800" b="1" dirty="0" smtClean="0">
                <a:latin typeface="Arial" pitchFamily="34" charset="0"/>
                <a:cs typeface="Arial" pitchFamily="34" charset="0"/>
              </a:rPr>
              <a:t>богащение </a:t>
            </a:r>
            <a:r>
              <a:rPr lang="ru-RU" sz="1800" b="1" dirty="0">
                <a:latin typeface="Arial" pitchFamily="34" charset="0"/>
                <a:cs typeface="Arial" pitchFamily="34" charset="0"/>
              </a:rPr>
              <a:t>словарного запаса учащихся, закрепление орфографических и пунктуационных навыков на материале, который поможет детям грамотно заботиться о своём здоровье, предупредить вредные привычки, будет способствовать их стремлению к здоровому образу жизни</a:t>
            </a:r>
            <a:r>
              <a:rPr lang="ru-RU" sz="1800" b="1" dirty="0" smtClean="0">
                <a:latin typeface="Arial" pitchFamily="34" charset="0"/>
                <a:cs typeface="Arial" pitchFamily="34" charset="0"/>
              </a:rPr>
              <a:t>.</a:t>
            </a:r>
          </a:p>
          <a:p>
            <a:pPr fontAlgn="auto">
              <a:spcAft>
                <a:spcPts val="0"/>
              </a:spcAft>
              <a:buFontTx/>
              <a:buChar char="•"/>
              <a:defRPr/>
            </a:pPr>
            <a:endParaRPr lang="en-US" sz="1800" b="1" dirty="0">
              <a:latin typeface="Arial" pitchFamily="34" charset="0"/>
              <a:cs typeface="Arial" pitchFamily="34" charset="0"/>
            </a:endParaRPr>
          </a:p>
          <a:p>
            <a:pPr fontAlgn="auto">
              <a:spcAft>
                <a:spcPts val="0"/>
              </a:spcAft>
              <a:buFontTx/>
              <a:buChar char="•"/>
              <a:defRPr/>
            </a:pPr>
            <a:r>
              <a:rPr lang="ru-RU" sz="1800" b="1" dirty="0" smtClean="0">
                <a:latin typeface="Arial" pitchFamily="34" charset="0"/>
                <a:cs typeface="Arial" pitchFamily="34" charset="0"/>
              </a:rPr>
              <a:t>Эти уроки </a:t>
            </a:r>
            <a:r>
              <a:rPr lang="ru-RU" sz="1800" b="1" dirty="0">
                <a:latin typeface="Arial" pitchFamily="34" charset="0"/>
                <a:cs typeface="Arial" pitchFamily="34" charset="0"/>
              </a:rPr>
              <a:t>повышают интерес к предмету, помогают учителю установить доверительные отношения с детьми, максимально использовать индивидуальные особенности и способности учащихся для повышения результативности их обучения.</a:t>
            </a: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endParaRPr lang="ru-RU" sz="1800" b="1" dirty="0">
              <a:effectLst>
                <a:outerShdw blurRad="38100" dist="38100" dir="2700000" algn="tl">
                  <a:srgbClr val="FFFFFF"/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endParaRPr lang="ru-RU" sz="1800" b="1" dirty="0">
              <a:effectLst>
                <a:outerShdw blurRad="38100" dist="38100" dir="2700000" algn="tl">
                  <a:srgbClr val="FFFFFF"/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endParaRPr lang="ru-RU" sz="2000" dirty="0"/>
          </a:p>
        </p:txBody>
      </p:sp>
      <p:pic>
        <p:nvPicPr>
          <p:cNvPr id="18503" name="Picture 24" descr="Z:\newtek\_backgrounds_1.02\Tim\powerpoint templates\21-40\Teamwork\elements\business_lady_cellphone_talking_hg_wht.gif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5738" y="1820863"/>
            <a:ext cx="1393825" cy="2438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1" name="Group 24"/>
          <p:cNvGrpSpPr>
            <a:grpSpLocks/>
          </p:cNvGrpSpPr>
          <p:nvPr/>
        </p:nvGrpSpPr>
        <p:grpSpPr bwMode="auto">
          <a:xfrm>
            <a:off x="663575" y="1266825"/>
            <a:ext cx="7397750" cy="3886200"/>
            <a:chOff x="428" y="1296"/>
            <a:chExt cx="4660" cy="2448"/>
          </a:xfrm>
        </p:grpSpPr>
        <p:sp>
          <p:nvSpPr>
            <p:cNvPr id="91140" name="Freeform 4"/>
            <p:cNvSpPr>
              <a:spLocks noEditPoints="1"/>
            </p:cNvSpPr>
            <p:nvPr/>
          </p:nvSpPr>
          <p:spPr bwMode="gray">
            <a:xfrm rot="-1358056">
              <a:off x="877" y="1765"/>
              <a:ext cx="3839" cy="1527"/>
            </a:xfrm>
            <a:custGeom>
              <a:avLst/>
              <a:gdLst>
                <a:gd name="T0" fmla="*/ 1692 w 4040"/>
                <a:gd name="T1" fmla="*/ 12 h 1888"/>
                <a:gd name="T2" fmla="*/ 1234 w 4040"/>
                <a:gd name="T3" fmla="*/ 74 h 1888"/>
                <a:gd name="T4" fmla="*/ 828 w 4040"/>
                <a:gd name="T5" fmla="*/ 182 h 1888"/>
                <a:gd name="T6" fmla="*/ 486 w 4040"/>
                <a:gd name="T7" fmla="*/ 330 h 1888"/>
                <a:gd name="T8" fmla="*/ 226 w 4040"/>
                <a:gd name="T9" fmla="*/ 510 h 1888"/>
                <a:gd name="T10" fmla="*/ 58 w 4040"/>
                <a:gd name="T11" fmla="*/ 718 h 1888"/>
                <a:gd name="T12" fmla="*/ 0 w 4040"/>
                <a:gd name="T13" fmla="*/ 944 h 1888"/>
                <a:gd name="T14" fmla="*/ 58 w 4040"/>
                <a:gd name="T15" fmla="*/ 1170 h 1888"/>
                <a:gd name="T16" fmla="*/ 226 w 4040"/>
                <a:gd name="T17" fmla="*/ 1378 h 1888"/>
                <a:gd name="T18" fmla="*/ 486 w 4040"/>
                <a:gd name="T19" fmla="*/ 1558 h 1888"/>
                <a:gd name="T20" fmla="*/ 828 w 4040"/>
                <a:gd name="T21" fmla="*/ 1706 h 1888"/>
                <a:gd name="T22" fmla="*/ 1234 w 4040"/>
                <a:gd name="T23" fmla="*/ 1814 h 1888"/>
                <a:gd name="T24" fmla="*/ 1692 w 4040"/>
                <a:gd name="T25" fmla="*/ 1876 h 1888"/>
                <a:gd name="T26" fmla="*/ 2186 w 4040"/>
                <a:gd name="T27" fmla="*/ 1884 h 1888"/>
                <a:gd name="T28" fmla="*/ 2658 w 4040"/>
                <a:gd name="T29" fmla="*/ 1840 h 1888"/>
                <a:gd name="T30" fmla="*/ 3084 w 4040"/>
                <a:gd name="T31" fmla="*/ 1746 h 1888"/>
                <a:gd name="T32" fmla="*/ 3448 w 4040"/>
                <a:gd name="T33" fmla="*/ 1612 h 1888"/>
                <a:gd name="T34" fmla="*/ 3738 w 4040"/>
                <a:gd name="T35" fmla="*/ 1442 h 1888"/>
                <a:gd name="T36" fmla="*/ 3938 w 4040"/>
                <a:gd name="T37" fmla="*/ 1242 h 1888"/>
                <a:gd name="T38" fmla="*/ 4034 w 4040"/>
                <a:gd name="T39" fmla="*/ 1022 h 1888"/>
                <a:gd name="T40" fmla="*/ 4014 w 4040"/>
                <a:gd name="T41" fmla="*/ 790 h 1888"/>
                <a:gd name="T42" fmla="*/ 3882 w 4040"/>
                <a:gd name="T43" fmla="*/ 576 h 1888"/>
                <a:gd name="T44" fmla="*/ 3650 w 4040"/>
                <a:gd name="T45" fmla="*/ 386 h 1888"/>
                <a:gd name="T46" fmla="*/ 3334 w 4040"/>
                <a:gd name="T47" fmla="*/ 228 h 1888"/>
                <a:gd name="T48" fmla="*/ 2948 w 4040"/>
                <a:gd name="T49" fmla="*/ 106 h 1888"/>
                <a:gd name="T50" fmla="*/ 2506 w 4040"/>
                <a:gd name="T51" fmla="*/ 28 h 1888"/>
                <a:gd name="T52" fmla="*/ 2020 w 4040"/>
                <a:gd name="T53" fmla="*/ 0 h 1888"/>
                <a:gd name="T54" fmla="*/ 1606 w 4040"/>
                <a:gd name="T55" fmla="*/ 1736 h 1888"/>
                <a:gd name="T56" fmla="*/ 1164 w 4040"/>
                <a:gd name="T57" fmla="*/ 1678 h 1888"/>
                <a:gd name="T58" fmla="*/ 776 w 4040"/>
                <a:gd name="T59" fmla="*/ 1576 h 1888"/>
                <a:gd name="T60" fmla="*/ 458 w 4040"/>
                <a:gd name="T61" fmla="*/ 1436 h 1888"/>
                <a:gd name="T62" fmla="*/ 224 w 4040"/>
                <a:gd name="T63" fmla="*/ 1266 h 1888"/>
                <a:gd name="T64" fmla="*/ 88 w 4040"/>
                <a:gd name="T65" fmla="*/ 1074 h 1888"/>
                <a:gd name="T66" fmla="*/ 68 w 4040"/>
                <a:gd name="T67" fmla="*/ 864 h 1888"/>
                <a:gd name="T68" fmla="*/ 166 w 4040"/>
                <a:gd name="T69" fmla="*/ 664 h 1888"/>
                <a:gd name="T70" fmla="*/ 370 w 4040"/>
                <a:gd name="T71" fmla="*/ 486 h 1888"/>
                <a:gd name="T72" fmla="*/ 662 w 4040"/>
                <a:gd name="T73" fmla="*/ 336 h 1888"/>
                <a:gd name="T74" fmla="*/ 1028 w 4040"/>
                <a:gd name="T75" fmla="*/ 222 h 1888"/>
                <a:gd name="T76" fmla="*/ 1454 w 4040"/>
                <a:gd name="T77" fmla="*/ 148 h 1888"/>
                <a:gd name="T78" fmla="*/ 1922 w 4040"/>
                <a:gd name="T79" fmla="*/ 120 h 1888"/>
                <a:gd name="T80" fmla="*/ 2392 w 4040"/>
                <a:gd name="T81" fmla="*/ 148 h 1888"/>
                <a:gd name="T82" fmla="*/ 2818 w 4040"/>
                <a:gd name="T83" fmla="*/ 222 h 1888"/>
                <a:gd name="T84" fmla="*/ 3184 w 4040"/>
                <a:gd name="T85" fmla="*/ 336 h 1888"/>
                <a:gd name="T86" fmla="*/ 3476 w 4040"/>
                <a:gd name="T87" fmla="*/ 486 h 1888"/>
                <a:gd name="T88" fmla="*/ 3680 w 4040"/>
                <a:gd name="T89" fmla="*/ 664 h 1888"/>
                <a:gd name="T90" fmla="*/ 3778 w 4040"/>
                <a:gd name="T91" fmla="*/ 864 h 1888"/>
                <a:gd name="T92" fmla="*/ 3758 w 4040"/>
                <a:gd name="T93" fmla="*/ 1074 h 1888"/>
                <a:gd name="T94" fmla="*/ 3622 w 4040"/>
                <a:gd name="T95" fmla="*/ 1266 h 1888"/>
                <a:gd name="T96" fmla="*/ 3388 w 4040"/>
                <a:gd name="T97" fmla="*/ 1436 h 1888"/>
                <a:gd name="T98" fmla="*/ 3070 w 4040"/>
                <a:gd name="T99" fmla="*/ 1576 h 1888"/>
                <a:gd name="T100" fmla="*/ 2682 w 4040"/>
                <a:gd name="T101" fmla="*/ 1678 h 1888"/>
                <a:gd name="T102" fmla="*/ 2240 w 4040"/>
                <a:gd name="T103" fmla="*/ 1736 h 1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40" h="1888">
                  <a:moveTo>
                    <a:pt x="2020" y="0"/>
                  </a:moveTo>
                  <a:lnTo>
                    <a:pt x="1854" y="4"/>
                  </a:lnTo>
                  <a:lnTo>
                    <a:pt x="1692" y="12"/>
                  </a:lnTo>
                  <a:lnTo>
                    <a:pt x="1534" y="28"/>
                  </a:lnTo>
                  <a:lnTo>
                    <a:pt x="1382" y="48"/>
                  </a:lnTo>
                  <a:lnTo>
                    <a:pt x="1234" y="74"/>
                  </a:lnTo>
                  <a:lnTo>
                    <a:pt x="1092" y="106"/>
                  </a:lnTo>
                  <a:lnTo>
                    <a:pt x="956" y="142"/>
                  </a:lnTo>
                  <a:lnTo>
                    <a:pt x="828" y="182"/>
                  </a:lnTo>
                  <a:lnTo>
                    <a:pt x="706" y="228"/>
                  </a:lnTo>
                  <a:lnTo>
                    <a:pt x="592" y="276"/>
                  </a:lnTo>
                  <a:lnTo>
                    <a:pt x="486" y="330"/>
                  </a:lnTo>
                  <a:lnTo>
                    <a:pt x="390" y="386"/>
                  </a:lnTo>
                  <a:lnTo>
                    <a:pt x="302" y="446"/>
                  </a:lnTo>
                  <a:lnTo>
                    <a:pt x="226" y="510"/>
                  </a:lnTo>
                  <a:lnTo>
                    <a:pt x="158" y="576"/>
                  </a:lnTo>
                  <a:lnTo>
                    <a:pt x="102" y="646"/>
                  </a:lnTo>
                  <a:lnTo>
                    <a:pt x="58" y="718"/>
                  </a:lnTo>
                  <a:lnTo>
                    <a:pt x="26" y="790"/>
                  </a:lnTo>
                  <a:lnTo>
                    <a:pt x="6" y="866"/>
                  </a:lnTo>
                  <a:lnTo>
                    <a:pt x="0" y="944"/>
                  </a:lnTo>
                  <a:lnTo>
                    <a:pt x="6" y="1022"/>
                  </a:lnTo>
                  <a:lnTo>
                    <a:pt x="26" y="1098"/>
                  </a:lnTo>
                  <a:lnTo>
                    <a:pt x="58" y="1170"/>
                  </a:lnTo>
                  <a:lnTo>
                    <a:pt x="102" y="1242"/>
                  </a:lnTo>
                  <a:lnTo>
                    <a:pt x="158" y="1312"/>
                  </a:lnTo>
                  <a:lnTo>
                    <a:pt x="226" y="1378"/>
                  </a:lnTo>
                  <a:lnTo>
                    <a:pt x="302" y="1442"/>
                  </a:lnTo>
                  <a:lnTo>
                    <a:pt x="390" y="1502"/>
                  </a:lnTo>
                  <a:lnTo>
                    <a:pt x="486" y="1558"/>
                  </a:lnTo>
                  <a:lnTo>
                    <a:pt x="592" y="1612"/>
                  </a:lnTo>
                  <a:lnTo>
                    <a:pt x="706" y="1660"/>
                  </a:lnTo>
                  <a:lnTo>
                    <a:pt x="828" y="1706"/>
                  </a:lnTo>
                  <a:lnTo>
                    <a:pt x="956" y="1746"/>
                  </a:lnTo>
                  <a:lnTo>
                    <a:pt x="1092" y="1782"/>
                  </a:lnTo>
                  <a:lnTo>
                    <a:pt x="1234" y="1814"/>
                  </a:lnTo>
                  <a:lnTo>
                    <a:pt x="1382" y="1840"/>
                  </a:lnTo>
                  <a:lnTo>
                    <a:pt x="1534" y="1860"/>
                  </a:lnTo>
                  <a:lnTo>
                    <a:pt x="1692" y="1876"/>
                  </a:lnTo>
                  <a:lnTo>
                    <a:pt x="1854" y="1884"/>
                  </a:lnTo>
                  <a:lnTo>
                    <a:pt x="2020" y="1888"/>
                  </a:lnTo>
                  <a:lnTo>
                    <a:pt x="2186" y="1884"/>
                  </a:lnTo>
                  <a:lnTo>
                    <a:pt x="2348" y="1876"/>
                  </a:lnTo>
                  <a:lnTo>
                    <a:pt x="2506" y="1860"/>
                  </a:lnTo>
                  <a:lnTo>
                    <a:pt x="2658" y="1840"/>
                  </a:lnTo>
                  <a:lnTo>
                    <a:pt x="2806" y="1814"/>
                  </a:lnTo>
                  <a:lnTo>
                    <a:pt x="2948" y="1782"/>
                  </a:lnTo>
                  <a:lnTo>
                    <a:pt x="3084" y="1746"/>
                  </a:lnTo>
                  <a:lnTo>
                    <a:pt x="3212" y="1706"/>
                  </a:lnTo>
                  <a:lnTo>
                    <a:pt x="3334" y="1660"/>
                  </a:lnTo>
                  <a:lnTo>
                    <a:pt x="3448" y="1612"/>
                  </a:lnTo>
                  <a:lnTo>
                    <a:pt x="3554" y="1558"/>
                  </a:lnTo>
                  <a:lnTo>
                    <a:pt x="3650" y="1502"/>
                  </a:lnTo>
                  <a:lnTo>
                    <a:pt x="3738" y="1442"/>
                  </a:lnTo>
                  <a:lnTo>
                    <a:pt x="3814" y="1378"/>
                  </a:lnTo>
                  <a:lnTo>
                    <a:pt x="3882" y="1312"/>
                  </a:lnTo>
                  <a:lnTo>
                    <a:pt x="3938" y="1242"/>
                  </a:lnTo>
                  <a:lnTo>
                    <a:pt x="3982" y="1170"/>
                  </a:lnTo>
                  <a:lnTo>
                    <a:pt x="4014" y="1098"/>
                  </a:lnTo>
                  <a:lnTo>
                    <a:pt x="4034" y="1022"/>
                  </a:lnTo>
                  <a:lnTo>
                    <a:pt x="4040" y="944"/>
                  </a:lnTo>
                  <a:lnTo>
                    <a:pt x="4034" y="866"/>
                  </a:lnTo>
                  <a:lnTo>
                    <a:pt x="4014" y="790"/>
                  </a:lnTo>
                  <a:lnTo>
                    <a:pt x="3982" y="718"/>
                  </a:lnTo>
                  <a:lnTo>
                    <a:pt x="3938" y="646"/>
                  </a:lnTo>
                  <a:lnTo>
                    <a:pt x="3882" y="576"/>
                  </a:lnTo>
                  <a:lnTo>
                    <a:pt x="3814" y="510"/>
                  </a:lnTo>
                  <a:lnTo>
                    <a:pt x="3738" y="446"/>
                  </a:lnTo>
                  <a:lnTo>
                    <a:pt x="3650" y="386"/>
                  </a:lnTo>
                  <a:lnTo>
                    <a:pt x="3554" y="330"/>
                  </a:lnTo>
                  <a:lnTo>
                    <a:pt x="3448" y="276"/>
                  </a:lnTo>
                  <a:lnTo>
                    <a:pt x="3334" y="228"/>
                  </a:lnTo>
                  <a:lnTo>
                    <a:pt x="3212" y="182"/>
                  </a:lnTo>
                  <a:lnTo>
                    <a:pt x="3084" y="142"/>
                  </a:lnTo>
                  <a:lnTo>
                    <a:pt x="2948" y="106"/>
                  </a:lnTo>
                  <a:lnTo>
                    <a:pt x="2806" y="74"/>
                  </a:lnTo>
                  <a:lnTo>
                    <a:pt x="2658" y="48"/>
                  </a:lnTo>
                  <a:lnTo>
                    <a:pt x="2506" y="28"/>
                  </a:lnTo>
                  <a:lnTo>
                    <a:pt x="2348" y="12"/>
                  </a:lnTo>
                  <a:lnTo>
                    <a:pt x="2186" y="4"/>
                  </a:lnTo>
                  <a:lnTo>
                    <a:pt x="2020" y="0"/>
                  </a:lnTo>
                  <a:close/>
                  <a:moveTo>
                    <a:pt x="1922" y="1748"/>
                  </a:moveTo>
                  <a:lnTo>
                    <a:pt x="1762" y="1746"/>
                  </a:lnTo>
                  <a:lnTo>
                    <a:pt x="1606" y="1736"/>
                  </a:lnTo>
                  <a:lnTo>
                    <a:pt x="1454" y="1722"/>
                  </a:lnTo>
                  <a:lnTo>
                    <a:pt x="1306" y="1702"/>
                  </a:lnTo>
                  <a:lnTo>
                    <a:pt x="1164" y="1678"/>
                  </a:lnTo>
                  <a:lnTo>
                    <a:pt x="1028" y="1648"/>
                  </a:lnTo>
                  <a:lnTo>
                    <a:pt x="898" y="1614"/>
                  </a:lnTo>
                  <a:lnTo>
                    <a:pt x="776" y="1576"/>
                  </a:lnTo>
                  <a:lnTo>
                    <a:pt x="662" y="1532"/>
                  </a:lnTo>
                  <a:lnTo>
                    <a:pt x="554" y="1486"/>
                  </a:lnTo>
                  <a:lnTo>
                    <a:pt x="458" y="1436"/>
                  </a:lnTo>
                  <a:lnTo>
                    <a:pt x="370" y="1382"/>
                  </a:lnTo>
                  <a:lnTo>
                    <a:pt x="292" y="1326"/>
                  </a:lnTo>
                  <a:lnTo>
                    <a:pt x="224" y="1266"/>
                  </a:lnTo>
                  <a:lnTo>
                    <a:pt x="166" y="1204"/>
                  </a:lnTo>
                  <a:lnTo>
                    <a:pt x="122" y="1140"/>
                  </a:lnTo>
                  <a:lnTo>
                    <a:pt x="88" y="1074"/>
                  </a:lnTo>
                  <a:lnTo>
                    <a:pt x="68" y="1004"/>
                  </a:lnTo>
                  <a:lnTo>
                    <a:pt x="62" y="934"/>
                  </a:lnTo>
                  <a:lnTo>
                    <a:pt x="68" y="864"/>
                  </a:lnTo>
                  <a:lnTo>
                    <a:pt x="88" y="796"/>
                  </a:lnTo>
                  <a:lnTo>
                    <a:pt x="122" y="730"/>
                  </a:lnTo>
                  <a:lnTo>
                    <a:pt x="166" y="664"/>
                  </a:lnTo>
                  <a:lnTo>
                    <a:pt x="224" y="602"/>
                  </a:lnTo>
                  <a:lnTo>
                    <a:pt x="292" y="544"/>
                  </a:lnTo>
                  <a:lnTo>
                    <a:pt x="370" y="486"/>
                  </a:lnTo>
                  <a:lnTo>
                    <a:pt x="458" y="434"/>
                  </a:lnTo>
                  <a:lnTo>
                    <a:pt x="554" y="382"/>
                  </a:lnTo>
                  <a:lnTo>
                    <a:pt x="662" y="336"/>
                  </a:lnTo>
                  <a:lnTo>
                    <a:pt x="776" y="294"/>
                  </a:lnTo>
                  <a:lnTo>
                    <a:pt x="898" y="256"/>
                  </a:lnTo>
                  <a:lnTo>
                    <a:pt x="1028" y="222"/>
                  </a:lnTo>
                  <a:lnTo>
                    <a:pt x="1164" y="192"/>
                  </a:lnTo>
                  <a:lnTo>
                    <a:pt x="1306" y="166"/>
                  </a:lnTo>
                  <a:lnTo>
                    <a:pt x="1454" y="148"/>
                  </a:lnTo>
                  <a:lnTo>
                    <a:pt x="1606" y="132"/>
                  </a:lnTo>
                  <a:lnTo>
                    <a:pt x="1762" y="124"/>
                  </a:lnTo>
                  <a:lnTo>
                    <a:pt x="1922" y="120"/>
                  </a:lnTo>
                  <a:lnTo>
                    <a:pt x="2084" y="124"/>
                  </a:lnTo>
                  <a:lnTo>
                    <a:pt x="2240" y="132"/>
                  </a:lnTo>
                  <a:lnTo>
                    <a:pt x="2392" y="148"/>
                  </a:lnTo>
                  <a:lnTo>
                    <a:pt x="2540" y="166"/>
                  </a:lnTo>
                  <a:lnTo>
                    <a:pt x="2682" y="192"/>
                  </a:lnTo>
                  <a:lnTo>
                    <a:pt x="2818" y="222"/>
                  </a:lnTo>
                  <a:lnTo>
                    <a:pt x="2948" y="256"/>
                  </a:lnTo>
                  <a:lnTo>
                    <a:pt x="3070" y="294"/>
                  </a:lnTo>
                  <a:lnTo>
                    <a:pt x="3184" y="336"/>
                  </a:lnTo>
                  <a:lnTo>
                    <a:pt x="3292" y="382"/>
                  </a:lnTo>
                  <a:lnTo>
                    <a:pt x="3388" y="434"/>
                  </a:lnTo>
                  <a:lnTo>
                    <a:pt x="3476" y="486"/>
                  </a:lnTo>
                  <a:lnTo>
                    <a:pt x="3554" y="544"/>
                  </a:lnTo>
                  <a:lnTo>
                    <a:pt x="3622" y="602"/>
                  </a:lnTo>
                  <a:lnTo>
                    <a:pt x="3680" y="664"/>
                  </a:lnTo>
                  <a:lnTo>
                    <a:pt x="3724" y="730"/>
                  </a:lnTo>
                  <a:lnTo>
                    <a:pt x="3758" y="796"/>
                  </a:lnTo>
                  <a:lnTo>
                    <a:pt x="3778" y="864"/>
                  </a:lnTo>
                  <a:lnTo>
                    <a:pt x="3784" y="934"/>
                  </a:lnTo>
                  <a:lnTo>
                    <a:pt x="3778" y="1004"/>
                  </a:lnTo>
                  <a:lnTo>
                    <a:pt x="3758" y="1074"/>
                  </a:lnTo>
                  <a:lnTo>
                    <a:pt x="3724" y="1140"/>
                  </a:lnTo>
                  <a:lnTo>
                    <a:pt x="3680" y="1204"/>
                  </a:lnTo>
                  <a:lnTo>
                    <a:pt x="3622" y="1266"/>
                  </a:lnTo>
                  <a:lnTo>
                    <a:pt x="3554" y="1326"/>
                  </a:lnTo>
                  <a:lnTo>
                    <a:pt x="3476" y="1382"/>
                  </a:lnTo>
                  <a:lnTo>
                    <a:pt x="3388" y="1436"/>
                  </a:lnTo>
                  <a:lnTo>
                    <a:pt x="3292" y="1486"/>
                  </a:lnTo>
                  <a:lnTo>
                    <a:pt x="3184" y="1532"/>
                  </a:lnTo>
                  <a:lnTo>
                    <a:pt x="3070" y="1576"/>
                  </a:lnTo>
                  <a:lnTo>
                    <a:pt x="2948" y="1614"/>
                  </a:lnTo>
                  <a:lnTo>
                    <a:pt x="2818" y="1648"/>
                  </a:lnTo>
                  <a:lnTo>
                    <a:pt x="2682" y="1678"/>
                  </a:lnTo>
                  <a:lnTo>
                    <a:pt x="2540" y="1702"/>
                  </a:lnTo>
                  <a:lnTo>
                    <a:pt x="2392" y="1722"/>
                  </a:lnTo>
                  <a:lnTo>
                    <a:pt x="2240" y="1736"/>
                  </a:lnTo>
                  <a:lnTo>
                    <a:pt x="2084" y="1746"/>
                  </a:lnTo>
                  <a:lnTo>
                    <a:pt x="1922" y="1748"/>
                  </a:lnTo>
                  <a:close/>
                </a:path>
              </a:pathLst>
            </a:custGeom>
            <a:gradFill rotWithShape="1">
              <a:gsLst>
                <a:gs pos="0">
                  <a:schemeClr val="bg2">
                    <a:gamma/>
                    <a:shade val="84706"/>
                    <a:invGamma/>
                    <a:alpha val="36000"/>
                  </a:schemeClr>
                </a:gs>
                <a:gs pos="100000">
                  <a:schemeClr val="bg2"/>
                </a:gs>
              </a:gsLst>
              <a:lin ang="0" scaled="1"/>
            </a:gradFill>
            <a:ln>
              <a:noFill/>
            </a:ln>
            <a:extLst>
              <a:ext uri="{91240B29-F687-4F45-9708-019B960494DF}"/>
            </a:extLst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0518" name="Oval 5"/>
            <p:cNvSpPr>
              <a:spLocks noChangeArrowheads="1"/>
            </p:cNvSpPr>
            <p:nvPr/>
          </p:nvSpPr>
          <p:spPr bwMode="auto">
            <a:xfrm rot="-1543677">
              <a:off x="2784" y="1680"/>
              <a:ext cx="672" cy="192"/>
            </a:xfrm>
            <a:prstGeom prst="ellipse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84A5CA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19" name="Oval 6"/>
            <p:cNvSpPr>
              <a:spLocks noChangeArrowheads="1"/>
            </p:cNvSpPr>
            <p:nvPr/>
          </p:nvSpPr>
          <p:spPr bwMode="auto">
            <a:xfrm rot="-1543677">
              <a:off x="4416" y="1824"/>
              <a:ext cx="672" cy="192"/>
            </a:xfrm>
            <a:prstGeom prst="ellipse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84A5CA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20" name="Oval 7"/>
            <p:cNvSpPr>
              <a:spLocks noChangeArrowheads="1"/>
            </p:cNvSpPr>
            <p:nvPr/>
          </p:nvSpPr>
          <p:spPr bwMode="auto">
            <a:xfrm rot="-1543677">
              <a:off x="1872" y="3456"/>
              <a:ext cx="672" cy="192"/>
            </a:xfrm>
            <a:prstGeom prst="ellipse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84A5CA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21" name="Oval 8"/>
            <p:cNvSpPr>
              <a:spLocks noChangeArrowheads="1"/>
            </p:cNvSpPr>
            <p:nvPr/>
          </p:nvSpPr>
          <p:spPr bwMode="auto">
            <a:xfrm rot="-1543677">
              <a:off x="3456" y="3104"/>
              <a:ext cx="672" cy="192"/>
            </a:xfrm>
            <a:prstGeom prst="ellipse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84A5CA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22" name="Oval 9"/>
            <p:cNvSpPr>
              <a:spLocks noChangeArrowheads="1"/>
            </p:cNvSpPr>
            <p:nvPr/>
          </p:nvSpPr>
          <p:spPr bwMode="auto">
            <a:xfrm rot="-1543677">
              <a:off x="1344" y="2544"/>
              <a:ext cx="672" cy="192"/>
            </a:xfrm>
            <a:prstGeom prst="ellipse">
              <a:avLst/>
            </a:prstGeom>
            <a:gradFill rotWithShape="1">
              <a:gsLst>
                <a:gs pos="0">
                  <a:srgbClr val="5F5F5F"/>
                </a:gs>
                <a:gs pos="100000">
                  <a:srgbClr val="84A5CA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46" name="Oval 10"/>
            <p:cNvSpPr>
              <a:spLocks noChangeArrowheads="1"/>
            </p:cNvSpPr>
            <p:nvPr/>
          </p:nvSpPr>
          <p:spPr bwMode="gray">
            <a:xfrm>
              <a:off x="1102" y="2162"/>
              <a:ext cx="720" cy="694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chemeClr val="hlink">
                    <a:gamma/>
                    <a:shade val="34510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cs typeface="+mn-cs"/>
              </a:endParaRPr>
            </a:p>
          </p:txBody>
        </p:sp>
        <p:sp>
          <p:nvSpPr>
            <p:cNvPr id="91147" name="Oval 11"/>
            <p:cNvSpPr>
              <a:spLocks noChangeArrowheads="1"/>
            </p:cNvSpPr>
            <p:nvPr/>
          </p:nvSpPr>
          <p:spPr bwMode="gray">
            <a:xfrm>
              <a:off x="2057" y="1641"/>
              <a:ext cx="719" cy="694"/>
            </a:xfrm>
            <a:prstGeom prst="ellipse">
              <a:avLst/>
            </a:prstGeom>
            <a:gradFill rotWithShape="1">
              <a:gsLst>
                <a:gs pos="0">
                  <a:schemeClr val="accent1"/>
                </a:gs>
                <a:gs pos="100000">
                  <a:schemeClr val="accent1">
                    <a:gamma/>
                    <a:shade val="31373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cs typeface="+mn-cs"/>
              </a:endParaRPr>
            </a:p>
          </p:txBody>
        </p:sp>
        <p:sp>
          <p:nvSpPr>
            <p:cNvPr id="91148" name="Oval 12"/>
            <p:cNvSpPr>
              <a:spLocks noChangeArrowheads="1"/>
            </p:cNvSpPr>
            <p:nvPr/>
          </p:nvSpPr>
          <p:spPr bwMode="gray">
            <a:xfrm>
              <a:off x="1127" y="3050"/>
              <a:ext cx="719" cy="694"/>
            </a:xfrm>
            <a:prstGeom prst="ellipse">
              <a:avLst/>
            </a:prstGeom>
            <a:gradFill rotWithShape="1">
              <a:gsLst>
                <a:gs pos="0">
                  <a:schemeClr val="accent2"/>
                </a:gs>
                <a:gs pos="100000">
                  <a:schemeClr val="accent2">
                    <a:gamma/>
                    <a:shade val="35686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cs typeface="+mn-cs"/>
              </a:endParaRPr>
            </a:p>
          </p:txBody>
        </p:sp>
        <p:sp>
          <p:nvSpPr>
            <p:cNvPr id="91149" name="Oval 13"/>
            <p:cNvSpPr>
              <a:spLocks noChangeArrowheads="1"/>
            </p:cNvSpPr>
            <p:nvPr/>
          </p:nvSpPr>
          <p:spPr bwMode="gray">
            <a:xfrm>
              <a:off x="3739" y="2259"/>
              <a:ext cx="719" cy="694"/>
            </a:xfrm>
            <a:prstGeom prst="ellipse">
              <a:avLst/>
            </a:prstGeom>
            <a:gradFill rotWithShape="1">
              <a:gsLst>
                <a:gs pos="0">
                  <a:schemeClr val="bg2"/>
                </a:gs>
                <a:gs pos="100000">
                  <a:schemeClr val="bg2">
                    <a:gamma/>
                    <a:shade val="35686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cs typeface="+mn-cs"/>
              </a:endParaRPr>
            </a:p>
          </p:txBody>
        </p:sp>
        <p:sp>
          <p:nvSpPr>
            <p:cNvPr id="91150" name="Oval 14"/>
            <p:cNvSpPr>
              <a:spLocks noChangeArrowheads="1"/>
            </p:cNvSpPr>
            <p:nvPr/>
          </p:nvSpPr>
          <p:spPr bwMode="gray">
            <a:xfrm>
              <a:off x="4072" y="1420"/>
              <a:ext cx="680" cy="69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chemeClr val="folHlink">
                    <a:gamma/>
                    <a:shade val="34510"/>
                    <a:invGamma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/>
              <a:ext uri="{AF507438-7753-43E0-B8FC-AC1667EBCBE1}"/>
            </a:extLst>
          </p:spPr>
          <p:txBody>
            <a:bodyPr wrap="none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b="1">
                <a:cs typeface="+mn-cs"/>
              </a:endParaRPr>
            </a:p>
          </p:txBody>
        </p:sp>
        <p:sp>
          <p:nvSpPr>
            <p:cNvPr id="20528" name="Text Box 15"/>
            <p:cNvSpPr txBox="1">
              <a:spLocks noChangeArrowheads="1"/>
            </p:cNvSpPr>
            <p:nvPr/>
          </p:nvSpPr>
          <p:spPr bwMode="white">
            <a:xfrm>
              <a:off x="1120" y="2335"/>
              <a:ext cx="661" cy="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ru-RU" sz="1400" b="1">
                  <a:solidFill>
                    <a:schemeClr val="bg1"/>
                  </a:solidFill>
                  <a:latin typeface="Arial Narrow" pitchFamily="34" charset="0"/>
                </a:rPr>
                <a:t>Обстановка</a:t>
              </a:r>
            </a:p>
            <a:p>
              <a:pPr eaLnBrk="0" hangingPunct="0"/>
              <a:r>
                <a:rPr lang="ru-RU" sz="1400" b="1">
                  <a:solidFill>
                    <a:schemeClr val="bg1"/>
                  </a:solidFill>
                  <a:latin typeface="Arial Narrow" pitchFamily="34" charset="0"/>
                </a:rPr>
                <a:t>комфорта </a:t>
              </a:r>
              <a:endParaRPr lang="en-US" sz="1400" b="1">
                <a:solidFill>
                  <a:schemeClr val="bg1"/>
                </a:solidFill>
                <a:latin typeface="Arial Narrow" pitchFamily="34" charset="0"/>
              </a:endParaRPr>
            </a:p>
          </p:txBody>
        </p:sp>
        <p:sp>
          <p:nvSpPr>
            <p:cNvPr id="20529" name="Text Box 16"/>
            <p:cNvSpPr txBox="1">
              <a:spLocks noChangeArrowheads="1"/>
            </p:cNvSpPr>
            <p:nvPr/>
          </p:nvSpPr>
          <p:spPr bwMode="white">
            <a:xfrm>
              <a:off x="2578" y="1545"/>
              <a:ext cx="47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b="1">
                  <a:solidFill>
                    <a:schemeClr val="bg1"/>
                  </a:solidFill>
                  <a:latin typeface="Calibri" pitchFamily="34" charset="0"/>
                </a:rPr>
                <a:t>Text</a:t>
              </a:r>
            </a:p>
          </p:txBody>
        </p:sp>
        <p:sp>
          <p:nvSpPr>
            <p:cNvPr id="20530" name="Text Box 17"/>
            <p:cNvSpPr txBox="1">
              <a:spLocks noChangeArrowheads="1"/>
            </p:cNvSpPr>
            <p:nvPr/>
          </p:nvSpPr>
          <p:spPr bwMode="white">
            <a:xfrm>
              <a:off x="4136" y="1506"/>
              <a:ext cx="628" cy="4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1400" b="1">
                  <a:solidFill>
                    <a:schemeClr val="bg1"/>
                  </a:solidFill>
                  <a:latin typeface="Arial Narrow" pitchFamily="34" charset="0"/>
                </a:rPr>
                <a:t>Блочно-</a:t>
              </a:r>
            </a:p>
            <a:p>
              <a:pPr algn="ctr" eaLnBrk="0" hangingPunct="0"/>
              <a:r>
                <a:rPr lang="ru-RU" sz="1400" b="1">
                  <a:solidFill>
                    <a:schemeClr val="bg1"/>
                  </a:solidFill>
                  <a:latin typeface="Arial Narrow" pitchFamily="34" charset="0"/>
                </a:rPr>
                <a:t>модульная</a:t>
              </a:r>
            </a:p>
            <a:p>
              <a:pPr algn="ctr" eaLnBrk="0" hangingPunct="0"/>
              <a:r>
                <a:rPr lang="ru-RU" sz="1400" b="1">
                  <a:solidFill>
                    <a:schemeClr val="bg1"/>
                  </a:solidFill>
                  <a:latin typeface="Arial Narrow" pitchFamily="34" charset="0"/>
                </a:rPr>
                <a:t> система</a:t>
              </a:r>
              <a:endParaRPr lang="en-US" sz="1400" b="1">
                <a:solidFill>
                  <a:schemeClr val="bg1"/>
                </a:solidFill>
                <a:latin typeface="Arial Narrow" pitchFamily="34" charset="0"/>
              </a:endParaRPr>
            </a:p>
          </p:txBody>
        </p:sp>
        <p:sp>
          <p:nvSpPr>
            <p:cNvPr id="20531" name="Text Box 18"/>
            <p:cNvSpPr txBox="1">
              <a:spLocks noChangeArrowheads="1"/>
            </p:cNvSpPr>
            <p:nvPr/>
          </p:nvSpPr>
          <p:spPr bwMode="white">
            <a:xfrm>
              <a:off x="3219" y="2956"/>
              <a:ext cx="47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b="1">
                  <a:solidFill>
                    <a:schemeClr val="bg1"/>
                  </a:solidFill>
                  <a:latin typeface="Calibri" pitchFamily="34" charset="0"/>
                </a:rPr>
                <a:t>Text</a:t>
              </a:r>
            </a:p>
          </p:txBody>
        </p:sp>
        <p:sp>
          <p:nvSpPr>
            <p:cNvPr id="20532" name="Text Box 19"/>
            <p:cNvSpPr txBox="1">
              <a:spLocks noChangeArrowheads="1"/>
            </p:cNvSpPr>
            <p:nvPr/>
          </p:nvSpPr>
          <p:spPr bwMode="white">
            <a:xfrm>
              <a:off x="1137" y="3267"/>
              <a:ext cx="656" cy="3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ru-RU" sz="1400" b="1">
                  <a:solidFill>
                    <a:schemeClr val="bg1"/>
                  </a:solidFill>
                  <a:latin typeface="Arial Narrow" pitchFamily="34" charset="0"/>
                </a:rPr>
                <a:t>Организаия</a:t>
              </a:r>
            </a:p>
            <a:p>
              <a:pPr algn="ctr" eaLnBrk="0" hangingPunct="0"/>
              <a:r>
                <a:rPr lang="ru-RU" sz="1400" b="1">
                  <a:solidFill>
                    <a:schemeClr val="bg1"/>
                  </a:solidFill>
                  <a:latin typeface="Arial Narrow" pitchFamily="34" charset="0"/>
                </a:rPr>
                <a:t>урока</a:t>
              </a:r>
              <a:endParaRPr lang="en-US" sz="1400" b="1">
                <a:solidFill>
                  <a:schemeClr val="bg1"/>
                </a:solidFill>
                <a:latin typeface="Arial Narrow" pitchFamily="34" charset="0"/>
              </a:endParaRPr>
            </a:p>
          </p:txBody>
        </p:sp>
        <p:sp>
          <p:nvSpPr>
            <p:cNvPr id="20533" name="Line 21"/>
            <p:cNvSpPr>
              <a:spLocks noChangeShapeType="1"/>
            </p:cNvSpPr>
            <p:nvPr/>
          </p:nvSpPr>
          <p:spPr bwMode="black">
            <a:xfrm>
              <a:off x="1433" y="1739"/>
              <a:ext cx="1249" cy="94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/>
            </a:p>
          </p:txBody>
        </p:sp>
        <p:cxnSp>
          <p:nvCxnSpPr>
            <p:cNvPr id="20534" name="AutoShape 22"/>
            <p:cNvCxnSpPr>
              <a:cxnSpLocks noChangeShapeType="1"/>
              <a:stCxn id="20533" idx="0"/>
            </p:cNvCxnSpPr>
            <p:nvPr/>
          </p:nvCxnSpPr>
          <p:spPr bwMode="black">
            <a:xfrm flipH="1" flipV="1">
              <a:off x="428" y="1737"/>
              <a:ext cx="1005" cy="2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</p:cxnSp>
        <p:sp>
          <p:nvSpPr>
            <p:cNvPr id="20535" name="Text Box 23"/>
            <p:cNvSpPr txBox="1">
              <a:spLocks noChangeArrowheads="1"/>
            </p:cNvSpPr>
            <p:nvPr/>
          </p:nvSpPr>
          <p:spPr bwMode="auto">
            <a:xfrm>
              <a:off x="480" y="1296"/>
              <a:ext cx="129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eaLnBrk="0" hangingPunct="0"/>
              <a:endParaRPr lang="en-US" sz="1600" b="1">
                <a:latin typeface="Calibri" pitchFamily="34" charset="0"/>
              </a:endParaRPr>
            </a:p>
          </p:txBody>
        </p:sp>
      </p:grpSp>
      <p:sp>
        <p:nvSpPr>
          <p:cNvPr id="24" name="Oval 14"/>
          <p:cNvSpPr>
            <a:spLocks noChangeArrowheads="1"/>
          </p:cNvSpPr>
          <p:nvPr/>
        </p:nvSpPr>
        <p:spPr bwMode="gray">
          <a:xfrm>
            <a:off x="3324225" y="4021138"/>
            <a:ext cx="1079500" cy="1103312"/>
          </a:xfrm>
          <a:prstGeom prst="ellipse">
            <a:avLst/>
          </a:prstGeom>
          <a:gradFill rotWithShape="1">
            <a:gsLst>
              <a:gs pos="0">
                <a:schemeClr val="folHlink"/>
              </a:gs>
              <a:gs pos="100000">
                <a:schemeClr val="folHlink">
                  <a:gamma/>
                  <a:shade val="34510"/>
                  <a:invGamma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 err="1">
                <a:solidFill>
                  <a:schemeClr val="bg1"/>
                </a:solidFill>
                <a:latin typeface="Arial Narrow" pitchFamily="34" charset="0"/>
                <a:cs typeface="+mn-cs"/>
              </a:rPr>
              <a:t>Физкульт</a:t>
            </a:r>
            <a:r>
              <a:rPr lang="ru-RU" sz="1400" b="1" dirty="0">
                <a:solidFill>
                  <a:schemeClr val="bg1"/>
                </a:solidFill>
                <a:latin typeface="Arial Narrow" pitchFamily="34" charset="0"/>
                <a:cs typeface="+mn-cs"/>
              </a:rPr>
              <a:t>-</a:t>
            </a:r>
          </a:p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bg1"/>
                </a:solidFill>
                <a:latin typeface="Arial Narrow" pitchFamily="34" charset="0"/>
                <a:cs typeface="+mn-cs"/>
              </a:rPr>
              <a:t>минутка</a:t>
            </a:r>
            <a:endParaRPr lang="en-US" sz="1400" b="1" dirty="0">
              <a:solidFill>
                <a:schemeClr val="bg1"/>
              </a:solidFill>
              <a:latin typeface="Arial Narrow" pitchFamily="34" charset="0"/>
              <a:cs typeface="+mn-cs"/>
            </a:endParaRPr>
          </a:p>
        </p:txBody>
      </p:sp>
      <p:sp>
        <p:nvSpPr>
          <p:cNvPr id="20483" name="Прямоугольник 1"/>
          <p:cNvSpPr>
            <a:spLocks noChangeArrowheads="1"/>
          </p:cNvSpPr>
          <p:nvPr/>
        </p:nvSpPr>
        <p:spPr bwMode="auto">
          <a:xfrm>
            <a:off x="6019800" y="2976563"/>
            <a:ext cx="1036638" cy="739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0" hangingPunct="0"/>
            <a:r>
              <a:rPr lang="ru-RU" sz="1400" b="1">
                <a:solidFill>
                  <a:srgbClr val="C00000"/>
                </a:solidFill>
                <a:latin typeface="Arial Narrow" pitchFamily="34" charset="0"/>
              </a:rPr>
              <a:t>Разноуро-</a:t>
            </a:r>
          </a:p>
          <a:p>
            <a:pPr algn="ctr" eaLnBrk="0" hangingPunct="0"/>
            <a:r>
              <a:rPr lang="ru-RU" sz="1400" b="1">
                <a:solidFill>
                  <a:srgbClr val="C00000"/>
                </a:solidFill>
                <a:latin typeface="Arial Narrow" pitchFamily="34" charset="0"/>
              </a:rPr>
              <a:t>вневые  за-</a:t>
            </a:r>
          </a:p>
          <a:p>
            <a:pPr algn="ctr" eaLnBrk="0" hangingPunct="0"/>
            <a:r>
              <a:rPr lang="ru-RU" sz="1400" b="1">
                <a:solidFill>
                  <a:srgbClr val="C00000"/>
                </a:solidFill>
                <a:latin typeface="Arial Narrow" pitchFamily="34" charset="0"/>
              </a:rPr>
              <a:t>дания</a:t>
            </a:r>
            <a:endParaRPr lang="en-US" sz="1400" b="1">
              <a:solidFill>
                <a:srgbClr val="C00000"/>
              </a:solidFill>
              <a:latin typeface="Arial Narrow" pitchFamily="34" charset="0"/>
            </a:endParaRPr>
          </a:p>
        </p:txBody>
      </p:sp>
      <p:sp>
        <p:nvSpPr>
          <p:cNvPr id="20484" name="Прямоугольник 2"/>
          <p:cNvSpPr>
            <a:spLocks noChangeArrowheads="1"/>
          </p:cNvSpPr>
          <p:nvPr/>
        </p:nvSpPr>
        <p:spPr bwMode="auto">
          <a:xfrm>
            <a:off x="3157538" y="1966913"/>
            <a:ext cx="1246187" cy="738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ru-RU" sz="1400" b="1">
                <a:solidFill>
                  <a:schemeClr val="bg1"/>
                </a:solidFill>
                <a:latin typeface="Arial Narrow" pitchFamily="34" charset="0"/>
              </a:rPr>
              <a:t>Чередование</a:t>
            </a:r>
          </a:p>
          <a:p>
            <a:pPr algn="ctr" eaLnBrk="0" hangingPunct="0"/>
            <a:r>
              <a:rPr lang="ru-RU" sz="1400" b="1">
                <a:solidFill>
                  <a:schemeClr val="bg1"/>
                </a:solidFill>
                <a:latin typeface="Arial Narrow" pitchFamily="34" charset="0"/>
              </a:rPr>
              <a:t>видов  деяте-</a:t>
            </a:r>
          </a:p>
          <a:p>
            <a:pPr algn="ctr" eaLnBrk="0" hangingPunct="0"/>
            <a:r>
              <a:rPr lang="ru-RU" sz="1400" b="1">
                <a:solidFill>
                  <a:schemeClr val="bg1"/>
                </a:solidFill>
                <a:latin typeface="Arial Narrow" pitchFamily="34" charset="0"/>
              </a:rPr>
              <a:t>льности</a:t>
            </a:r>
            <a:endParaRPr lang="en-US" sz="1400" b="1">
              <a:solidFill>
                <a:schemeClr val="bg1"/>
              </a:solidFill>
              <a:latin typeface="Arial Narrow" pitchFamily="34" charset="0"/>
            </a:endParaRPr>
          </a:p>
        </p:txBody>
      </p:sp>
      <p:sp>
        <p:nvSpPr>
          <p:cNvPr id="30" name="Заголовок 394"/>
          <p:cNvSpPr>
            <a:spLocks noGrp="1"/>
          </p:cNvSpPr>
          <p:nvPr>
            <p:ph type="title"/>
          </p:nvPr>
        </p:nvSpPr>
        <p:spPr>
          <a:xfrm>
            <a:off x="1244631" y="167090"/>
            <a:ext cx="6643734" cy="764704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Восемь основных заповедей</a:t>
            </a:r>
            <a:endParaRPr lang="ru-RU" sz="40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0486" name="Группа 218"/>
          <p:cNvGrpSpPr>
            <a:grpSpLocks/>
          </p:cNvGrpSpPr>
          <p:nvPr/>
        </p:nvGrpSpPr>
        <p:grpSpPr bwMode="auto">
          <a:xfrm>
            <a:off x="-76200" y="4084638"/>
            <a:ext cx="9247188" cy="3081337"/>
            <a:chOff x="-65581" y="3302758"/>
            <a:chExt cx="9247681" cy="3555242"/>
          </a:xfrm>
        </p:grpSpPr>
        <p:sp>
          <p:nvSpPr>
            <p:cNvPr id="36" name="Полилиния 3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0496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41" name="Равнобедренный треугольник 40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0497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39" name="Равнобедренный треугольник 38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40" name="Полилиния 39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0498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37" name="Равнобедренный треугольник 36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38" name="Полилиния 37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sp>
        <p:nvSpPr>
          <p:cNvPr id="26" name="Oval 12"/>
          <p:cNvSpPr>
            <a:spLocks noChangeArrowheads="1"/>
          </p:cNvSpPr>
          <p:nvPr/>
        </p:nvSpPr>
        <p:spPr bwMode="gray">
          <a:xfrm>
            <a:off x="4826000" y="1320800"/>
            <a:ext cx="1141413" cy="1101725"/>
          </a:xfrm>
          <a:prstGeom prst="ellipse">
            <a:avLst/>
          </a:prstGeom>
          <a:gradFill rotWithShape="1">
            <a:gsLst>
              <a:gs pos="0">
                <a:schemeClr val="accent2"/>
              </a:gs>
              <a:gs pos="100000">
                <a:schemeClr val="accent2">
                  <a:gamma/>
                  <a:shade val="35686"/>
                  <a:invGamma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bg1"/>
                </a:solidFill>
                <a:latin typeface="Arial Narrow" pitchFamily="34" charset="0"/>
                <a:cs typeface="+mn-cs"/>
              </a:rPr>
              <a:t>Дозировка</a:t>
            </a:r>
          </a:p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bg1"/>
                </a:solidFill>
                <a:latin typeface="Arial Narrow" pitchFamily="34" charset="0"/>
                <a:cs typeface="+mn-cs"/>
              </a:rPr>
              <a:t>учебных</a:t>
            </a:r>
          </a:p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bg1"/>
                </a:solidFill>
                <a:latin typeface="Arial Narrow" pitchFamily="34" charset="0"/>
                <a:cs typeface="+mn-cs"/>
              </a:rPr>
              <a:t>нагрузок</a:t>
            </a:r>
            <a:endParaRPr lang="en-US" sz="1400" b="1" dirty="0">
              <a:solidFill>
                <a:schemeClr val="bg1"/>
              </a:solidFill>
              <a:latin typeface="Arial Narrow" pitchFamily="34" charset="0"/>
              <a:cs typeface="+mn-cs"/>
            </a:endParaRPr>
          </a:p>
        </p:txBody>
      </p:sp>
      <p:sp>
        <p:nvSpPr>
          <p:cNvPr id="25" name="Oval 10"/>
          <p:cNvSpPr>
            <a:spLocks noChangeArrowheads="1"/>
          </p:cNvSpPr>
          <p:nvPr/>
        </p:nvSpPr>
        <p:spPr bwMode="gray">
          <a:xfrm>
            <a:off x="4646613" y="3582988"/>
            <a:ext cx="1143000" cy="1101725"/>
          </a:xfrm>
          <a:prstGeom prst="ellipse">
            <a:avLst/>
          </a:prstGeom>
          <a:gradFill rotWithShape="1">
            <a:gsLst>
              <a:gs pos="0">
                <a:schemeClr val="hlink"/>
              </a:gs>
              <a:gs pos="100000">
                <a:schemeClr val="hlink">
                  <a:gamma/>
                  <a:shade val="34510"/>
                  <a:invGamma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/>
            <a:ext uri="{AF507438-7753-43E0-B8FC-AC1667EBCBE1}"/>
          </a:extLst>
        </p:spPr>
        <p:txBody>
          <a:bodyPr wrap="none" anchor="ctr"/>
          <a:lstStyle/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bg1"/>
                </a:solidFill>
                <a:latin typeface="Arial Narrow" pitchFamily="34" charset="0"/>
                <a:cs typeface="+mn-cs"/>
              </a:rPr>
              <a:t>Психологи-</a:t>
            </a:r>
          </a:p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 err="1">
                <a:solidFill>
                  <a:schemeClr val="bg1"/>
                </a:solidFill>
                <a:latin typeface="Arial Narrow" pitchFamily="34" charset="0"/>
                <a:cs typeface="+mn-cs"/>
              </a:rPr>
              <a:t>ческая</a:t>
            </a:r>
            <a:endParaRPr lang="ru-RU" sz="1400" b="1" dirty="0">
              <a:solidFill>
                <a:schemeClr val="bg1"/>
              </a:solidFill>
              <a:latin typeface="Arial Narrow" pitchFamily="34" charset="0"/>
              <a:cs typeface="+mn-cs"/>
            </a:endParaRPr>
          </a:p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bg1"/>
                </a:solidFill>
                <a:latin typeface="Arial Narrow" pitchFamily="34" charset="0"/>
                <a:cs typeface="+mn-cs"/>
              </a:rPr>
              <a:t>разгрузка</a:t>
            </a:r>
            <a:endParaRPr lang="en-US" sz="1400" b="1" dirty="0">
              <a:solidFill>
                <a:schemeClr val="bg1"/>
              </a:solidFill>
              <a:latin typeface="Arial Narrow" pitchFamily="34" charset="0"/>
              <a:cs typeface="+mn-cs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579438" y="1463675"/>
            <a:ext cx="230822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Narrow" pitchFamily="34" charset="0"/>
                <a:cs typeface="+mn-cs"/>
              </a:rPr>
              <a:t>Основные технологии</a:t>
            </a:r>
            <a:endParaRPr lang="en-US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 Narrow" pitchFamily="34" charset="0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2532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203112" y="72161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57569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2539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986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2987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2988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40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96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2964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1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93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2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90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3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879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4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84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2845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5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80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2807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6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77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7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750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8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72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9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50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51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52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53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2580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81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873231" y="139241"/>
            <a:ext cx="4643470" cy="647437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Подбор заданий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94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95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96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2597" name="Объект 227"/>
          <p:cNvSpPr>
            <a:spLocks noGrp="1"/>
          </p:cNvSpPr>
          <p:nvPr>
            <p:ph idx="1"/>
          </p:nvPr>
        </p:nvSpPr>
        <p:spPr>
          <a:xfrm>
            <a:off x="-15875" y="820738"/>
            <a:ext cx="8856663" cy="2166937"/>
          </a:xfrm>
        </p:spPr>
        <p:txBody>
          <a:bodyPr/>
          <a:lstStyle/>
          <a:p>
            <a:r>
              <a:rPr lang="ru-RU" sz="1600" smtClean="0">
                <a:solidFill>
                  <a:srgbClr val="002060"/>
                </a:solidFill>
                <a:latin typeface="Arial" charset="0"/>
                <a:cs typeface="Arial" charset="0"/>
              </a:rPr>
              <a:t>В Древн..Греци.. огромное значение прид..вали силе и красоте гармонически развитого тела. (Не)даром име(нн. н)о здесь зар..дились олимпийские игры... Это было одно из наиболее почитаемых праз..неств Эллады. Поб..дители олимпийских игр польз..вались исключительным поч..том и уважением. В их честь соч..нялись хвалебные оды им ставились памятники. Спортсмены осв..бождались от налогов и пожизне(нн,н)о обеспечивались питанием (за) счёт государства. Олимпийские игры считались праз..ником мира. (Во) время их проведения прекращались все вое(нн,н)ые действия между враждовавшими государствами.</a:t>
            </a:r>
          </a:p>
          <a:p>
            <a:endParaRPr lang="ru-RU" sz="1800" smtClean="0">
              <a:solidFill>
                <a:srgbClr val="002060"/>
              </a:solidFill>
              <a:latin typeface="Arial" charset="0"/>
              <a:cs typeface="Arial" charset="0"/>
            </a:endParaRPr>
          </a:p>
        </p:txBody>
      </p:sp>
      <p:pic>
        <p:nvPicPr>
          <p:cNvPr id="2259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8763" y="69850"/>
            <a:ext cx="1401762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99" name="Picture 4" descr="http://www.home-edu.ru/user/uatml/00001838/Gotovie/olimpia/og1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414463" y="2967038"/>
            <a:ext cx="1362075" cy="260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600" name="Picture 5" descr="e2fa05b7c7702d70497d3e9527ad0d8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354263" y="2674938"/>
            <a:ext cx="525462" cy="1201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601" name="TextBox 135"/>
          <p:cNvSpPr txBox="1">
            <a:spLocks noChangeArrowheads="1"/>
          </p:cNvSpPr>
          <p:nvPr/>
        </p:nvSpPr>
        <p:spPr bwMode="auto">
          <a:xfrm>
            <a:off x="4986338" y="2841625"/>
            <a:ext cx="3317875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600" b="1">
                <a:solidFill>
                  <a:srgbClr val="C00000"/>
                </a:solidFill>
                <a:latin typeface="Calibri" pitchFamily="34" charset="0"/>
              </a:rPr>
              <a:t>Задание: вставить пропущенные буквы и знаки препинания,</a:t>
            </a:r>
          </a:p>
          <a:p>
            <a:r>
              <a:rPr lang="ru-RU" sz="1600" b="1">
                <a:solidFill>
                  <a:srgbClr val="C00000"/>
                </a:solidFill>
                <a:latin typeface="Calibri" pitchFamily="34" charset="0"/>
              </a:rPr>
              <a:t>раскрыть скобки.</a:t>
            </a:r>
          </a:p>
        </p:txBody>
      </p:sp>
      <p:sp>
        <p:nvSpPr>
          <p:cNvPr id="22602" name="TextBox 2"/>
          <p:cNvSpPr txBox="1">
            <a:spLocks noChangeArrowheads="1"/>
          </p:cNvSpPr>
          <p:nvPr/>
        </p:nvSpPr>
        <p:spPr bwMode="auto">
          <a:xfrm>
            <a:off x="5843588" y="4071938"/>
            <a:ext cx="249555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600" b="1">
                <a:latin typeface="Calibri" pitchFamily="34" charset="0"/>
                <a:hlinkClick r:id="rId7"/>
              </a:rPr>
              <a:t>Единая коллекция ЦОР: Олимпийское  движение</a:t>
            </a:r>
            <a:endParaRPr lang="ru-RU" sz="1600" b="1">
              <a:latin typeface="Calibri" pitchFamily="34" charset="0"/>
            </a:endParaRPr>
          </a:p>
        </p:txBody>
      </p:sp>
      <p:pic>
        <p:nvPicPr>
          <p:cNvPr id="22603" name="Picture 212" descr="chariot_run_hg_clr"/>
          <p:cNvPicPr>
            <a:picLocks noChangeAspect="1" noChangeArrowheads="1" noCrop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424113" y="4572000"/>
            <a:ext cx="2439987" cy="1525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604" name="Picture 216" descr="ionic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4040188" y="2984500"/>
            <a:ext cx="1071562" cy="2227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605" name="Picture 213" descr="corinthian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3408363" y="2857500"/>
            <a:ext cx="969962" cy="2405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4580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57569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4587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5028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5029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5030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588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500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5006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89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97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0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94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1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921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2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88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4887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3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84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4849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4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82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5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792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6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76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7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598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599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00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01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4628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29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873231" y="139241"/>
            <a:ext cx="4643470" cy="647437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Подбор заданий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42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43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44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4645" name="Объект 227"/>
          <p:cNvSpPr>
            <a:spLocks noGrp="1"/>
          </p:cNvSpPr>
          <p:nvPr>
            <p:ph idx="1"/>
          </p:nvPr>
        </p:nvSpPr>
        <p:spPr>
          <a:xfrm>
            <a:off x="1000125" y="1019175"/>
            <a:ext cx="7842250" cy="4829175"/>
          </a:xfrm>
        </p:spPr>
        <p:txBody>
          <a:bodyPr/>
          <a:lstStyle/>
          <a:p>
            <a:r>
              <a:rPr lang="ru-RU" sz="1800" smtClean="0"/>
              <a:t>Прошло ровно полторы тысячи лет, и в канун нового тысячелетия выдающийся французский педагог и общественный деятель Пьер де Кубертен обратился к спортсменам всего мира с предложением возродить Олимпийские игры. И в 1894 году в Париже собрался специальный международный конгресс, где были приняты Олимпийская хартия и Олимпийская клятва, а также девиз «Быстрее, выше, сильнее!» и эмблема из пяти переплетенных колец голубого, черного, красного (верхний ряд), желтого и зеленого (нижний ряд) цветов. Переплетение колец символизирует пять объединенных в олимпийском движении континентов. На возрожденных Олимпийских играх зажигают огонь, принесенный с земли Древней Греции, а флаг впервые был поднят в 1914 году в связи с празднованием 20-летия Олимпийских игр XX века.</a:t>
            </a:r>
          </a:p>
          <a:p>
            <a:endParaRPr lang="ru-RU" sz="1800" smtClean="0">
              <a:solidFill>
                <a:srgbClr val="002060"/>
              </a:solidFill>
              <a:latin typeface="Arial" charset="0"/>
              <a:cs typeface="Arial" charset="0"/>
            </a:endParaRPr>
          </a:p>
          <a:p>
            <a:r>
              <a:rPr lang="ru-RU" sz="1800" b="1" smtClean="0">
                <a:solidFill>
                  <a:srgbClr val="C00000"/>
                </a:solidFill>
                <a:latin typeface="Arial" charset="0"/>
                <a:cs typeface="Arial" charset="0"/>
              </a:rPr>
              <a:t>Задания: записать числительные словами, определить стиль и тип текста.</a:t>
            </a:r>
          </a:p>
        </p:txBody>
      </p:sp>
      <p:pic>
        <p:nvPicPr>
          <p:cNvPr id="24646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58763" y="69850"/>
            <a:ext cx="1401762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647" name="Picture 6" descr="огонь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76225" y="1439863"/>
            <a:ext cx="1044575" cy="2344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6628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6635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36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7077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7078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7079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37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705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7055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38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702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39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99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0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970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1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93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6936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2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89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6898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3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86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4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841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5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81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6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47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48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49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50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6677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78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2281032" y="162845"/>
            <a:ext cx="4900291" cy="819946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Работа с текстом</a:t>
            </a:r>
            <a:endParaRPr lang="ru-RU" sz="40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91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92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93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28" name="Объект 227"/>
          <p:cNvSpPr>
            <a:spLocks noGrp="1"/>
          </p:cNvSpPr>
          <p:nvPr>
            <p:ph idx="1"/>
          </p:nvPr>
        </p:nvSpPr>
        <p:spPr>
          <a:xfrm>
            <a:off x="582613" y="1131888"/>
            <a:ext cx="5237162" cy="4525962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ru-RU" sz="18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    В </a:t>
            </a:r>
            <a:r>
              <a:rPr lang="ru-RU" sz="18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некоторых странах, например, в Индии, Вьетнаме, основное транспортное средство – велосипед. У него много поклонников в России. Лев Николаевич Толстой, как известно, научился велосипедной езде в 67 лет.  </a:t>
            </a: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ru-RU" sz="18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      Велосипед является прекрасным средством для укрепления здоровья. Но при несоблюдении правил дорожного движения он может стать причиной травм и даже смерти.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6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                </a:t>
            </a: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Задания: </a:t>
            </a:r>
            <a:r>
              <a:rPr lang="ru-RU" sz="14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с</a:t>
            </a: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формулировать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                   главную мысль</a:t>
            </a:r>
            <a:r>
              <a:rPr lang="ru-RU" sz="14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текста и 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4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                  прокомментировать ее.</a:t>
            </a:r>
          </a:p>
          <a:p>
            <a:pPr marL="0" indent="0" fontAlgn="auto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4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             </a:t>
            </a:r>
            <a:endParaRPr lang="ru-RU" sz="1400" b="1" dirty="0">
              <a:solidFill>
                <a:srgbClr val="C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26695" name="Picture 10" descr="bmx_bike_detail_hg_clr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003550" y="4764088"/>
            <a:ext cx="1752600" cy="175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1" name="Picture 14" descr="121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/>
            </a:extLst>
          </a:blip>
          <a:srcRect/>
          <a:stretch>
            <a:fillRect/>
          </a:stretch>
        </p:blipFill>
        <p:spPr bwMode="auto">
          <a:xfrm>
            <a:off x="5780688" y="2574928"/>
            <a:ext cx="2545415" cy="3040074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/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8676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233278" y="1122706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8683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84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9127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9128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9129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85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910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9105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86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907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87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904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88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9020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89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898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8986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90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894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8948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91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891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92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8891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93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886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94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95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96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97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98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8725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726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779366" y="97413"/>
            <a:ext cx="5478277" cy="852109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Спортивно-оздоровительная страница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739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740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741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28" name="Объект 227"/>
          <p:cNvSpPr>
            <a:spLocks noGrp="1"/>
          </p:cNvSpPr>
          <p:nvPr>
            <p:ph idx="1"/>
          </p:nvPr>
        </p:nvSpPr>
        <p:spPr>
          <a:xfrm>
            <a:off x="404813" y="3670300"/>
            <a:ext cx="8229600" cy="1973263"/>
          </a:xfrm>
        </p:spPr>
        <p:txBody>
          <a:bodyPr rtlCol="0">
            <a:normAutofit fontScale="25000" lnSpcReduction="20000"/>
          </a:bodyPr>
          <a:lstStyle/>
          <a:p>
            <a:pPr marL="265176" indent="-265176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 smtClean="0">
              <a:latin typeface="AnastasiaScript" pitchFamily="2" charset="0"/>
            </a:endParaRPr>
          </a:p>
          <a:p>
            <a:pPr marL="265176" indent="-265176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>
              <a:latin typeface="AnastasiaScript" pitchFamily="2" charset="0"/>
            </a:endParaRPr>
          </a:p>
          <a:p>
            <a:pPr marL="265176" indent="-265176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 smtClean="0">
              <a:latin typeface="AnastasiaScript" pitchFamily="2" charset="0"/>
            </a:endParaRPr>
          </a:p>
          <a:p>
            <a:pPr marL="265176" indent="-265176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>
              <a:latin typeface="AnastasiaScript" pitchFamily="2" charset="0"/>
            </a:endParaRPr>
          </a:p>
          <a:p>
            <a:pPr marL="265176" indent="-265176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 smtClean="0">
              <a:latin typeface="AnastasiaScript" pitchFamily="2" charset="0"/>
            </a:endParaRPr>
          </a:p>
          <a:p>
            <a:pPr marL="265176" indent="-265176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>
              <a:latin typeface="AnastasiaScript" pitchFamily="2" charset="0"/>
            </a:endParaRPr>
          </a:p>
          <a:p>
            <a:pPr marL="265176" indent="-265176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 smtClean="0">
              <a:latin typeface="AnastasiaScript" pitchFamily="2" charset="0"/>
            </a:endParaRPr>
          </a:p>
          <a:p>
            <a:pPr marL="265176" indent="-265176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 smtClean="0">
              <a:latin typeface="AnastasiaScript" pitchFamily="2" charset="0"/>
            </a:endParaRPr>
          </a:p>
          <a:p>
            <a:pPr marL="265176" indent="-265176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>
              <a:latin typeface="AnastasiaScript" pitchFamily="2" charset="0"/>
            </a:endParaRPr>
          </a:p>
          <a:p>
            <a:pPr marL="265176" indent="-265176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r>
              <a:rPr lang="ru-RU" sz="72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r>
              <a:rPr lang="ru-RU" sz="7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7200" i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Напишите 5-7 спортивных игр, героем которых является мяч.</a:t>
            </a:r>
          </a:p>
          <a:p>
            <a:pPr marL="265176" indent="-265176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r>
              <a:rPr lang="ru-RU" sz="7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2. </a:t>
            </a:r>
            <a:r>
              <a:rPr lang="ru-RU" sz="7200" i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Запишите предложение, заменив один из причастных оборотов придаточным определительным.</a:t>
            </a:r>
          </a:p>
          <a:p>
            <a:pPr marL="265176" indent="-265176" algn="just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7200" dirty="0" smtClean="0">
              <a:solidFill>
                <a:srgbClr val="990000"/>
              </a:solidFill>
              <a:latin typeface="Arial" pitchFamily="34" charset="0"/>
              <a:cs typeface="Arial" pitchFamily="34" charset="0"/>
            </a:endParaRPr>
          </a:p>
          <a:p>
            <a:pPr marL="265176" indent="-265176" algn="just" fontAlgn="auto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r>
              <a:rPr lang="ru-RU" sz="7200" i="1" dirty="0" smtClean="0">
                <a:solidFill>
                  <a:srgbClr val="990000"/>
                </a:solidFill>
                <a:latin typeface="Arial" pitchFamily="34" charset="0"/>
                <a:cs typeface="Arial" pitchFamily="34" charset="0"/>
              </a:rPr>
              <a:t>Великий </a:t>
            </a:r>
            <a:r>
              <a:rPr lang="ru-RU" sz="7200" i="1" dirty="0">
                <a:solidFill>
                  <a:srgbClr val="990000"/>
                </a:solidFill>
                <a:latin typeface="Arial" pitchFamily="34" charset="0"/>
                <a:cs typeface="Arial" pitchFamily="34" charset="0"/>
              </a:rPr>
              <a:t>философ Платон, всю жизнь занимавшийся гимнастикой, называл хромыми людей, пренебрегавших ежедневной тренировкой мышц.</a:t>
            </a: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endParaRPr lang="ru-RU" sz="72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28743" name="Рисунок 226"/>
          <p:cNvPicPr>
            <a:picLocks noChangeAspect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283325" y="2698750"/>
            <a:ext cx="1670050" cy="152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744" name="Рисунок 234"/>
          <p:cNvPicPr>
            <a:picLocks noChangeAspect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718425" y="3051175"/>
            <a:ext cx="1238250" cy="1238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745" name="Picture 10" descr="книга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357313" y="1155700"/>
            <a:ext cx="4051300" cy="303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2" name="Прямоугольник 241"/>
          <p:cNvSpPr/>
          <p:nvPr/>
        </p:nvSpPr>
        <p:spPr>
          <a:xfrm>
            <a:off x="1646238" y="1217613"/>
            <a:ext cx="3629025" cy="280035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ru-RU" sz="2000" b="1" i="1" dirty="0">
              <a:solidFill>
                <a:srgbClr val="99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nastasiaScript" pitchFamily="2" charset="0"/>
              <a:cs typeface="+mn-cs"/>
            </a:endParaRPr>
          </a:p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 i="1" dirty="0">
                <a:solidFill>
                  <a:srgbClr val="99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nastasiaScript" pitchFamily="2" charset="0"/>
                <a:cs typeface="+mn-cs"/>
              </a:rPr>
              <a:t>Словарь мудрых мыслей</a:t>
            </a:r>
          </a:p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ru-RU" b="1" i="1" dirty="0">
              <a:solidFill>
                <a:srgbClr val="990000"/>
              </a:solidFill>
              <a:latin typeface="AnastasiaScript" pitchFamily="2" charset="0"/>
              <a:cs typeface="+mn-cs"/>
            </a:endParaRPr>
          </a:p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latin typeface="AnastasiaScript" pitchFamily="2" charset="0"/>
                <a:cs typeface="+mn-cs"/>
              </a:rPr>
              <a:t>1</a:t>
            </a:r>
            <a:r>
              <a:rPr lang="ru-RU" dirty="0">
                <a:latin typeface="AnastasiaScript" pitchFamily="2" charset="0"/>
                <a:cs typeface="+mn-cs"/>
              </a:rPr>
              <a:t>. Пешком ходить - долго жить.</a:t>
            </a:r>
          </a:p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+mn-cs"/>
              </a:rPr>
              <a:t>2. Будешь двигаться - через хребет перевалишь, будешь сидеть - в яму скатишься</a:t>
            </a:r>
            <a:r>
              <a:rPr lang="ru-RU" dirty="0">
                <a:latin typeface="Century Gothic" pitchFamily="34" charset="0"/>
                <a:cs typeface="+mn-cs"/>
              </a:rPr>
              <a:t>.</a:t>
            </a:r>
          </a:p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+mn-cs"/>
              </a:rPr>
              <a:t>3.</a:t>
            </a:r>
            <a:r>
              <a:rPr lang="ru-RU" dirty="0">
                <a:latin typeface="Century Gothic" pitchFamily="34" charset="0"/>
                <a:cs typeface="+mn-cs"/>
              </a:rPr>
              <a:t> </a:t>
            </a:r>
            <a:r>
              <a:rPr lang="ru-RU" dirty="0">
                <a:latin typeface="AnastasiaScript" pitchFamily="2" charset="0"/>
                <a:cs typeface="+mn-cs"/>
              </a:rPr>
              <a:t>Систематически заниматься спортом – значит заботиться о своём здоровье.</a:t>
            </a:r>
          </a:p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+mn-cs"/>
              </a:rPr>
              <a:t>4. Воздух, солнце и вода – три кита здоровья”. </a:t>
            </a:r>
          </a:p>
          <a:p>
            <a:pPr marL="265176" indent="-265176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Font typeface="Wingdings 2"/>
              <a:buChar char=""/>
              <a:defRPr/>
            </a:pPr>
            <a:endParaRPr lang="ru-RU" b="1" dirty="0">
              <a:latin typeface="AnastasiaScript" pitchFamily="2" charset="0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0724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0731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 cstate="print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32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103562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173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1174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1175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 cstate="print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33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15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1151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4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12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5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09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6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066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7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03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1032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8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099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0994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9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096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40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0937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41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090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42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43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44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45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46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0773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3001417" y="4925491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67838" y="4885046"/>
              <a:ext cx="14106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98115" y="5145087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8762" y="5571728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12551" y="514361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5635" y="5284591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85211" y="5427992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74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47877" y="5395950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68504" y="4881539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98033" y="5139911"/>
              <a:ext cx="68726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27086" y="5285515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28149" y="5425821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212172" y="5139715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84554" y="528413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11308" y="5571601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2643174" y="0"/>
            <a:ext cx="4603156" cy="892951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Это интересно!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87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88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9959" y="4926842"/>
              <a:ext cx="285751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51569" y="5392222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0195" y="4879694"/>
              <a:ext cx="141069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0392" y="5138715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29645" y="5282724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0639" y="5569176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7000" y="513879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344" y="5279881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996" y="5425243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7247" y="556925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89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0790" name="Объект 227"/>
          <p:cNvSpPr>
            <a:spLocks noGrp="1"/>
          </p:cNvSpPr>
          <p:nvPr>
            <p:ph idx="1"/>
          </p:nvPr>
        </p:nvSpPr>
        <p:spPr>
          <a:xfrm>
            <a:off x="211138" y="1384300"/>
            <a:ext cx="8229600" cy="2905125"/>
          </a:xfrm>
        </p:spPr>
        <p:txBody>
          <a:bodyPr/>
          <a:lstStyle/>
          <a:p>
            <a:r>
              <a:rPr lang="ru-RU" sz="2000" i="1" smtClean="0"/>
              <a:t>Фут</a:t>
            </a:r>
            <a:r>
              <a:rPr lang="ru-RU" sz="2000" smtClean="0"/>
              <a:t> – по-английски «нога», </a:t>
            </a:r>
            <a:r>
              <a:rPr lang="ru-RU" sz="2000" i="1" smtClean="0"/>
              <a:t>бол</a:t>
            </a:r>
            <a:r>
              <a:rPr lang="ru-RU" sz="2000" smtClean="0"/>
              <a:t> – «мяч»</a:t>
            </a:r>
            <a:r>
              <a:rPr lang="ru-RU" sz="2000" i="1" smtClean="0"/>
              <a:t>.</a:t>
            </a:r>
            <a:r>
              <a:rPr lang="ru-RU" sz="2000" smtClean="0"/>
              <a:t> Итак, </a:t>
            </a:r>
            <a:r>
              <a:rPr lang="ru-RU" sz="2000" i="1" smtClean="0"/>
              <a:t>футбол</a:t>
            </a:r>
            <a:r>
              <a:rPr lang="ru-RU" sz="2000" smtClean="0"/>
              <a:t> – ножной мяч.</a:t>
            </a:r>
            <a:br>
              <a:rPr lang="ru-RU" sz="2000" smtClean="0"/>
            </a:br>
            <a:r>
              <a:rPr lang="ru-RU" sz="2000" smtClean="0"/>
              <a:t>В некоторых странах эту игру называют по-иному, но смысл тот же. У венгров – это лабдаругаш, у поляков – пилка ножна, у итальянцев – кальчио, у югославов – ногомет. </a:t>
            </a:r>
            <a:br>
              <a:rPr lang="ru-RU" sz="2000" smtClean="0"/>
            </a:br>
            <a:r>
              <a:rPr lang="ru-RU" sz="2000" smtClean="0"/>
              <a:t>Футбол – спорт № 1 на земном шаре. В Международной футбольной федерации состоит больше стран, чем в самой Организации Объединенных Наций. </a:t>
            </a:r>
            <a:br>
              <a:rPr lang="ru-RU" sz="2000" smtClean="0"/>
            </a:br>
            <a:r>
              <a:rPr lang="ru-RU" sz="2000" smtClean="0"/>
              <a:t>Многие страны считают себя родиной футбола. В 2650 г. до н.э. при дворе японского императора Кемари игроки загоняли мяч в ворота. </a:t>
            </a:r>
          </a:p>
        </p:txBody>
      </p:sp>
      <p:pic>
        <p:nvPicPr>
          <p:cNvPr id="30791" name="Picture 11" descr="basketball_chic_ball_skills_hg_clr"/>
          <p:cNvPicPr>
            <a:picLocks noChangeAspect="1" noChangeArrowheads="1" noCrop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375025" y="4256088"/>
            <a:ext cx="1411288" cy="2352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92" name="TextBox 234"/>
          <p:cNvSpPr txBox="1">
            <a:spLocks noChangeArrowheads="1"/>
          </p:cNvSpPr>
          <p:nvPr/>
        </p:nvSpPr>
        <p:spPr bwMode="auto">
          <a:xfrm>
            <a:off x="5915025" y="4527550"/>
            <a:ext cx="19526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b="1">
                <a:solidFill>
                  <a:srgbClr val="002060"/>
                </a:solidFill>
                <a:latin typeface="Calibri" pitchFamily="34" charset="0"/>
                <a:hlinkClick r:id="rId5" action="ppaction://hlinkfile"/>
              </a:rPr>
              <a:t>Физкультминутка</a:t>
            </a:r>
            <a:endParaRPr lang="ru-RU" b="1">
              <a:solidFill>
                <a:srgbClr val="002060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647</TotalTime>
  <Words>1214</Words>
  <Application>Microsoft Office PowerPoint</Application>
  <PresentationFormat>Экран (4:3)</PresentationFormat>
  <Paragraphs>184</Paragraphs>
  <Slides>19</Slides>
  <Notes>19</Notes>
  <HiddenSlides>0</HiddenSlides>
  <MMClips>0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19</vt:i4>
      </vt:variant>
    </vt:vector>
  </HeadingPairs>
  <TitlesOfParts>
    <vt:vector size="21" baseType="lpstr">
      <vt:lpstr>Тема Office</vt:lpstr>
      <vt:lpstr>Презентация</vt:lpstr>
      <vt:lpstr>Слайд 1</vt:lpstr>
      <vt:lpstr>Словарь мудрых мыслей</vt:lpstr>
      <vt:lpstr>Цели и установки</vt:lpstr>
      <vt:lpstr>Восемь основных заповедей</vt:lpstr>
      <vt:lpstr>Подбор заданий</vt:lpstr>
      <vt:lpstr>Подбор заданий</vt:lpstr>
      <vt:lpstr>Работа с текстом</vt:lpstr>
      <vt:lpstr>Спортивно-оздоровительная страница</vt:lpstr>
      <vt:lpstr>Это интересно!</vt:lpstr>
      <vt:lpstr>Тренировочные упражнения</vt:lpstr>
      <vt:lpstr>Творческий спортивный диктант</vt:lpstr>
      <vt:lpstr>Работа по картине</vt:lpstr>
      <vt:lpstr>Словарная работа</vt:lpstr>
      <vt:lpstr>Психологическая страница</vt:lpstr>
      <vt:lpstr>Эмоциональная разгрузка</vt:lpstr>
      <vt:lpstr>Поэтическая страница</vt:lpstr>
      <vt:lpstr>Поэтическая страница</vt:lpstr>
      <vt:lpstr>Предупредительная страница</vt:lpstr>
      <vt:lpstr>Использованные ресурсы</vt:lpstr>
    </vt:vector>
  </TitlesOfParts>
  <Company>BEST_XP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Здоровьесберегающие технологии на уроках русского языка</dc:title>
  <dc:creator>Лена</dc:creator>
  <cp:lastModifiedBy>123</cp:lastModifiedBy>
  <cp:revision>135</cp:revision>
  <dcterms:created xsi:type="dcterms:W3CDTF">2012-02-19T05:24:58Z</dcterms:created>
  <dcterms:modified xsi:type="dcterms:W3CDTF">2017-04-15T18:13:50Z</dcterms:modified>
</cp:coreProperties>
</file>