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5"/>
  </p:notesMasterIdLst>
  <p:sldIdLst>
    <p:sldId id="256" r:id="rId2"/>
    <p:sldId id="257" r:id="rId3"/>
    <p:sldId id="262" r:id="rId4"/>
    <p:sldId id="261" r:id="rId5"/>
    <p:sldId id="259" r:id="rId6"/>
    <p:sldId id="265" r:id="rId7"/>
    <p:sldId id="271" r:id="rId8"/>
    <p:sldId id="266" r:id="rId9"/>
    <p:sldId id="268" r:id="rId10"/>
    <p:sldId id="270" r:id="rId11"/>
    <p:sldId id="272" r:id="rId12"/>
    <p:sldId id="263" r:id="rId13"/>
    <p:sldId id="26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 autoAdjust="0"/>
    <p:restoredTop sz="94727" autoAdjust="0"/>
  </p:normalViewPr>
  <p:slideViewPr>
    <p:cSldViewPr>
      <p:cViewPr varScale="1">
        <p:scale>
          <a:sx n="65" d="100"/>
          <a:sy n="65" d="100"/>
        </p:scale>
        <p:origin x="-11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48DD36-01BD-460E-9192-CB7FAC6ACEEB}" type="datetimeFigureOut">
              <a:rPr lang="ru-RU" smtClean="0"/>
              <a:t>10.05.2019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0CB38-EB07-4FEA-A418-5ECB853FD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214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2. А) Рафаэль Санти.</a:t>
            </a:r>
          </a:p>
          <a:p>
            <a:r>
              <a:rPr lang="ru-RU" dirty="0" smtClean="0"/>
              <a:t>3. «Дискобол» Мирон.</a:t>
            </a:r>
          </a:p>
          <a:p>
            <a:r>
              <a:rPr lang="ru-RU" dirty="0" smtClean="0"/>
              <a:t>4. Г) Флоренция.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0CB38-EB07-4FEA-A418-5ECB853FDDB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484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5. А)</a:t>
            </a:r>
            <a:r>
              <a:rPr lang="ru-RU" baseline="0" dirty="0" smtClean="0"/>
              <a:t> «Дама с горностаем» Леонардо да Винчи.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0CB38-EB07-4FEA-A418-5ECB853FDDB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156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6.</a:t>
            </a:r>
            <a:r>
              <a:rPr lang="ru-RU" baseline="0" dirty="0" smtClean="0"/>
              <a:t> </a:t>
            </a:r>
            <a:r>
              <a:rPr lang="ru-RU" sz="1200" dirty="0" smtClean="0">
                <a:solidFill>
                  <a:srgbClr val="0070C0"/>
                </a:solidFill>
              </a:rPr>
              <a:t>Б)</a:t>
            </a:r>
            <a:r>
              <a:rPr lang="en-US" sz="1200" dirty="0" smtClean="0">
                <a:solidFill>
                  <a:srgbClr val="0070C0"/>
                </a:solidFill>
              </a:rPr>
              <a:t>   XVII</a:t>
            </a:r>
            <a:r>
              <a:rPr lang="ru-RU" sz="1200" dirty="0" smtClean="0">
                <a:solidFill>
                  <a:srgbClr val="0070C0"/>
                </a:solidFill>
              </a:rPr>
              <a:t> в.</a:t>
            </a:r>
          </a:p>
          <a:p>
            <a:r>
              <a:rPr lang="ru-RU" dirty="0" smtClean="0"/>
              <a:t>7. В) опера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0CB38-EB07-4FEA-A418-5ECB853FDDB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324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 – В</a:t>
            </a:r>
          </a:p>
          <a:p>
            <a:r>
              <a:rPr lang="ru-RU" dirty="0" smtClean="0"/>
              <a:t>2 – Г</a:t>
            </a:r>
          </a:p>
          <a:p>
            <a:r>
              <a:rPr lang="ru-RU" dirty="0" smtClean="0"/>
              <a:t>3 – А</a:t>
            </a:r>
          </a:p>
          <a:p>
            <a:r>
              <a:rPr lang="ru-RU" dirty="0" smtClean="0"/>
              <a:t>4</a:t>
            </a:r>
            <a:r>
              <a:rPr lang="ru-RU" baseline="0" dirty="0" smtClean="0"/>
              <a:t> - Б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0CB38-EB07-4FEA-A418-5ECB853FDDB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346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ru-RU" dirty="0" smtClean="0"/>
              <a:t>Автопортрет</a:t>
            </a:r>
            <a:r>
              <a:rPr lang="ru-RU" baseline="0" dirty="0" smtClean="0"/>
              <a:t> А. Дюрера.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А. Дейнека «Оборона Севастополя» - батальный жанр.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В. Васнецов «Иллюстрация к сказке «Царевна –лягушка» - мифологический (сказочно-былинный).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Поль Сезанн -  натюрморт.</a:t>
            </a:r>
          </a:p>
          <a:p>
            <a:pPr marL="0" indent="0">
              <a:buNone/>
            </a:pPr>
            <a:r>
              <a:rPr lang="ru-RU" baseline="0" dirty="0" smtClean="0"/>
              <a:t>5. «Лебедь в опасности» Ян </a:t>
            </a:r>
            <a:r>
              <a:rPr lang="ru-RU" baseline="0" dirty="0" err="1" smtClean="0"/>
              <a:t>Асселейн</a:t>
            </a:r>
            <a:r>
              <a:rPr lang="ru-RU" baseline="0" dirty="0" smtClean="0"/>
              <a:t> ок.1650г. Нидерланды – анималистический жанр.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Клод Моне «Стога» – пейзаж.</a:t>
            </a:r>
          </a:p>
          <a:p>
            <a:pPr marL="228600" indent="-228600">
              <a:buAutoNum type="arabicPeriod"/>
            </a:pPr>
            <a:endParaRPr lang="ru-RU" baseline="0" dirty="0" smtClean="0"/>
          </a:p>
          <a:p>
            <a:pPr marL="0" indent="0">
              <a:buNone/>
            </a:pPr>
            <a:endParaRPr lang="ru-RU" baseline="0" dirty="0" smtClean="0"/>
          </a:p>
          <a:p>
            <a:pPr marL="0" indent="0">
              <a:buNone/>
            </a:pPr>
            <a:endParaRPr lang="ru-RU" baseline="0" dirty="0" smtClean="0"/>
          </a:p>
          <a:p>
            <a:pPr marL="228600" indent="-228600">
              <a:buAutoNum type="arabicPeriod"/>
            </a:pPr>
            <a:endParaRPr lang="ru-RU" baseline="0" dirty="0" smtClean="0"/>
          </a:p>
          <a:p>
            <a:pPr marL="228600" indent="-228600"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0CB38-EB07-4FEA-A418-5ECB853FDDB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904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baseline="0" dirty="0" smtClean="0">
                <a:solidFill>
                  <a:srgbClr val="FF0000"/>
                </a:solidFill>
              </a:rPr>
              <a:t> – 2  </a:t>
            </a:r>
            <a:r>
              <a:rPr lang="ru-RU" baseline="0" dirty="0" err="1" smtClean="0"/>
              <a:t>Мауриц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Корнелис</a:t>
            </a:r>
            <a:r>
              <a:rPr lang="ru-RU" baseline="0" dirty="0" smtClean="0"/>
              <a:t>  </a:t>
            </a:r>
            <a:r>
              <a:rPr lang="ru-RU" baseline="0" dirty="0" err="1" smtClean="0"/>
              <a:t>Эшер</a:t>
            </a:r>
            <a:r>
              <a:rPr lang="ru-RU" baseline="0" dirty="0" smtClean="0"/>
              <a:t> «День и ночь» 1938г.</a:t>
            </a:r>
          </a:p>
          <a:p>
            <a:r>
              <a:rPr lang="ru-RU" baseline="0" dirty="0" smtClean="0"/>
              <a:t>Б – 3   Павел Николаевич Филонов «Формула весны» 1929г.</a:t>
            </a:r>
          </a:p>
          <a:p>
            <a:r>
              <a:rPr lang="ru-RU" baseline="0" dirty="0" smtClean="0"/>
              <a:t>В – 1   Михаил Федорович Ларионов «Петух» (Лучистый этюд) 1912г.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0CB38-EB07-4FEA-A418-5ECB853FDDB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787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Б)</a:t>
            </a:r>
            <a:r>
              <a:rPr lang="ru-RU" baseline="0" dirty="0" smtClean="0"/>
              <a:t> римско-католический храм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0CB38-EB07-4FEA-A418-5ECB853FDDB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360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А.</a:t>
            </a:r>
            <a:r>
              <a:rPr lang="ru-RU" sz="1200" baseline="0" dirty="0" smtClean="0"/>
              <a:t> Рублев «Троица» -</a:t>
            </a:r>
            <a:r>
              <a:rPr lang="ru-RU" sz="1200" dirty="0" smtClean="0">
                <a:solidFill>
                  <a:srgbClr val="0070C0"/>
                </a:solidFill>
              </a:rPr>
              <a:t> Третьяковская галерея. Москва.</a:t>
            </a:r>
            <a:r>
              <a:rPr lang="ru-RU" sz="1200" baseline="0" dirty="0" smtClean="0">
                <a:solidFill>
                  <a:srgbClr val="0070C0"/>
                </a:solidFill>
              </a:rPr>
              <a:t> </a:t>
            </a:r>
            <a:r>
              <a:rPr lang="ru-RU" sz="1200" dirty="0" smtClean="0">
                <a:solidFill>
                  <a:srgbClr val="0070C0"/>
                </a:solidFill>
              </a:rPr>
              <a:t>Россия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Караваджо «Вакх» - </a:t>
            </a:r>
            <a:r>
              <a:rPr lang="ru-RU" sz="1200" dirty="0" smtClean="0">
                <a:solidFill>
                  <a:srgbClr val="0070C0"/>
                </a:solidFill>
              </a:rPr>
              <a:t>Галерея</a:t>
            </a:r>
            <a:r>
              <a:rPr lang="ru-RU" sz="1200" baseline="0" dirty="0" smtClean="0">
                <a:solidFill>
                  <a:srgbClr val="0070C0"/>
                </a:solidFill>
              </a:rPr>
              <a:t> Уффици. Флоренция. Италия</a:t>
            </a:r>
            <a:endParaRPr lang="ru-RU" sz="1200" dirty="0" smtClean="0">
              <a:solidFill>
                <a:srgbClr val="0070C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В. Суриков</a:t>
            </a:r>
            <a:r>
              <a:rPr lang="ru-RU" sz="1200" baseline="0" dirty="0" smtClean="0"/>
              <a:t> </a:t>
            </a:r>
            <a:r>
              <a:rPr lang="ru-RU" sz="1200" dirty="0" smtClean="0"/>
              <a:t>«Переход Суворова через Альпы» - </a:t>
            </a:r>
            <a:r>
              <a:rPr lang="ru-RU" sz="1200" dirty="0" smtClean="0">
                <a:solidFill>
                  <a:srgbClr val="0070C0"/>
                </a:solidFill>
              </a:rPr>
              <a:t>Русский музей. Санкт-Петербург.</a:t>
            </a:r>
            <a:r>
              <a:rPr lang="ru-RU" sz="1200" baseline="0" dirty="0" smtClean="0">
                <a:solidFill>
                  <a:srgbClr val="0070C0"/>
                </a:solidFill>
              </a:rPr>
              <a:t> </a:t>
            </a:r>
            <a:r>
              <a:rPr lang="ru-RU" sz="1200" dirty="0" smtClean="0">
                <a:solidFill>
                  <a:srgbClr val="0070C0"/>
                </a:solidFill>
              </a:rPr>
              <a:t>Россия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Леонардо да Винчи «Джоконда» - </a:t>
            </a:r>
            <a:r>
              <a:rPr lang="ru-RU" sz="1200" dirty="0" smtClean="0">
                <a:solidFill>
                  <a:srgbClr val="0070C0"/>
                </a:solidFill>
              </a:rPr>
              <a:t>Лувр. Париж. Франция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Рафаэль «Сикстинская</a:t>
            </a:r>
            <a:r>
              <a:rPr lang="ru-RU" sz="1200" baseline="0" dirty="0" smtClean="0"/>
              <a:t> мадонна» - </a:t>
            </a:r>
            <a:r>
              <a:rPr lang="ru-RU" sz="1200" dirty="0" smtClean="0">
                <a:solidFill>
                  <a:srgbClr val="0070C0"/>
                </a:solidFill>
              </a:rPr>
              <a:t>Картинная</a:t>
            </a:r>
            <a:r>
              <a:rPr lang="ru-RU" sz="1200" baseline="0" dirty="0" smtClean="0">
                <a:solidFill>
                  <a:srgbClr val="0070C0"/>
                </a:solidFill>
              </a:rPr>
              <a:t> галерея. Дрезден. Германия</a:t>
            </a:r>
            <a:endParaRPr lang="ru-RU" sz="1200" dirty="0" smtClean="0">
              <a:solidFill>
                <a:srgbClr val="0070C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solidFill>
                <a:srgbClr val="0070C0"/>
              </a:solidFill>
            </a:endParaRPr>
          </a:p>
          <a:p>
            <a:endParaRPr lang="ru-RU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solidFill>
                <a:srgbClr val="0070C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0CB38-EB07-4FEA-A418-5ECB853FDDB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790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A830F-3A43-489B-8A8F-A163382A41D6}" type="datetime1">
              <a:rPr lang="ru-RU" smtClean="0"/>
              <a:t>10.05.2019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E6463-262B-4879-8FB7-47B0097019CC}" type="datetime1">
              <a:rPr lang="ru-RU" smtClean="0"/>
              <a:t>10.05.2019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6D4DF-2A6D-439B-8C64-6C5B04129805}" type="datetime1">
              <a:rPr lang="ru-RU" smtClean="0"/>
              <a:t>10.05.2019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9F30F-C071-4D54-B673-F38B1B5BFB81}" type="datetime1">
              <a:rPr lang="ru-RU" smtClean="0"/>
              <a:t>10.05.2019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FA78-9795-418F-8F2A-34EF63784EB3}" type="datetime1">
              <a:rPr lang="ru-RU" smtClean="0"/>
              <a:t>10.05.2019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3CB4E-6F5A-4439-8241-CFD2BE80BED9}" type="datetime1">
              <a:rPr lang="ru-RU" smtClean="0"/>
              <a:t>10.05.2019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B917-AC0F-4EE5-B999-F3E0C224693F}" type="datetime1">
              <a:rPr lang="ru-RU" smtClean="0"/>
              <a:t>10.05.2019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6D076-DF94-45D9-8ADC-02BE53DE7DC4}" type="datetime1">
              <a:rPr lang="ru-RU" smtClean="0"/>
              <a:t>10.05.2019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69A0-65FA-41B2-B1D0-6367F741FB86}" type="datetime1">
              <a:rPr lang="ru-RU" smtClean="0"/>
              <a:t>10.05.2019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DA7C9-C8B0-4C82-861D-A1189BD1ED45}" type="datetime1">
              <a:rPr lang="ru-RU" smtClean="0"/>
              <a:t>10.05.2019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CCE67-78C1-4101-B231-8F56EF11FEA9}" type="datetime1">
              <a:rPr lang="ru-RU" smtClean="0"/>
              <a:t>10.05.2019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5339166-78A9-452B-9F31-47051CF01307}" type="datetime1">
              <a:rPr lang="ru-RU" smtClean="0"/>
              <a:t>10.05.2019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0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7" Type="http://schemas.microsoft.com/office/2007/relationships/hdphoto" Target="../media/hdphoto23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microsoft.com/office/2007/relationships/hdphoto" Target="../media/hdphoto22.wdp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jpe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11.jpeg"/><Relationship Id="rId18" Type="http://schemas.microsoft.com/office/2007/relationships/hdphoto" Target="../media/hdphoto12.wdp"/><Relationship Id="rId3" Type="http://schemas.openxmlformats.org/officeDocument/2006/relationships/image" Target="../media/image6.jpeg"/><Relationship Id="rId7" Type="http://schemas.openxmlformats.org/officeDocument/2006/relationships/image" Target="../media/image8.png"/><Relationship Id="rId12" Type="http://schemas.microsoft.com/office/2007/relationships/hdphoto" Target="../media/hdphoto9.wdp"/><Relationship Id="rId1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6" Type="http://schemas.microsoft.com/office/2007/relationships/hdphoto" Target="../media/hdphoto11.wdp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11" Type="http://schemas.openxmlformats.org/officeDocument/2006/relationships/image" Target="../media/image10.jpeg"/><Relationship Id="rId5" Type="http://schemas.openxmlformats.org/officeDocument/2006/relationships/image" Target="../media/image7.jpeg"/><Relationship Id="rId15" Type="http://schemas.openxmlformats.org/officeDocument/2006/relationships/image" Target="../media/image12.jpeg"/><Relationship Id="rId10" Type="http://schemas.microsoft.com/office/2007/relationships/hdphoto" Target="../media/hdphoto8.wdp"/><Relationship Id="rId4" Type="http://schemas.microsoft.com/office/2007/relationships/hdphoto" Target="../media/hdphoto5.wdp"/><Relationship Id="rId9" Type="http://schemas.openxmlformats.org/officeDocument/2006/relationships/image" Target="../media/image9.jpeg"/><Relationship Id="rId14" Type="http://schemas.microsoft.com/office/2007/relationships/hdphoto" Target="../media/hdphoto10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13" Type="http://schemas.microsoft.com/office/2007/relationships/hdphoto" Target="../media/hdphoto17.wdp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4.wdp"/><Relationship Id="rId11" Type="http://schemas.microsoft.com/office/2007/relationships/hdphoto" Target="../media/hdphoto16.wdp"/><Relationship Id="rId5" Type="http://schemas.openxmlformats.org/officeDocument/2006/relationships/image" Target="../media/image15.jpeg"/><Relationship Id="rId10" Type="http://schemas.openxmlformats.org/officeDocument/2006/relationships/image" Target="../media/image18.jpeg"/><Relationship Id="rId4" Type="http://schemas.microsoft.com/office/2007/relationships/hdphoto" Target="../media/hdphoto13.wdp"/><Relationship Id="rId9" Type="http://schemas.openxmlformats.org/officeDocument/2006/relationships/image" Target="../media/image17.jpeg"/><Relationship Id="rId1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9.wdp"/><Relationship Id="rId5" Type="http://schemas.openxmlformats.org/officeDocument/2006/relationships/image" Target="../media/image22.jpeg"/><Relationship Id="rId4" Type="http://schemas.microsoft.com/office/2007/relationships/hdphoto" Target="../media/hdphoto1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5400" dirty="0" smtClean="0"/>
              <a:t>Комплексная итоговая работа по Искусству     9 класс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Составитель: Королева Г.П., учитель изо МБОУ СОШ № 86, г. Екатеринбург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02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95536" y="116632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12. Внутреннее убранство какого храма изображено на фотографии?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412776"/>
            <a:ext cx="5580732" cy="4190622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79512" y="2060848"/>
            <a:ext cx="2550040" cy="14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0070C0"/>
                </a:solidFill>
              </a:rPr>
              <a:t>А) православного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0070C0"/>
                </a:solidFill>
              </a:rPr>
              <a:t>Б) католического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0070C0"/>
                </a:solidFill>
              </a:rPr>
              <a:t>В) мусульманского</a:t>
            </a:r>
            <a:endParaRPr lang="ru-RU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25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95536" y="260648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13. Соотнесите живописные произведения с музеями искусств мира, где они находятся.</a:t>
            </a: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670624"/>
              </p:ext>
            </p:extLst>
          </p:nvPr>
        </p:nvGraphicFramePr>
        <p:xfrm>
          <a:off x="539552" y="1484785"/>
          <a:ext cx="7776864" cy="51845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88432"/>
                <a:gridCol w="3888432"/>
              </a:tblGrid>
              <a:tr h="1036915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А.</a:t>
                      </a:r>
                      <a:r>
                        <a:rPr lang="ru-RU" sz="2000" baseline="0" dirty="0" smtClean="0"/>
                        <a:t> Рублев «Троица»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70C0"/>
                          </a:solidFill>
                        </a:rPr>
                        <a:t>Галерея</a:t>
                      </a:r>
                      <a:r>
                        <a:rPr lang="ru-RU" sz="2000" baseline="0" dirty="0" smtClean="0">
                          <a:solidFill>
                            <a:srgbClr val="0070C0"/>
                          </a:solidFill>
                        </a:rPr>
                        <a:t> Уффици. Флоренция. Италия</a:t>
                      </a:r>
                      <a:endParaRPr lang="ru-RU" sz="20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1036915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Караваджо «Вакх»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70C0"/>
                          </a:solidFill>
                        </a:rPr>
                        <a:t>Третьяковская галерея. Москва.</a:t>
                      </a:r>
                      <a:r>
                        <a:rPr lang="ru-RU" sz="2000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ru-RU" sz="2000" dirty="0" smtClean="0">
                          <a:solidFill>
                            <a:srgbClr val="0070C0"/>
                          </a:solidFill>
                        </a:rPr>
                        <a:t>Россия</a:t>
                      </a:r>
                      <a:endParaRPr lang="ru-RU" sz="20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10369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В. Суриков</a:t>
                      </a:r>
                    </a:p>
                    <a:p>
                      <a:r>
                        <a:rPr lang="ru-RU" sz="2000" dirty="0" smtClean="0"/>
                        <a:t>«Переход Суворова через Альпы»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70C0"/>
                          </a:solidFill>
                        </a:rPr>
                        <a:t>Картинная</a:t>
                      </a:r>
                      <a:r>
                        <a:rPr lang="ru-RU" sz="2000" baseline="0" dirty="0" smtClean="0">
                          <a:solidFill>
                            <a:srgbClr val="0070C0"/>
                          </a:solidFill>
                        </a:rPr>
                        <a:t> галерея. Дрезден. Германия</a:t>
                      </a:r>
                      <a:endParaRPr lang="ru-RU" sz="20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1036915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Леонардо да Винчи «Джоконда»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70C0"/>
                          </a:solidFill>
                        </a:rPr>
                        <a:t>Русский музей. Санкт-Петербург.</a:t>
                      </a:r>
                      <a:r>
                        <a:rPr lang="ru-RU" sz="2000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ru-RU" sz="2000" dirty="0" smtClean="0">
                          <a:solidFill>
                            <a:srgbClr val="0070C0"/>
                          </a:solidFill>
                        </a:rPr>
                        <a:t>Россия</a:t>
                      </a:r>
                      <a:endParaRPr lang="ru-RU" sz="20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1036915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Рафаэль «Сикстинская</a:t>
                      </a:r>
                      <a:r>
                        <a:rPr lang="ru-RU" sz="2000" baseline="0" dirty="0" smtClean="0"/>
                        <a:t> мадонна»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70C0"/>
                          </a:solidFill>
                        </a:rPr>
                        <a:t>Лувр. Париж. Франция</a:t>
                      </a:r>
                      <a:endParaRPr lang="ru-RU" sz="20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855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668" y="332656"/>
            <a:ext cx="86111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14. Рассмотрите репродукции. Выберите любое произведение и определите, с каким событием в истории нашей Родины оно связано. Объясните, с  помощью каких средств автор передает свое отношение к нему. Докажите.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68" y="1983854"/>
            <a:ext cx="4324350" cy="2381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988840"/>
            <a:ext cx="2294562" cy="44126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346" y="4365104"/>
            <a:ext cx="3703344" cy="23812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30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548680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15. В своих картинах Леонардо применил собственный прием в живописи, получивший название «сфумато». В чем суть этого приёма?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2348880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16. Почему на Руси монахов называли чернецами и иноками?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3861048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17. Почему все революционные события в обществе всегда сопровождались репрессиями против колоколов?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47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19256" cy="133955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000" dirty="0" smtClean="0"/>
              <a:t>1. Назовите, какие из перечисленных видов искусства относятся к пластическим (пространственным) искусствам.</a:t>
            </a:r>
            <a:endParaRPr lang="ru-RU" sz="3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7091341"/>
              </p:ext>
            </p:extLst>
          </p:nvPr>
        </p:nvGraphicFramePr>
        <p:xfrm>
          <a:off x="395536" y="1700808"/>
          <a:ext cx="8291264" cy="4752528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248472"/>
                <a:gridCol w="4042792"/>
              </a:tblGrid>
              <a:tr h="5940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4066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А)   живопись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З)  театр</a:t>
                      </a:r>
                      <a:endParaRPr lang="ru-RU" sz="2400" dirty="0"/>
                    </a:p>
                  </a:txBody>
                  <a:tcPr/>
                </a:tc>
              </a:tr>
              <a:tr h="594066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Б)   литература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И)   ДПИ</a:t>
                      </a:r>
                      <a:endParaRPr lang="ru-RU" sz="2400" dirty="0"/>
                    </a:p>
                  </a:txBody>
                  <a:tcPr/>
                </a:tc>
              </a:tr>
              <a:tr h="594066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В)   дизайн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К)   графика</a:t>
                      </a:r>
                      <a:endParaRPr lang="ru-RU" sz="2400" dirty="0"/>
                    </a:p>
                  </a:txBody>
                  <a:tcPr/>
                </a:tc>
              </a:tr>
              <a:tr h="594066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Г)   танец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Л)   архитектура</a:t>
                      </a:r>
                      <a:endParaRPr lang="ru-RU" sz="2400" dirty="0"/>
                    </a:p>
                  </a:txBody>
                  <a:tcPr/>
                </a:tc>
              </a:tr>
              <a:tr h="594066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Д)   скульптура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594066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Е)   музыка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594066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Ж)   кино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5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835292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/>
              <a:t>2. Назовите </a:t>
            </a:r>
            <a:r>
              <a:rPr lang="ru-RU" sz="2600" dirty="0"/>
              <a:t>автора известных картин и росписей «Мадонна </a:t>
            </a:r>
            <a:r>
              <a:rPr lang="ru-RU" sz="2600" dirty="0" err="1" smtClean="0"/>
              <a:t>Конестабиле</a:t>
            </a:r>
            <a:r>
              <a:rPr lang="ru-RU" sz="2600" dirty="0"/>
              <a:t>», «</a:t>
            </a:r>
            <a:r>
              <a:rPr lang="ru-RU" sz="2600" dirty="0" smtClean="0"/>
              <a:t>Афинская школа», «Дама под покрывалом»?</a:t>
            </a:r>
            <a:endParaRPr lang="ru-RU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2483768" y="1772816"/>
            <a:ext cx="5616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А)   Рафаэль Санти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Б)   Джорджоне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В)   Донателло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Г)   Тициан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3429000"/>
            <a:ext cx="828092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/>
              <a:t>3. Назовите греческую скульптуру атлета с хорошо развитой мускулатурой, который приготовился к броску?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4869160"/>
            <a:ext cx="82809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/>
              <a:t>4. Какой из перечисленных городов стал «столицей» итальянского Возрождения?</a:t>
            </a:r>
            <a:endParaRPr lang="ru-RU" sz="2600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5761712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А) Рим   б) Венеция   в) Генуя      г) Флоренция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82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991" y="260648"/>
            <a:ext cx="87954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/>
              <a:t>5. Автором какого  произведения  </a:t>
            </a:r>
            <a:r>
              <a:rPr lang="ru-RU" sz="2600" dirty="0" smtClean="0">
                <a:solidFill>
                  <a:srgbClr val="C00000"/>
                </a:solidFill>
              </a:rPr>
              <a:t>НЕ</a:t>
            </a:r>
            <a:r>
              <a:rPr lang="ru-RU" sz="2600" dirty="0" smtClean="0">
                <a:solidFill>
                  <a:srgbClr val="0070C0"/>
                </a:solidFill>
              </a:rPr>
              <a:t> </a:t>
            </a:r>
            <a:r>
              <a:rPr lang="ru-RU" sz="2600" dirty="0" smtClean="0"/>
              <a:t>является </a:t>
            </a:r>
            <a:r>
              <a:rPr lang="ru-RU" sz="2600" dirty="0" err="1" smtClean="0"/>
              <a:t>Сандро</a:t>
            </a:r>
            <a:r>
              <a:rPr lang="ru-RU" sz="2600" dirty="0" smtClean="0"/>
              <a:t> Боттичелли?</a:t>
            </a:r>
            <a:endParaRPr lang="ru-RU" sz="26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19" y="3173155"/>
            <a:ext cx="2065350" cy="27964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427" y="1153200"/>
            <a:ext cx="3809999" cy="24241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" name="TextBox 12"/>
          <p:cNvSpPr txBox="1"/>
          <p:nvPr/>
        </p:nvSpPr>
        <p:spPr>
          <a:xfrm>
            <a:off x="168991" y="2687694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А)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99992" y="1844824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Б)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47864" y="4509120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В)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855" y="836712"/>
            <a:ext cx="1403648" cy="1535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872787"/>
            <a:ext cx="4041524" cy="26471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66081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59241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6. Художники Д. Веласкес, Рембрандт, П. Рубенс  творили:</a:t>
            </a:r>
          </a:p>
          <a:p>
            <a:endParaRPr lang="ru-RU" sz="2400" dirty="0" smtClean="0"/>
          </a:p>
          <a:p>
            <a:r>
              <a:rPr lang="ru-RU" sz="2400" dirty="0" smtClean="0">
                <a:solidFill>
                  <a:srgbClr val="0070C0"/>
                </a:solidFill>
              </a:rPr>
              <a:t>А)  в эпоху Ренессанса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Б)</a:t>
            </a:r>
            <a:r>
              <a:rPr lang="en-US" sz="2400" dirty="0" smtClean="0">
                <a:solidFill>
                  <a:srgbClr val="0070C0"/>
                </a:solidFill>
              </a:rPr>
              <a:t>   XVII</a:t>
            </a:r>
            <a:r>
              <a:rPr lang="ru-RU" sz="2400" dirty="0" smtClean="0">
                <a:solidFill>
                  <a:srgbClr val="0070C0"/>
                </a:solidFill>
              </a:rPr>
              <a:t> в.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В)</a:t>
            </a:r>
            <a:r>
              <a:rPr lang="en-US" sz="2400" dirty="0" smtClean="0">
                <a:solidFill>
                  <a:srgbClr val="0070C0"/>
                </a:solidFill>
              </a:rPr>
              <a:t>   XVIII</a:t>
            </a:r>
            <a:r>
              <a:rPr lang="ru-RU" sz="2400" dirty="0" smtClean="0">
                <a:solidFill>
                  <a:srgbClr val="0070C0"/>
                </a:solidFill>
              </a:rPr>
              <a:t> в.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Г)</a:t>
            </a:r>
            <a:r>
              <a:rPr lang="en-US" sz="2400" dirty="0" smtClean="0">
                <a:solidFill>
                  <a:srgbClr val="0070C0"/>
                </a:solidFill>
              </a:rPr>
              <a:t>   XIX – XX</a:t>
            </a:r>
            <a:r>
              <a:rPr lang="ru-RU" sz="2400" dirty="0" smtClean="0">
                <a:solidFill>
                  <a:srgbClr val="0070C0"/>
                </a:solidFill>
              </a:rPr>
              <a:t> вв.</a:t>
            </a:r>
            <a:endParaRPr lang="ru-RU" sz="2400" dirty="0">
              <a:solidFill>
                <a:srgbClr val="0070C0"/>
              </a:solidFill>
            </a:endParaRP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3212976"/>
            <a:ext cx="78488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7. Какой из музыкальных жанров зародился в период Возрождения?</a:t>
            </a:r>
          </a:p>
          <a:p>
            <a:endParaRPr lang="ru-RU" sz="2400" dirty="0" smtClean="0"/>
          </a:p>
          <a:p>
            <a:r>
              <a:rPr lang="ru-RU" sz="2400" dirty="0" smtClean="0">
                <a:solidFill>
                  <a:srgbClr val="0070C0"/>
                </a:solidFill>
              </a:rPr>
              <a:t>А) оперетта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Б) симфония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В) опера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Г) балет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83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818" y="290945"/>
            <a:ext cx="86846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400" dirty="0" smtClean="0">
                <a:solidFill>
                  <a:srgbClr val="C00000"/>
                </a:solidFill>
              </a:rPr>
              <a:t>8. Объедините </a:t>
            </a:r>
            <a:r>
              <a:rPr lang="ru-RU" sz="2400" dirty="0">
                <a:solidFill>
                  <a:srgbClr val="C00000"/>
                </a:solidFill>
              </a:rPr>
              <a:t>термины в группы. Дайте определение каждой группе. </a:t>
            </a:r>
          </a:p>
          <a:p>
            <a:pPr algn="just"/>
            <a:r>
              <a:rPr lang="ru-RU" sz="2400" i="1" dirty="0"/>
              <a:t>Поэма, натюрморт, опера, симфония, ода, сонет, пейзаж, романс, эпиграмма, оратория, портрет, марина.</a:t>
            </a: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948327"/>
              </p:ext>
            </p:extLst>
          </p:nvPr>
        </p:nvGraphicFramePr>
        <p:xfrm>
          <a:off x="207818" y="2204864"/>
          <a:ext cx="8684661" cy="4320481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679668"/>
                <a:gridCol w="3624903"/>
                <a:gridCol w="4380090"/>
              </a:tblGrid>
              <a:tr h="59337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№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Ряд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Определение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1242370">
                <a:tc>
                  <a:txBody>
                    <a:bodyPr/>
                    <a:lstStyle/>
                    <a:p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242370"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242370">
                <a:tc>
                  <a:txBody>
                    <a:bodyPr/>
                    <a:lstStyle/>
                    <a:p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81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51520" y="116632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9. Соотнесите портреты художников с их произведениями.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92696"/>
            <a:ext cx="1728192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689481"/>
            <a:ext cx="867922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692696"/>
            <a:ext cx="1008112" cy="1375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89481"/>
            <a:ext cx="1124385" cy="1396752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1475656" y="692696"/>
            <a:ext cx="504056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1.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820621" y="638191"/>
            <a:ext cx="504056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4.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472100" y="643494"/>
            <a:ext cx="504056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3.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567714" y="689481"/>
            <a:ext cx="504056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2.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421" y="3063689"/>
            <a:ext cx="2017827" cy="1686567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66" y="2876904"/>
            <a:ext cx="1395846" cy="189359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638" y="2785670"/>
            <a:ext cx="1552559" cy="2023502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551240"/>
            <a:ext cx="1835323" cy="2219254"/>
          </a:xfrm>
          <a:prstGeom prst="rect">
            <a:avLst/>
          </a:prstGeom>
          <a:ln>
            <a:solidFill>
              <a:srgbClr val="0070C0"/>
            </a:solidFill>
          </a:ln>
        </p:spPr>
      </p:pic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984468"/>
              </p:ext>
            </p:extLst>
          </p:nvPr>
        </p:nvGraphicFramePr>
        <p:xfrm>
          <a:off x="1979712" y="5589240"/>
          <a:ext cx="6344964" cy="7315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586241"/>
                <a:gridCol w="1586241"/>
                <a:gridCol w="1586241"/>
                <a:gridCol w="1586241"/>
              </a:tblGrid>
              <a:tr h="3297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4.</a:t>
                      </a:r>
                      <a:endParaRPr lang="ru-RU" dirty="0"/>
                    </a:p>
                  </a:txBody>
                  <a:tcPr/>
                </a:tc>
              </a:tr>
              <a:tr h="32975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51520" y="5589240"/>
            <a:ext cx="1317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Ответы:</a:t>
            </a:r>
            <a:endParaRPr lang="ru-RU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910505" y="4809172"/>
            <a:ext cx="658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А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33752" y="4809172"/>
            <a:ext cx="685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Б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20072" y="480917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В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10456" y="4809172"/>
            <a:ext cx="465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Г</a:t>
            </a:r>
          </a:p>
        </p:txBody>
      </p:sp>
    </p:spTree>
    <p:extLst>
      <p:ext uri="{BB962C8B-B14F-4D97-AF65-F5344CB8AC3E}">
        <p14:creationId xmlns:p14="http://schemas.microsoft.com/office/powerpoint/2010/main" val="41038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10. Определите жанры  произведений изобразительного искусства.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87015"/>
            <a:ext cx="1477270" cy="1940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43" y="3645024"/>
            <a:ext cx="2507021" cy="2115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846" y="3666501"/>
            <a:ext cx="2478800" cy="2089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363" y="3806031"/>
            <a:ext cx="3268460" cy="1897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999" y="1303052"/>
            <a:ext cx="3657600" cy="1847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372797"/>
            <a:ext cx="2448272" cy="1836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Овал 11"/>
          <p:cNvSpPr/>
          <p:nvPr/>
        </p:nvSpPr>
        <p:spPr>
          <a:xfrm>
            <a:off x="1369753" y="1187015"/>
            <a:ext cx="457200" cy="4572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1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236" y="1273293"/>
            <a:ext cx="487363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079" y="1354050"/>
            <a:ext cx="487363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43" y="3666501"/>
            <a:ext cx="487363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836" y="5272961"/>
            <a:ext cx="487363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403" y="3841597"/>
            <a:ext cx="487363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443236" y="1273294"/>
            <a:ext cx="487363" cy="370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2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11080" y="1415615"/>
            <a:ext cx="464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3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6244" y="3666501"/>
            <a:ext cx="487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4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53837" y="5272961"/>
            <a:ext cx="428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5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62404" y="3856366"/>
            <a:ext cx="487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6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84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11560" y="404664"/>
            <a:ext cx="3967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11. Установи соответствие: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038535" y="894400"/>
            <a:ext cx="41582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u="sng" dirty="0" smtClean="0"/>
              <a:t>Авторы:</a:t>
            </a:r>
          </a:p>
          <a:p>
            <a:r>
              <a:rPr lang="ru-RU" sz="2400" i="1" dirty="0" smtClean="0">
                <a:solidFill>
                  <a:srgbClr val="0070C0"/>
                </a:solidFill>
              </a:rPr>
              <a:t>А) М.К. </a:t>
            </a:r>
            <a:r>
              <a:rPr lang="ru-RU" sz="2400" i="1" dirty="0" err="1" smtClean="0">
                <a:solidFill>
                  <a:srgbClr val="0070C0"/>
                </a:solidFill>
              </a:rPr>
              <a:t>Эшер</a:t>
            </a:r>
            <a:endParaRPr lang="ru-RU" sz="2400" i="1" dirty="0" smtClean="0">
              <a:solidFill>
                <a:srgbClr val="0070C0"/>
              </a:solidFill>
            </a:endParaRPr>
          </a:p>
          <a:p>
            <a:r>
              <a:rPr lang="ru-RU" sz="2400" i="1" dirty="0" smtClean="0">
                <a:solidFill>
                  <a:srgbClr val="0070C0"/>
                </a:solidFill>
              </a:rPr>
              <a:t>Б) П.Н. Филонов</a:t>
            </a:r>
          </a:p>
          <a:p>
            <a:r>
              <a:rPr lang="ru-RU" sz="2400" i="1" dirty="0" smtClean="0">
                <a:solidFill>
                  <a:srgbClr val="0070C0"/>
                </a:solidFill>
              </a:rPr>
              <a:t>В) М.Ф. Ларионов</a:t>
            </a:r>
            <a:endParaRPr lang="ru-RU" sz="2400" i="1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852936"/>
            <a:ext cx="2151190" cy="20584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649" y="3140311"/>
            <a:ext cx="3122290" cy="177109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598332"/>
            <a:ext cx="2232248" cy="2313071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187624" y="2435989"/>
            <a:ext cx="429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1.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3968" y="2620655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2.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76256" y="213285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3.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4911403"/>
            <a:ext cx="1465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0070C0"/>
                </a:solidFill>
              </a:rPr>
              <a:t>«Петух»</a:t>
            </a:r>
            <a:endParaRPr lang="ru-RU" sz="2000" i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15649" y="4911403"/>
            <a:ext cx="3122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0070C0"/>
                </a:solidFill>
              </a:rPr>
              <a:t>«День и ночь»</a:t>
            </a:r>
            <a:endParaRPr lang="ru-RU" sz="2000" i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72200" y="4911403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0070C0"/>
                </a:solidFill>
              </a:rPr>
              <a:t>«Формула весны»</a:t>
            </a:r>
            <a:endParaRPr lang="ru-RU" sz="2000" i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87624" y="5589240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Ответы:</a:t>
            </a:r>
            <a:endParaRPr lang="ru-RU" sz="2400" dirty="0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177189"/>
              </p:ext>
            </p:extLst>
          </p:nvPr>
        </p:nvGraphicFramePr>
        <p:xfrm>
          <a:off x="3015649" y="5589239"/>
          <a:ext cx="3860607" cy="7315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286869"/>
                <a:gridCol w="1286869"/>
                <a:gridCol w="1286869"/>
              </a:tblGrid>
              <a:tr h="34508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</a:tr>
              <a:tr h="34508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960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351</TotalTime>
  <Words>780</Words>
  <Application>Microsoft Office PowerPoint</Application>
  <PresentationFormat>Экран (4:3)</PresentationFormat>
  <Paragraphs>156</Paragraphs>
  <Slides>13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Исполнительная</vt:lpstr>
      <vt:lpstr>Комплексная итоговая работа по Искусству     9 класс</vt:lpstr>
      <vt:lpstr>1. Назовите, какие из перечисленных видов искусства относятся к пластическим (пространственным) искусствам.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Комплексная итоговая работа по Искусству     9 класс</dc:title>
  <dc:creator>Galya</dc:creator>
  <cp:lastModifiedBy>Пользователь Windows</cp:lastModifiedBy>
  <cp:revision>41</cp:revision>
  <dcterms:created xsi:type="dcterms:W3CDTF">2019-05-02T09:23:34Z</dcterms:created>
  <dcterms:modified xsi:type="dcterms:W3CDTF">2019-05-10T06:53:44Z</dcterms:modified>
</cp:coreProperties>
</file>