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57" r:id="rId3"/>
    <p:sldId id="270" r:id="rId4"/>
    <p:sldId id="273" r:id="rId5"/>
    <p:sldId id="272" r:id="rId6"/>
    <p:sldId id="271" r:id="rId7"/>
    <p:sldId id="274" r:id="rId8"/>
    <p:sldId id="275" r:id="rId9"/>
    <p:sldId id="276" r:id="rId10"/>
    <p:sldId id="283" r:id="rId11"/>
    <p:sldId id="277" r:id="rId12"/>
    <p:sldId id="278" r:id="rId13"/>
    <p:sldId id="279" r:id="rId14"/>
    <p:sldId id="294" r:id="rId15"/>
    <p:sldId id="284" r:id="rId16"/>
    <p:sldId id="285" r:id="rId17"/>
    <p:sldId id="286" r:id="rId18"/>
    <p:sldId id="287" r:id="rId19"/>
    <p:sldId id="288" r:id="rId20"/>
    <p:sldId id="289" r:id="rId21"/>
    <p:sldId id="291" r:id="rId22"/>
    <p:sldId id="292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4" autoAdjust="0"/>
    <p:restoredTop sz="86332" autoAdjust="0"/>
  </p:normalViewPr>
  <p:slideViewPr>
    <p:cSldViewPr>
      <p:cViewPr varScale="1">
        <p:scale>
          <a:sx n="86" d="100"/>
          <a:sy n="86" d="100"/>
        </p:scale>
        <p:origin x="15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12" y="31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0_751e3_a4555cf3_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500313" cy="333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93849748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43E82-CE76-4396-882C-5D8222D15BE1}" type="datetimeFigureOut">
              <a:rPr lang="ru-RU"/>
              <a:pPr>
                <a:defRPr/>
              </a:pPr>
              <a:t>пн 26.12.22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0B7E9-238F-4BFB-8797-45144D95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281B-7016-4298-8615-6ED98C31C871}" type="datetimeFigureOut">
              <a:rPr lang="ru-RU"/>
              <a:pPr>
                <a:defRPr/>
              </a:pPr>
              <a:t>пн 26.12.22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66F5-7F77-4C5D-923E-D6A980B0B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59A8-7A65-4015-B66E-4D6970355A49}" type="datetimeFigureOut">
              <a:rPr lang="ru-RU"/>
              <a:pPr>
                <a:defRPr/>
              </a:pPr>
              <a:t>пн 26.12.22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3FF10-FA75-48DB-A7E6-F15686AE5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walloon-roos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953001"/>
            <a:ext cx="12080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42660-7524-4D6C-9F17-821AFB846171}" type="datetimeFigureOut">
              <a:rPr lang="ru-RU"/>
              <a:pPr>
                <a:defRPr/>
              </a:pPr>
              <a:t>пн 26.12.22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170F-E891-4ADD-972F-AEFD038F4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117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92651"/>
            <a:ext cx="1835150" cy="216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E24F-C441-45D4-BED4-E277DD9F5BCE}" type="datetimeFigureOut">
              <a:rPr lang="ru-RU"/>
              <a:pPr>
                <a:defRPr/>
              </a:pPr>
              <a:t>пн 26.12.22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2489-CFFA-476C-8B05-4E64120C5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FCB01-A564-4AED-86C3-E082C4915616}" type="datetimeFigureOut">
              <a:rPr lang="ru-RU"/>
              <a:pPr>
                <a:defRPr/>
              </a:pPr>
              <a:t>пн 26.12.22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0AB2-355D-4A63-AC4A-A28577498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2BEE-0715-454E-B28D-CAF553C41DCE}" type="datetimeFigureOut">
              <a:rPr lang="ru-RU"/>
              <a:pPr>
                <a:defRPr/>
              </a:pPr>
              <a:t>пн 26.12.22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C696F-26F3-4B68-87D5-A2EAD8CEA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C83F-A8F3-4119-8D44-8D7ECDE9C4E6}" type="datetimeFigureOut">
              <a:rPr lang="ru-RU"/>
              <a:pPr>
                <a:defRPr/>
              </a:pPr>
              <a:t>пн 26.12.22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B858-3B38-4061-BA26-57508D551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2BA3-8707-49D1-8F63-F3B329683BF7}" type="datetimeFigureOut">
              <a:rPr lang="ru-RU"/>
              <a:pPr>
                <a:defRPr/>
              </a:pPr>
              <a:t>пн 26.12.22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993B0-6988-49B0-9424-DD0B56C62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170F-4289-4F52-A734-90A3F03D4D0B}" type="datetimeFigureOut">
              <a:rPr lang="ru-RU"/>
              <a:pPr>
                <a:defRPr/>
              </a:pPr>
              <a:t>пн 26.12.22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B618-5256-4668-A0CA-4B689838B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9D92-FFCF-462C-9017-65D45EF2CE95}" type="datetimeFigureOut">
              <a:rPr lang="ru-RU"/>
              <a:pPr>
                <a:defRPr/>
              </a:pPr>
              <a:t>пн 26.12.22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EB37-FC9E-4FBF-AF79-1D1957207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8" descr="0_751e3_a4555cf3_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071688" cy="276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59C7B9-4C0E-456C-9284-97A876005985}" type="datetimeFigureOut">
              <a:rPr lang="ru-RU"/>
              <a:pPr>
                <a:defRPr/>
              </a:pPr>
              <a:t>пн 26.12.22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F3E34D-32CB-48A3-B0B5-5086D093D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2" name="Рисунок 16" descr="duADs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4818"/>
            <a:ext cx="9144000" cy="68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spd="slow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7772400" cy="147002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6600" dirty="0"/>
              <a:t>«Праздник </a:t>
            </a:r>
            <a:br>
              <a:rPr lang="ru-RU" sz="6600" dirty="0"/>
            </a:br>
            <a:r>
              <a:rPr lang="ru-RU" sz="6600" dirty="0"/>
              <a:t>Новый год»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latin typeface="Monotype Corsiva" pitchFamily="66" charset="0"/>
              </a:rPr>
              <a:t>         Первые Новогодние игрушки в России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728915"/>
          </a:xfrm>
        </p:spPr>
        <p:txBody>
          <a:bodyPr/>
          <a:lstStyle/>
          <a:p>
            <a:pPr algn="just">
              <a:buNone/>
            </a:pP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    Первые елочные украшения были съедобными, но потом стали  изготавливаться и более долговечные: золотили еловые шишки, делали бумажные цветы и искусные поделки из ваты.</a:t>
            </a:r>
          </a:p>
          <a:p>
            <a:pPr algn="just">
              <a:buNone/>
            </a:pP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                               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514733"/>
          </a:xfrm>
        </p:spPr>
        <p:txBody>
          <a:bodyPr/>
          <a:lstStyle/>
          <a:p>
            <a:pPr algn="just">
              <a:buNone/>
            </a:pP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  </a:t>
            </a:r>
          </a:p>
          <a:p>
            <a:pPr algn="just">
              <a:buNone/>
            </a:pP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buNone/>
            </a:pP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buNone/>
            </a:pP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buNone/>
            </a:pP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buNone/>
            </a:pP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   Каждая новогодняя игрушка — это частичка волшебства, в которое так хочется верить под Новый год! А еще говорят, что в каждой из них скрыта своя тайна.</a:t>
            </a:r>
          </a:p>
          <a:p>
            <a:endParaRPr lang="ru-RU" dirty="0"/>
          </a:p>
        </p:txBody>
      </p:sp>
      <p:pic>
        <p:nvPicPr>
          <p:cNvPr id="1026" name="Picture 2" descr="E:\Documents\теремок\зима\3c085f1e2fa91c8f7c8d6980732d1c0b53dcec233955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857628"/>
            <a:ext cx="3143240" cy="2357430"/>
          </a:xfrm>
          <a:prstGeom prst="rect">
            <a:avLst/>
          </a:prstGeom>
          <a:noFill/>
        </p:spPr>
      </p:pic>
      <p:pic>
        <p:nvPicPr>
          <p:cNvPr id="1027" name="Picture 3" descr="E:\Documents\теремок\зима\5634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85860"/>
            <a:ext cx="325756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572008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Окончательно обычай празднования Рождества с рождественской ёлкой установился в середине XIX века. Но во время Первой мировой войны Синод запретил рождественскую ёлку как немецкий обычай.</a:t>
            </a:r>
          </a:p>
        </p:txBody>
      </p:sp>
      <p:pic>
        <p:nvPicPr>
          <p:cNvPr id="1026" name="Picture 2" descr="D:\Documents and Settings\Ira\Рабочий стол\презентация\novogodnii_dizain_interiora_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28604"/>
            <a:ext cx="3929090" cy="392909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1071546"/>
            <a:ext cx="2857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В СССР, в 1920-е годы рождественская ёлка была запрещена как «религиозный пережиток», и лишь перед наступлением 1936 года была вновь разрешена, но уже как новогодняя.</a:t>
            </a:r>
          </a:p>
        </p:txBody>
      </p:sp>
      <p:pic>
        <p:nvPicPr>
          <p:cNvPr id="2050" name="Picture 2" descr="D:\Documents and Settings\Ira\Рабочий стол\презентация\img3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214290"/>
            <a:ext cx="4140331" cy="647118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357166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Monotype Corsiva" pitchFamily="66" charset="0"/>
              </a:rPr>
              <a:t>Украшение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Monotype Corsiva" pitchFamily="66" charset="0"/>
              </a:rPr>
              <a:t>Новогодней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Monotype Corsiva" pitchFamily="66" charset="0"/>
              </a:rPr>
              <a:t>ёлки</a:t>
            </a:r>
            <a:r>
              <a:rPr lang="ru-RU" sz="3200" dirty="0">
                <a:latin typeface="Monotype Corsiva" pitchFamily="66" charset="0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928670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                 Традиция украшать хвойное дерево на Новый год пришла к нам издревле. Наряженная ёлка в новогодний вечер стала символом самого яркого и нарядного праздника в году. Она создает атмосферу веселья, радости, праздника и тепла в каждом доме.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    По древнему поверью елка получила столь великий дар - каждый год красоваться в сиянии множества огней, веселить и радовать маленьких детей – от ангела, который вознаградил елку за то, что, когда младенец Иисус потянул к сияющему дереву ручки, она не возгордилась и осветила своим светом пальму и маслину, которые остались без внимания в ту удивительную ночь.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    С тех пор, елка почитается особо в каждой семье и с ней связывают 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вечную жизнь и здоровье.  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Во всем мире люди воздавали почести этому хвойному дереву, украшали его, тем самым стараясь умилостивить злого духа.</a:t>
            </a:r>
          </a:p>
        </p:txBody>
      </p:sp>
    </p:spTree>
    <p:custDataLst>
      <p:tags r:id="rId1"/>
    </p:custDataLst>
  </p:cSld>
  <p:clrMapOvr>
    <a:masterClrMapping/>
  </p:clrMapOvr>
  <p:transition spd="med" advTm="1500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2153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Финляндия </a:t>
            </a:r>
          </a:p>
          <a:p>
            <a:r>
              <a:rPr lang="ru-RU" sz="2400" dirty="0"/>
              <a:t>В канун Нового года финны гадают на воске, а на праздничный стол ставят много блюд и напитков. Самое желанное угощение для северян – сладкая каша из риса и кисель из слив.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357430"/>
            <a:ext cx="41434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Финского Деда Мороза зовут </a:t>
            </a:r>
            <a:r>
              <a:rPr lang="ru-RU" sz="2400" dirty="0" err="1"/>
              <a:t>Йоулупукки</a:t>
            </a:r>
            <a:r>
              <a:rPr lang="ru-RU" sz="2400" dirty="0"/>
              <a:t>. Переводится это имя как «рождественский козел», так доброго дедушку именуют за то, что он ездит на запряженной козлами повозке. Старичок хорошо слышит, поэтому о своих желаниях ему лучше рассказывать шепотом, чтобы о них не узнал злой дух.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028" name="Picture 4" descr="https://avatars.mds.yandex.net/get-zen_doc/1209363/pub_5c1b939616508a00a953fc15_5c1b93cdee792200aaf44413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786058"/>
            <a:ext cx="4714876" cy="3054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Юльтомтен</a:t>
            </a:r>
            <a:r>
              <a:rPr lang="ru-RU" sz="2400" b="1" dirty="0"/>
              <a:t> - так называется Дед Мороз в Швеции. Если быть до конца точными, то </a:t>
            </a:r>
            <a:r>
              <a:rPr lang="ru-RU" sz="2400" b="1" dirty="0" err="1"/>
              <a:t>Jultomten</a:t>
            </a:r>
            <a:r>
              <a:rPr lang="ru-RU" sz="2400" b="1" dirty="0"/>
              <a:t> — это не совсем Дед Мороз, скорее, это маленький рождественский гном</a:t>
            </a:r>
          </a:p>
        </p:txBody>
      </p:sp>
      <p:pic>
        <p:nvPicPr>
          <p:cNvPr id="11266" name="Picture 2" descr="https://img-fotki.yandex.ru/get/198860/374871492.83/0_1b37b1_6b5fe9c3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85992"/>
            <a:ext cx="2902336" cy="4118614"/>
          </a:xfrm>
          <a:prstGeom prst="rect">
            <a:avLst/>
          </a:prstGeom>
          <a:noFill/>
        </p:spPr>
      </p:pic>
      <p:sp>
        <p:nvSpPr>
          <p:cNvPr id="11268" name="AutoShape 4" descr="https://www.kalmarlansmuseum.se/site/assets/files/15298/tomte-med-gro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www.kalmarlansmuseum.se/site/assets/files/15298/tomte-med-gro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s://img-fotki.yandex.ru/get/5806/121447594.21a/0_a7981_f8fdfb79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85992"/>
            <a:ext cx="2928958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Микулаш</a:t>
            </a:r>
            <a:r>
              <a:rPr lang="ru-RU" sz="2400" b="1" dirty="0"/>
              <a:t> в Венгрии – это как в России Дед Мороз, только ходит он без сопровождения своей внучки Снегурочки, а с ангелочками – помощниками и чертиком </a:t>
            </a:r>
            <a:r>
              <a:rPr lang="ru-RU" sz="2400" b="1" dirty="0" err="1"/>
              <a:t>Крампусом</a:t>
            </a:r>
            <a:r>
              <a:rPr lang="ru-RU" sz="2400" b="1" dirty="0"/>
              <a:t>, который пугает и наказывает непослушных деток!</a:t>
            </a:r>
          </a:p>
        </p:txBody>
      </p:sp>
      <p:pic>
        <p:nvPicPr>
          <p:cNvPr id="10242" name="Picture 2" descr="https://cdn.pixabay.com/photo/2017/12/06/11/38/mikulas-3001564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2427256"/>
            <a:ext cx="4143404" cy="3809990"/>
          </a:xfrm>
          <a:prstGeom prst="rect">
            <a:avLst/>
          </a:prstGeom>
          <a:noFill/>
        </p:spPr>
      </p:pic>
      <p:pic>
        <p:nvPicPr>
          <p:cNvPr id="10244" name="Picture 4" descr="https://img-fotki.yandex.ru/get/25826/118912681.e8/0_227794_24e59c84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00306"/>
            <a:ext cx="3571900" cy="38480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77153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преддверии 31 декабря французы украшают дом фигурками из дерева и глины. Дед Мороз во Франции откликается на имя Пер </a:t>
            </a:r>
            <a:r>
              <a:rPr lang="ru-RU" sz="2000" b="1" dirty="0" err="1"/>
              <a:t>Ноэль</a:t>
            </a:r>
            <a:r>
              <a:rPr lang="ru-RU" sz="2000" b="1" dirty="0"/>
              <a:t> и кладет детям подарки в обувь. Королем новогодней ночи становится ребенок, который получает праздничный пирог с запеченным внутри бобом.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8194" name="AutoShape 2" descr="https://tochka-mira.ru/wp-content/uploads/2018/12/6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tochka-mira.ru/wp-content/uploads/2018/12/6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s://avatars.mds.yandex.net/get-zen_doc/1587860/pub_5dfa3b8b6d29c199b0a5463c_5dfa3d3ec05c7100ad12b08a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5992"/>
            <a:ext cx="2857520" cy="4288448"/>
          </a:xfrm>
          <a:prstGeom prst="rect">
            <a:avLst/>
          </a:prstGeom>
          <a:noFill/>
        </p:spPr>
      </p:pic>
      <p:pic>
        <p:nvPicPr>
          <p:cNvPr id="8200" name="Picture 8" descr="https://funkyimg.com/i/2Zni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3093454" cy="4310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80010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Каждый испанец под бой местных курантов обязательно съедает дюжину виноградин – этот ритуал дарует удачу на весь следующий год. В испанских магазинах даже продают банки с виноградинками без семечек и кожи.</a:t>
            </a:r>
          </a:p>
          <a:p>
            <a:r>
              <a:rPr lang="ru-RU" sz="2400" b="1" dirty="0"/>
              <a:t>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3116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Дед мороз в </a:t>
            </a:r>
            <a:r>
              <a:rPr lang="ru-RU" dirty="0" err="1"/>
              <a:t>Испанииносит</a:t>
            </a:r>
            <a:r>
              <a:rPr lang="ru-RU" dirty="0"/>
              <a:t> несколько имен: </a:t>
            </a:r>
            <a:r>
              <a:rPr lang="ru-RU" b="1" dirty="0"/>
              <a:t>Дед</a:t>
            </a:r>
            <a:r>
              <a:rPr lang="ru-RU" dirty="0"/>
              <a:t> </a:t>
            </a:r>
            <a:r>
              <a:rPr lang="ru-RU" b="1" dirty="0"/>
              <a:t>Мороз</a:t>
            </a:r>
            <a:r>
              <a:rPr lang="ru-RU" dirty="0"/>
              <a:t>, Санта-Клаус и </a:t>
            </a:r>
            <a:r>
              <a:rPr lang="ru-RU" dirty="0" err="1"/>
              <a:t>Папа-Ноэль</a:t>
            </a:r>
            <a:r>
              <a:rPr lang="ru-RU" dirty="0"/>
              <a:t>. </a:t>
            </a:r>
            <a:r>
              <a:rPr lang="ru-RU" b="1" dirty="0"/>
              <a:t>Испанским</a:t>
            </a:r>
            <a:r>
              <a:rPr lang="ru-RU" dirty="0"/>
              <a:t> детям повезло больше всех, ведь в </a:t>
            </a:r>
            <a:r>
              <a:rPr lang="ru-RU" b="1" dirty="0"/>
              <a:t>Испании</a:t>
            </a:r>
            <a:r>
              <a:rPr lang="ru-RU" dirty="0"/>
              <a:t> подарки приносят сразу несколько персонажей. </a:t>
            </a:r>
            <a:r>
              <a:rPr lang="ru-RU" dirty="0" err="1"/>
              <a:t>Папа-Ноэль</a:t>
            </a:r>
            <a:r>
              <a:rPr lang="ru-RU" dirty="0"/>
              <a:t> приносит их в рождественскую ночь на 25 декабря, а три Короля (три Волхва) – в ночь на 6 января в праздник Трех Королей.</a:t>
            </a:r>
          </a:p>
        </p:txBody>
      </p:sp>
      <p:pic>
        <p:nvPicPr>
          <p:cNvPr id="7170" name="Picture 2" descr="https://ds04.infourok.ru/uploads/ex/1297/000afb8e-4c7f0614/310/img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357562"/>
            <a:ext cx="4454405" cy="33336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Италия Многим известно, что в Новый год итальянцы избавляются от старых вещей, выбрасывая их прямо в окна, согласно средневековым традициям. Этот обычай соблюдается не во всех крупных городах, в основном он жив в деревенской местности. 1 января жители Италии отправляются за проточной водой и несут ее домой, стараясь встретить сгорбившегося старика. По поверьям, это сулит удачу, в отличие от столкновения с детьми или монахами. Вместо Деда Мороза подарки в стране раздает летающая на метле Фея </a:t>
            </a:r>
            <a:r>
              <a:rPr lang="ru-RU" b="1" dirty="0" err="1"/>
              <a:t>Бефана</a:t>
            </a:r>
            <a:r>
              <a:rPr lang="ru-RU" b="1" dirty="0"/>
              <a:t>. Однако волшебный дедушка в Италии тоже есть, его имя – </a:t>
            </a:r>
            <a:r>
              <a:rPr lang="ru-RU" b="1" dirty="0" err="1"/>
              <a:t>Баббо</a:t>
            </a:r>
            <a:r>
              <a:rPr lang="ru-RU" b="1" dirty="0"/>
              <a:t> Натале. На празднике жители Апеннин едят чечевицу, орешки и виноград, которые являются символами здоровья, достатка и долгих лет жизни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://geo-storm.ru/img-inter/ded-moroz-v-italii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50471"/>
            <a:ext cx="3571900" cy="2678926"/>
          </a:xfrm>
          <a:prstGeom prst="rect">
            <a:avLst/>
          </a:prstGeom>
          <a:noFill/>
        </p:spPr>
      </p:pic>
      <p:pic>
        <p:nvPicPr>
          <p:cNvPr id="6150" name="Picture 6" descr="https://avatars.mds.yandex.net/get-pdb/69339/df913cca-5658-4796-bc92-c5c046786bac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86190"/>
            <a:ext cx="41148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43570" y="500043"/>
            <a:ext cx="30718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onotype Corsiva" pitchFamily="66" charset="0"/>
              </a:rPr>
              <a:t>Новый год приходит к нам в дом вместе с красавицей елкой, Дедом Морозом, Снегурочкой, поздравлениями, подарками, карнавалами. Новогоднее время – это сказочное время.</a:t>
            </a:r>
          </a:p>
        </p:txBody>
      </p:sp>
      <p:pic>
        <p:nvPicPr>
          <p:cNvPr id="1026" name="Picture 2" descr="D:\Documents and Settings\Ira\Рабочий стол\презентация\праздники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2500306"/>
            <a:ext cx="4972426" cy="329368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82868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Немецкий Санта Клаус, как и английский, кладет детям подарки в тарелку, но путешествует на </a:t>
            </a:r>
            <a:r>
              <a:rPr lang="ru-RU" sz="2000" b="1" dirty="0" err="1"/>
              <a:t>осле</a:t>
            </a:r>
            <a:r>
              <a:rPr lang="ru-RU" sz="2000" b="1" dirty="0"/>
              <a:t>. Взрослые развлекаются гаданием на свинце, настольными играми и фейерверками. Немцы почти не готовят на зимний праздник сытных блюд, ограничиваются закусками типа </a:t>
            </a:r>
            <a:r>
              <a:rPr lang="ru-RU" sz="2000" b="1" dirty="0" err="1"/>
              <a:t>раклета</a:t>
            </a:r>
            <a:r>
              <a:rPr lang="ru-RU" sz="2000" b="1" dirty="0"/>
              <a:t> и </a:t>
            </a:r>
            <a:r>
              <a:rPr lang="ru-RU" sz="2000" b="1" dirty="0" err="1"/>
              <a:t>фондю</a:t>
            </a:r>
            <a:r>
              <a:rPr lang="ru-RU" sz="2000" b="1" dirty="0"/>
              <a:t>. Популярны блюда из рыбы и пончики.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s.auto.drom.ru/i24240/pubs/4483/73355/3142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4237086" cy="3460725"/>
          </a:xfrm>
          <a:prstGeom prst="rect">
            <a:avLst/>
          </a:prstGeom>
          <a:noFill/>
        </p:spPr>
      </p:pic>
      <p:pic>
        <p:nvPicPr>
          <p:cNvPr id="5124" name="Picture 4" descr="https://1.bp.blogspot.com/-sBszdAVEIls/XPzPZ_1CwmI/AAAAAAAAtSs/N9FnGFL1t9c-93gGioYcxRWecvKix-LNwCLcBGAs/s1600/Diapositiva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3174" y="2643182"/>
            <a:ext cx="5530826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Новый год в Стране восходящего солнца встречают в новой одежде, чтобы защититься от болезней и вообще стать любимчиком Фортуны. Елкой служит небольшое дерево </a:t>
            </a:r>
            <a:r>
              <a:rPr lang="ru-RU" b="1" dirty="0" err="1"/>
              <a:t>мотибана</a:t>
            </a:r>
            <a:r>
              <a:rPr lang="ru-RU" b="1" dirty="0"/>
              <a:t>. Ветками сосны декорируют двери. Также приветствуются бамбуковые ростки и ветки, персиковые и сливовые мини-деревья. В новогоднюю ночь каждый японец мечтает услышать 108 колокольных ударов, чтобы стать лучше и избавиться от негатива. Здоровье и благополучие в семье символизируют такие блюда, как рис, лапша, фасоль и карп.</a:t>
            </a:r>
            <a:r>
              <a:rPr lang="ru-RU" dirty="0"/>
              <a:t> В </a:t>
            </a:r>
            <a:r>
              <a:rPr lang="ru-RU" b="1" dirty="0"/>
              <a:t>Японии</a:t>
            </a:r>
            <a:r>
              <a:rPr lang="ru-RU" dirty="0"/>
              <a:t> есть сразу два варианта </a:t>
            </a:r>
            <a:r>
              <a:rPr lang="ru-RU" b="1" dirty="0"/>
              <a:t>Деда</a:t>
            </a:r>
            <a:r>
              <a:rPr lang="ru-RU" dirty="0"/>
              <a:t> </a:t>
            </a:r>
            <a:r>
              <a:rPr lang="ru-RU" b="1" dirty="0"/>
              <a:t>Мороза</a:t>
            </a:r>
            <a:r>
              <a:rPr lang="ru-RU" dirty="0"/>
              <a:t> - </a:t>
            </a:r>
            <a:r>
              <a:rPr lang="ru-RU" dirty="0" err="1"/>
              <a:t>Сегацу-сан</a:t>
            </a:r>
            <a:r>
              <a:rPr lang="ru-RU" dirty="0"/>
              <a:t> и </a:t>
            </a:r>
            <a:r>
              <a:rPr lang="ru-RU" dirty="0" err="1"/>
              <a:t>Одзи-сан</a:t>
            </a: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www.sofija.ru/upload/medialibrary/427/4275d7abc7da1e2bb6eb55f5577317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86124"/>
            <a:ext cx="5711112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8001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Колумбия Персонаж под названием Старый год провозглашается главным героем колумбийского карнавала. Он передвигается на ходулях и развлекает детей забавными историями. Местный дед Мороз, которого именуют Папой </a:t>
            </a:r>
            <a:r>
              <a:rPr lang="ru-RU" b="1" dirty="0" err="1"/>
              <a:t>Паскуале</a:t>
            </a:r>
            <a:r>
              <a:rPr lang="ru-RU" b="1" dirty="0"/>
              <a:t>, отвечает за фейерверки. Перед самым Новым годом устраивают парад кукол.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bigpicture.ru/wp-content/uploads/2010/12/5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4764514" cy="3128698"/>
          </a:xfrm>
          <a:prstGeom prst="rect">
            <a:avLst/>
          </a:prstGeom>
          <a:noFill/>
        </p:spPr>
      </p:pic>
      <p:pic>
        <p:nvPicPr>
          <p:cNvPr id="2052" name="Picture 4" descr="https://russianchicagomag.com/wp-content/uploads/2013/12/f_4fe9e5177ed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357430"/>
            <a:ext cx="3244241" cy="41433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стране кенгуру Новый год празднуют не зимой, а летом. Самый серьезный масштаб торжества принимают в больших городах, где под открытым небом выступают разноплановые творческие коллективы. Один из крупнейших на планете фейерверков запускают в небо в гавани </a:t>
            </a:r>
            <a:r>
              <a:rPr lang="ru-RU" b="1" dirty="0" err="1"/>
              <a:t>Sydney</a:t>
            </a:r>
            <a:r>
              <a:rPr lang="ru-RU" b="1" dirty="0"/>
              <a:t> </a:t>
            </a:r>
            <a:r>
              <a:rPr lang="ru-RU" b="1" dirty="0" err="1"/>
              <a:t>Harbor</a:t>
            </a:r>
            <a:r>
              <a:rPr lang="ru-RU" b="1" dirty="0"/>
              <a:t>. Великолепие салюта очень приятно оценивать с башни города Сидней, билеты туда продаются заранее. В Тасмании и Виктории проходит 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/>
              <a:t>Falls</a:t>
            </a:r>
            <a:r>
              <a:rPr lang="ru-RU" b="1" dirty="0"/>
              <a:t> </a:t>
            </a:r>
            <a:r>
              <a:rPr lang="ru-RU" b="1" dirty="0" err="1"/>
              <a:t>Festival</a:t>
            </a:r>
            <a:r>
              <a:rPr lang="ru-RU" b="1" dirty="0"/>
              <a:t>, особенно популярный у молодежи. Во всех штатах австралийцы поздравляют друг друга с Новым годом громко и шумно. 1 января они отправляются на пляж, где наслаждаются серфингом, танцами и организуют пикники. Вечеринки длятся еще 5 дней.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avatars.mds.yandex.net/get-zen_doc/1930013/pub_5e005aad3d008800b5555075_5e005b5d43863f00b2460eb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4458507" cy="3143248"/>
          </a:xfrm>
          <a:prstGeom prst="rect">
            <a:avLst/>
          </a:prstGeom>
          <a:noFill/>
        </p:spPr>
      </p:pic>
      <p:pic>
        <p:nvPicPr>
          <p:cNvPr id="1028" name="Picture 4" descr="https://blog.nils.ru/wp-content/uploads/2017/11/1_thinkstock_moodbo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929066"/>
            <a:ext cx="4714876" cy="26508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500042"/>
            <a:ext cx="50006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Monotype Corsiva" pitchFamily="66" charset="0"/>
              </a:rPr>
              <a:t>Обычай встречать Новый год на Руси был введен 1 января 1700 года  Петром 1. До этого Новый год встречали 1 сентября. </a:t>
            </a:r>
          </a:p>
          <a:p>
            <a:pPr algn="just"/>
            <a:r>
              <a:rPr lang="ru-RU" sz="2800" dirty="0">
                <a:latin typeface="Monotype Corsiva" pitchFamily="66" charset="0"/>
              </a:rPr>
              <a:t>Для веселья царь Петр 1 приказал украсить дома еловыми и можжевеловыми ветками, а жителям повелел поздравлять друг друга с Новым годом. </a:t>
            </a:r>
          </a:p>
          <a:p>
            <a:pPr algn="just"/>
            <a:r>
              <a:rPr lang="ru-RU" sz="2800" dirty="0">
                <a:latin typeface="Monotype Corsiva" pitchFamily="66" charset="0"/>
              </a:rPr>
              <a:t>В этот вечер палили из пушек, жгли на площади смоляные бочки, пускали фейерверки.</a:t>
            </a:r>
          </a:p>
        </p:txBody>
      </p:sp>
      <p:pic>
        <p:nvPicPr>
          <p:cNvPr id="1026" name="Picture 2" descr="D:\Documents and Settings\Ira\Рабочий стол\презентация\petr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2501818" cy="29289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3306" y="785794"/>
            <a:ext cx="46434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Monotype Corsiva" pitchFamily="66" charset="0"/>
              </a:rPr>
              <a:t>Одновременно с елкой постоянным персонажем Нового года стал Дед Мороз. Этот новогодний герой имеет глубокие исторические корни. Он представлялся людям в виде сурового старика с длинной белой бородой, с помощью которой можно закрутить пургу, вьюгу.</a:t>
            </a:r>
            <a:endParaRPr lang="ru-RU" sz="2400" dirty="0"/>
          </a:p>
        </p:txBody>
      </p:sp>
      <p:pic>
        <p:nvPicPr>
          <p:cNvPr id="15362" name="Picture 2" descr="D:\Documents and Settings\Ira\Рабочий стол\презентация\ded-moroz1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2428868"/>
            <a:ext cx="5051180" cy="335758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500042"/>
            <a:ext cx="45005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Monotype Corsiva" pitchFamily="66" charset="0"/>
              </a:rPr>
              <a:t>Празднование Нового года в России стало складываться с образом доброго старика, приносящего новогодние подарки. Этому способствовал распространенный у многих народов в Европе  сказочный персонаж- святой Николай, который в день своего праздника также одаривал всех детей и взрослых подарками. </a:t>
            </a:r>
          </a:p>
          <a:p>
            <a:pPr algn="just"/>
            <a:r>
              <a:rPr lang="ru-RU" sz="2400" dirty="0">
                <a:latin typeface="Monotype Corsiva" pitchFamily="66" charset="0"/>
              </a:rPr>
              <a:t>Попав на Русскую землю образ святого Николая слился с образом всем нам известного Деда Мороза.</a:t>
            </a:r>
          </a:p>
        </p:txBody>
      </p:sp>
      <p:pic>
        <p:nvPicPr>
          <p:cNvPr id="2050" name="Picture 2" descr="D:\Documents and Settings\Ira\Рабочий стол\презентация\1352984771_kartinki_s_dnem_svyatogo_nikolaya_459-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2112211" cy="2857520"/>
          </a:xfrm>
          <a:prstGeom prst="rect">
            <a:avLst/>
          </a:prstGeom>
          <a:noFill/>
        </p:spPr>
      </p:pic>
      <p:pic>
        <p:nvPicPr>
          <p:cNvPr id="2051" name="Picture 3" descr="D:\Documents and Settings\Ira\Рабочий стол\презентация\5646bd709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214686"/>
            <a:ext cx="2196650" cy="302827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500042"/>
            <a:ext cx="50720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Образ Снегурочки имеет христианские корни. Объясняется это тем, что церковнослужители долгое время не хотели принимать  образ Деда Мороза в роли главного персонажа Новогоднего праздника. И тогда подарки стал раздавать сам «Христос», которого изображали девушки-подростки в белых одеждах.</a:t>
            </a:r>
          </a:p>
          <a:p>
            <a:pPr algn="just"/>
            <a:r>
              <a:rPr lang="ru-RU" sz="2400" dirty="0">
                <a:latin typeface="Monotype Corsiva" pitchFamily="66" charset="0"/>
              </a:rPr>
              <a:t>Но народ так уже привык к образу доброго старика с белой бородой, что Новый год не представлял без него.</a:t>
            </a:r>
          </a:p>
          <a:p>
            <a:pPr algn="just"/>
            <a:r>
              <a:rPr lang="ru-RU" sz="2400" dirty="0">
                <a:latin typeface="Monotype Corsiva" pitchFamily="66" charset="0"/>
              </a:rPr>
              <a:t>Так у дедушки появилась его спутница- Снегурочка.</a:t>
            </a:r>
          </a:p>
        </p:txBody>
      </p:sp>
      <p:pic>
        <p:nvPicPr>
          <p:cNvPr id="2051" name="Picture 3" descr="D:\Documents and Settings\Ira\Рабочий стол\презентация\snegurochk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2346165" cy="327134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64291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Monotype Corsiva" pitchFamily="66" charset="0"/>
              </a:rPr>
              <a:t>История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Monotype Corsiva" pitchFamily="66" charset="0"/>
              </a:rPr>
              <a:t>Новогодней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Monotype Corsiva" pitchFamily="66" charset="0"/>
              </a:rPr>
              <a:t>ёлки</a:t>
            </a:r>
            <a:r>
              <a:rPr lang="ru-RU" sz="3200" dirty="0">
                <a:latin typeface="Monotype Corsiva" pitchFamily="66" charset="0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1285860"/>
            <a:ext cx="36433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Новогодняя ёлка — неотъемлемый атрибут празднования Нового Года и Рождества. Как правило, в роли праздничного дерева выступает сосна или ель украшенная гирляндами, стеклянными и пластмассовыми игрушками, свечами и сладостями. Устанавливается на время проведения праздника в домах или на улице.</a:t>
            </a:r>
          </a:p>
        </p:txBody>
      </p:sp>
      <p:pic>
        <p:nvPicPr>
          <p:cNvPr id="3075" name="Picture 3" descr="D:\Documents and Settings\Ira\Рабочий стол\презентация\novogodnie-elki-fot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4000528" cy="520068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929618" cy="457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                     И</a:t>
            </a:r>
            <a:r>
              <a:rPr lang="ru-RU" sz="2400" dirty="0">
                <a:latin typeface="Monotype Corsiva" pitchFamily="66" charset="0"/>
              </a:rPr>
              <a:t>стория украшения деревьев к празднику уходит во времена царствования фараонов. В те времена в Древнем Египте украшали пальмы. Жители Древнего Египта в декабре, в самый короткий день года приносили зеленые пальмовые ветви в свои дома как символ победы жизни над смертью.</a:t>
            </a:r>
          </a:p>
          <a:p>
            <a:pPr algn="just"/>
            <a:r>
              <a:rPr lang="ru-RU" sz="2400" dirty="0">
                <a:latin typeface="Monotype Corsiva" pitchFamily="66" charset="0"/>
              </a:rPr>
              <a:t>   Уже в нашу эру в Европе на Рождество стали украшать ель: яблоками, мандаринами и печеньем, зажжёнными свечами. Существует версия, что первую новогоднюю ёлку поставили на площади города </a:t>
            </a:r>
            <a:r>
              <a:rPr lang="ru-RU" sz="2400" dirty="0" err="1">
                <a:latin typeface="Monotype Corsiva" pitchFamily="66" charset="0"/>
              </a:rPr>
              <a:t>Селеста</a:t>
            </a:r>
            <a:r>
              <a:rPr lang="ru-RU" sz="2400" dirty="0">
                <a:latin typeface="Monotype Corsiva" pitchFamily="66" charset="0"/>
              </a:rPr>
              <a:t> в Эльзасе в 1521 году. Эту версию оспаривает Латвия, где утверждают, что первая новогодняя ёлка была установлена в Риге на площади Ратуши в 1510 году.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572008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Monotype Corsiva" pitchFamily="66" charset="0"/>
              </a:rPr>
              <a:t>В России первая ёлка в честь Нового года появилась в домах столицы в канун 1700 года. Дочь Петра – императрица Елизавета любила устраивать во дворце роскошные ёлки. </a:t>
            </a:r>
          </a:p>
        </p:txBody>
      </p:sp>
    </p:spTree>
    <p:custDataLst>
      <p:tags r:id="rId1"/>
    </p:custDataLst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00109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Monotype Corsiva" pitchFamily="66" charset="0"/>
              </a:rPr>
              <a:t>Первая ёлочная игрушка — стеклянный шар — появилась в Саксонии в XVI веке.</a:t>
            </a:r>
          </a:p>
        </p:txBody>
      </p:sp>
      <p:pic>
        <p:nvPicPr>
          <p:cNvPr id="3074" name="Picture 2" descr="D:\Documents and Settings\Ira\Рабочий стол\презентация\d90aaad9fddc33fd0e25c1a89124bf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643182"/>
            <a:ext cx="3214710" cy="3214710"/>
          </a:xfrm>
          <a:prstGeom prst="rect">
            <a:avLst/>
          </a:prstGeom>
          <a:noFill/>
        </p:spPr>
      </p:pic>
      <p:pic>
        <p:nvPicPr>
          <p:cNvPr id="3075" name="Picture 3" descr="D:\Documents and Settings\Ira\Рабочий стол\презентация\d9922becef3deaa72d90e01d67b78d6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357430"/>
            <a:ext cx="3143272" cy="31432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|1.6|1.3|1|1|3.1|0.8|0.9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1.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2.1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|1.2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4|4.7|1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"/>
</p:tagLst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750</TotalTime>
  <Words>1468</Words>
  <Application>Microsoft Office PowerPoint</Application>
  <PresentationFormat>Экран (4:3)</PresentationFormat>
  <Paragraphs>49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Monotype Corsiva</vt:lpstr>
      <vt:lpstr>Презентация1</vt:lpstr>
      <vt:lpstr> «Праздник  Новый год»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Первые Новогодние игрушки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Новогоднее  чудо «Праздник Новый год»</dc:title>
  <dc:creator>DOM</dc:creator>
  <cp:lastModifiedBy>notebook HP</cp:lastModifiedBy>
  <cp:revision>70</cp:revision>
  <dcterms:created xsi:type="dcterms:W3CDTF">2014-12-06T17:02:40Z</dcterms:created>
  <dcterms:modified xsi:type="dcterms:W3CDTF">2022-12-25T21:03:47Z</dcterms:modified>
</cp:coreProperties>
</file>