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smallbay.narod.ru/images7/klimt05.jpg" TargetMode="External"/><Relationship Id="rId13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12" Type="http://schemas.openxmlformats.org/officeDocument/2006/relationships/hyperlink" Target="http://smallbay.narod.ru/images7/klimt08.jpg" TargetMode="External"/><Relationship Id="rId2" Type="http://schemas.openxmlformats.org/officeDocument/2006/relationships/hyperlink" Target="http://smallbay.narod.ru/images7/klimt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mallbay.narod.ru/images7/klimt03.jpg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hyperlink" Target="http://smallbay.narod.ru/images7/klimt04.jpg" TargetMode="External"/><Relationship Id="rId4" Type="http://schemas.openxmlformats.org/officeDocument/2006/relationships/hyperlink" Target="http://smallbay.narod.ru/images7/klimt02.jpg" TargetMode="External"/><Relationship Id="rId9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smallbay.narod.ru/images2/matisse6.jpg" TargetMode="External"/><Relationship Id="rId13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12" Type="http://schemas.openxmlformats.org/officeDocument/2006/relationships/hyperlink" Target="http://smallbay.narod.ru/images2/matisse4.jpg" TargetMode="External"/><Relationship Id="rId2" Type="http://schemas.openxmlformats.org/officeDocument/2006/relationships/hyperlink" Target="http://smallbay.narod.ru/images2/matisse0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mallbay.narod.ru/images2/matisse01.jpg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hyperlink" Target="http://smallbay.narod.ru/images2/matisse094.jpg" TargetMode="External"/><Relationship Id="rId4" Type="http://schemas.openxmlformats.org/officeDocument/2006/relationships/hyperlink" Target="http://smallbay.narod.ru/images2/matisse02.jpg" TargetMode="External"/><Relationship Id="rId9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smallbay.narod.ru/images/modigliani00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smallbay.narod.ru/images/modigliani7.jpg" TargetMode="External"/><Relationship Id="rId13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12" Type="http://schemas.openxmlformats.org/officeDocument/2006/relationships/hyperlink" Target="http://smallbay.narod.ru/images/modigliani1.jpg" TargetMode="External"/><Relationship Id="rId2" Type="http://schemas.openxmlformats.org/officeDocument/2006/relationships/hyperlink" Target="http://smallbay.narod.ru/images/modigliani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mallbay.narod.ru/images/modigliani93.jpg" TargetMode="External"/><Relationship Id="rId11" Type="http://schemas.openxmlformats.org/officeDocument/2006/relationships/image" Target="../media/image26.jpeg"/><Relationship Id="rId5" Type="http://schemas.openxmlformats.org/officeDocument/2006/relationships/image" Target="../media/image23.jpeg"/><Relationship Id="rId10" Type="http://schemas.openxmlformats.org/officeDocument/2006/relationships/hyperlink" Target="http://smallbay.narod.ru/images/modigliani2.jpg" TargetMode="External"/><Relationship Id="rId4" Type="http://schemas.openxmlformats.org/officeDocument/2006/relationships/hyperlink" Target="http://smallbay.narod.ru/images/modigliani91.jpg" TargetMode="External"/><Relationship Id="rId9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smallbay.narod.ru/images8/mucha22.jpg" TargetMode="External"/><Relationship Id="rId13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12" Type="http://schemas.openxmlformats.org/officeDocument/2006/relationships/hyperlink" Target="http://smallbay.narod.ru/images8/mucha02.jpg" TargetMode="External"/><Relationship Id="rId2" Type="http://schemas.openxmlformats.org/officeDocument/2006/relationships/hyperlink" Target="http://smallbay.narod.ru/images8/mucha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mallbay.narod.ru/images8/mucha23.jpg" TargetMode="External"/><Relationship Id="rId11" Type="http://schemas.openxmlformats.org/officeDocument/2006/relationships/image" Target="../media/image32.jpeg"/><Relationship Id="rId5" Type="http://schemas.openxmlformats.org/officeDocument/2006/relationships/image" Target="../media/image29.jpeg"/><Relationship Id="rId10" Type="http://schemas.openxmlformats.org/officeDocument/2006/relationships/hyperlink" Target="http://smallbay.narod.ru/images8/mucha24.jpg" TargetMode="External"/><Relationship Id="rId4" Type="http://schemas.openxmlformats.org/officeDocument/2006/relationships/hyperlink" Target="http://smallbay.narod.ru/images8/mucha21.jpg" TargetMode="External"/><Relationship Id="rId9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smallbay.narod.ru/images8/mucha07.jpg" TargetMode="External"/><Relationship Id="rId3" Type="http://schemas.openxmlformats.org/officeDocument/2006/relationships/image" Target="../media/image35.jpeg"/><Relationship Id="rId7" Type="http://schemas.openxmlformats.org/officeDocument/2006/relationships/hyperlink" Target="http://smallbay.narod.ru/images8/mucha06.jpg" TargetMode="External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mallbay.narod.ru/images8/mucha05.jpg" TargetMode="External"/><Relationship Id="rId5" Type="http://schemas.openxmlformats.org/officeDocument/2006/relationships/image" Target="../media/image37.jpeg"/><Relationship Id="rId4" Type="http://schemas.openxmlformats.org/officeDocument/2006/relationships/image" Target="../media/image36.jpeg"/><Relationship Id="rId9" Type="http://schemas.openxmlformats.org/officeDocument/2006/relationships/hyperlink" Target="http://smallbay.narod.ru/images8/mucha08.jpg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4/46/Alfons_Mucha_-_1896_-_Salammb%C3%B4.jpg/240px-Alfons_Mucha_-_1896_-_Salammb%C3%B4.jpg" TargetMode="External"/><Relationship Id="rId3" Type="http://schemas.openxmlformats.org/officeDocument/2006/relationships/image" Target="../media/image38.jpeg"/><Relationship Id="rId7" Type="http://schemas.openxmlformats.org/officeDocument/2006/relationships/hyperlink" Target="http://smallbay.narod.ru/images8/mucha19.jpg" TargetMode="External"/><Relationship Id="rId2" Type="http://schemas.openxmlformats.org/officeDocument/2006/relationships/hyperlink" Target="http://design-warez.ru/uploads/posts/2009-04/1240388823_1238883998_alphonse_mucha_0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hyperlink" Target="http://img-fotki.yandex.ru/get/5413/103531093.a8/0_742df_359202e3_XL" TargetMode="External"/><Relationship Id="rId10" Type="http://schemas.openxmlformats.org/officeDocument/2006/relationships/hyperlink" Target="http://smallbay.narod.ru/images8/mucha17.jpg" TargetMode="External"/><Relationship Id="rId4" Type="http://schemas.openxmlformats.org/officeDocument/2006/relationships/hyperlink" Target="http://smallbay.narod.ru/images8/mucha18.jpg" TargetMode="External"/><Relationship Id="rId9" Type="http://schemas.openxmlformats.org/officeDocument/2006/relationships/image" Target="../media/image40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smallbay.narod.ru/images7/puvis04.jpg" TargetMode="External"/><Relationship Id="rId13" Type="http://schemas.openxmlformats.org/officeDocument/2006/relationships/image" Target="../media/image46.jpeg"/><Relationship Id="rId3" Type="http://schemas.openxmlformats.org/officeDocument/2006/relationships/image" Target="../media/image41.jpeg"/><Relationship Id="rId7" Type="http://schemas.openxmlformats.org/officeDocument/2006/relationships/image" Target="../media/image43.jpeg"/><Relationship Id="rId12" Type="http://schemas.openxmlformats.org/officeDocument/2006/relationships/hyperlink" Target="http://smallbay.narod.ru/images7/puvis06.jpg" TargetMode="External"/><Relationship Id="rId2" Type="http://schemas.openxmlformats.org/officeDocument/2006/relationships/hyperlink" Target="http://smallbay.narod.ru/images7/puvis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mallbay.narod.ru/images7/puvis02.jpg" TargetMode="External"/><Relationship Id="rId11" Type="http://schemas.openxmlformats.org/officeDocument/2006/relationships/image" Target="../media/image45.jpeg"/><Relationship Id="rId5" Type="http://schemas.openxmlformats.org/officeDocument/2006/relationships/image" Target="../media/image42.jpeg"/><Relationship Id="rId10" Type="http://schemas.openxmlformats.org/officeDocument/2006/relationships/hyperlink" Target="http://smallbay.narod.ru/images7/puvis05.jpg" TargetMode="External"/><Relationship Id="rId4" Type="http://schemas.openxmlformats.org/officeDocument/2006/relationships/hyperlink" Target="http://smallbay.narod.ru/images7/puvis03.jpg" TargetMode="External"/><Relationship Id="rId9" Type="http://schemas.openxmlformats.org/officeDocument/2006/relationships/image" Target="../media/image4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smallbay.narod.ru/images8/rousseu04.jpg" TargetMode="External"/><Relationship Id="rId3" Type="http://schemas.openxmlformats.org/officeDocument/2006/relationships/image" Target="../media/image47.jpeg"/><Relationship Id="rId7" Type="http://schemas.openxmlformats.org/officeDocument/2006/relationships/image" Target="../media/image49.jpeg"/><Relationship Id="rId2" Type="http://schemas.openxmlformats.org/officeDocument/2006/relationships/hyperlink" Target="http://smallbay.narod.ru/images8/rousseu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mallbay.narod.ru/images8/rousseu02.jpg" TargetMode="External"/><Relationship Id="rId5" Type="http://schemas.openxmlformats.org/officeDocument/2006/relationships/image" Target="../media/image48.jpeg"/><Relationship Id="rId4" Type="http://schemas.openxmlformats.org/officeDocument/2006/relationships/hyperlink" Target="http://smallbay.narod.ru/images8/rousseu03.jpg" TargetMode="External"/><Relationship Id="rId9" Type="http://schemas.openxmlformats.org/officeDocument/2006/relationships/image" Target="../media/image5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smallbay.narod.ru/images4/lautrec4.jpg" TargetMode="External"/><Relationship Id="rId3" Type="http://schemas.openxmlformats.org/officeDocument/2006/relationships/image" Target="../media/image52.jpeg"/><Relationship Id="rId7" Type="http://schemas.openxmlformats.org/officeDocument/2006/relationships/image" Target="../media/image54.jpeg"/><Relationship Id="rId2" Type="http://schemas.openxmlformats.org/officeDocument/2006/relationships/hyperlink" Target="http://smallbay.narod.ru/images4/lautrec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mallbay.narod.ru/images4/lautrec3.jpg" TargetMode="External"/><Relationship Id="rId5" Type="http://schemas.openxmlformats.org/officeDocument/2006/relationships/image" Target="../media/image53.jpeg"/><Relationship Id="rId4" Type="http://schemas.openxmlformats.org/officeDocument/2006/relationships/hyperlink" Target="http://smallbay.narod.ru/images4/lautrec2.jpg" TargetMode="External"/><Relationship Id="rId9" Type="http://schemas.openxmlformats.org/officeDocument/2006/relationships/image" Target="../media/image5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smallbay.narod.ru/images7/hodler02.jpg" TargetMode="External"/><Relationship Id="rId3" Type="http://schemas.openxmlformats.org/officeDocument/2006/relationships/image" Target="../media/image56.jpeg"/><Relationship Id="rId7" Type="http://schemas.openxmlformats.org/officeDocument/2006/relationships/image" Target="../media/image58.jpeg"/><Relationship Id="rId2" Type="http://schemas.openxmlformats.org/officeDocument/2006/relationships/hyperlink" Target="http://smallbay.narod.ru/images7/hodler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mallbay.narod.ru/images7/hodler15.jpg" TargetMode="External"/><Relationship Id="rId5" Type="http://schemas.openxmlformats.org/officeDocument/2006/relationships/image" Target="../media/image57.jpeg"/><Relationship Id="rId4" Type="http://schemas.openxmlformats.org/officeDocument/2006/relationships/hyperlink" Target="http://smallbay.narod.ru/images7/hodler03.jpg" TargetMode="External"/><Relationship Id="rId9" Type="http://schemas.openxmlformats.org/officeDocument/2006/relationships/image" Target="../media/image59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smallbay.narod.ru/images7/stuck02.jpg" TargetMode="External"/><Relationship Id="rId13" Type="http://schemas.openxmlformats.org/officeDocument/2006/relationships/image" Target="../media/image65.jpeg"/><Relationship Id="rId3" Type="http://schemas.openxmlformats.org/officeDocument/2006/relationships/image" Target="../media/image60.jpeg"/><Relationship Id="rId7" Type="http://schemas.openxmlformats.org/officeDocument/2006/relationships/image" Target="../media/image62.jpeg"/><Relationship Id="rId12" Type="http://schemas.openxmlformats.org/officeDocument/2006/relationships/hyperlink" Target="http://smallbay.narod.ru/images7/stuck16.jpg" TargetMode="External"/><Relationship Id="rId2" Type="http://schemas.openxmlformats.org/officeDocument/2006/relationships/hyperlink" Target="http://smallbay.narod.ru/images7/stuck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mallbay.narod.ru/images7/stuck15.jpg" TargetMode="External"/><Relationship Id="rId11" Type="http://schemas.openxmlformats.org/officeDocument/2006/relationships/image" Target="../media/image64.jpeg"/><Relationship Id="rId5" Type="http://schemas.openxmlformats.org/officeDocument/2006/relationships/image" Target="../media/image61.jpeg"/><Relationship Id="rId10" Type="http://schemas.openxmlformats.org/officeDocument/2006/relationships/hyperlink" Target="http://smallbay.narod.ru/images7/stuck04.jpg" TargetMode="External"/><Relationship Id="rId4" Type="http://schemas.openxmlformats.org/officeDocument/2006/relationships/hyperlink" Target="http://smallbay.narod.ru/images7/stuck03.jpg" TargetMode="External"/><Relationship Id="rId9" Type="http://schemas.openxmlformats.org/officeDocument/2006/relationships/image" Target="../media/image6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mallbay.narod.ru/images2/vrubel8.jpg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hyperlink" Target="http://smallbay.narod.ru/images2/vrubel3.jpg" TargetMode="External"/><Relationship Id="rId2" Type="http://schemas.openxmlformats.org/officeDocument/2006/relationships/hyperlink" Target="http://smallbay.narod.ru/images2/vrubel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mallbay.narod.ru/images2/vrubel92.jpg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://smallbay.narod.ru/images2/vrubel93.jpg" TargetMode="External"/><Relationship Id="rId4" Type="http://schemas.openxmlformats.org/officeDocument/2006/relationships/hyperlink" Target="http://smallbay.narod.ru/images2/vrubel2.jpg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857232"/>
            <a:ext cx="6415078" cy="1571636"/>
          </a:xfrm>
        </p:spPr>
        <p:txBody>
          <a:bodyPr/>
          <a:lstStyle/>
          <a:p>
            <a:pPr algn="ctr"/>
            <a:r>
              <a:rPr lang="ru-RU" sz="9600" i="1" dirty="0" smtClean="0"/>
              <a:t>Модерн</a:t>
            </a:r>
            <a:endParaRPr lang="ru-RU" sz="9600" dirty="0"/>
          </a:p>
        </p:txBody>
      </p:sp>
      <p:pic>
        <p:nvPicPr>
          <p:cNvPr id="55298" name="Picture 2" descr="http://smallbay.narod.ru/images/matisse098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143248"/>
            <a:ext cx="3429024" cy="318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914400"/>
          </a:xfrm>
        </p:spPr>
        <p:txBody>
          <a:bodyPr/>
          <a:lstStyle/>
          <a:p>
            <a:pPr algn="ctr"/>
            <a:r>
              <a:rPr lang="ru-RU" b="1" i="1" dirty="0" smtClean="0"/>
              <a:t>Густав </a:t>
            </a:r>
            <a:r>
              <a:rPr lang="ru-RU" b="1" i="1" dirty="0" err="1" smtClean="0"/>
              <a:t>Климт</a:t>
            </a:r>
            <a:endParaRPr lang="ru-RU" b="1" dirty="0"/>
          </a:p>
        </p:txBody>
      </p:sp>
      <p:pic>
        <p:nvPicPr>
          <p:cNvPr id="68610" name="Picture 2" descr="Густав Климт Даная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7"/>
            <a:ext cx="2286002" cy="2122717"/>
          </a:xfrm>
          <a:prstGeom prst="rect">
            <a:avLst/>
          </a:prstGeom>
          <a:noFill/>
        </p:spPr>
      </p:pic>
      <p:pic>
        <p:nvPicPr>
          <p:cNvPr id="68612" name="Picture 4" descr="Густав Климт Маковое поле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98642" y="285728"/>
            <a:ext cx="2231062" cy="2071702"/>
          </a:xfrm>
          <a:prstGeom prst="rect">
            <a:avLst/>
          </a:prstGeom>
          <a:noFill/>
        </p:spPr>
      </p:pic>
      <p:pic>
        <p:nvPicPr>
          <p:cNvPr id="68614" name="Picture 6" descr="Густав Климт Поцелуй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3571876"/>
            <a:ext cx="2384929" cy="2214578"/>
          </a:xfrm>
          <a:prstGeom prst="rect">
            <a:avLst/>
          </a:prstGeom>
          <a:noFill/>
        </p:spPr>
      </p:pic>
      <p:pic>
        <p:nvPicPr>
          <p:cNvPr id="68616" name="Picture 8" descr="Густав Климт Палас Афина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868" y="857232"/>
            <a:ext cx="2461862" cy="2286016"/>
          </a:xfrm>
          <a:prstGeom prst="rect">
            <a:avLst/>
          </a:prstGeom>
          <a:noFill/>
        </p:spPr>
      </p:pic>
      <p:pic>
        <p:nvPicPr>
          <p:cNvPr id="68618" name="Picture 10" descr="Густав Климт Замок Каммер на озере Аттерзее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72264" y="3571875"/>
            <a:ext cx="2286002" cy="2122717"/>
          </a:xfrm>
          <a:prstGeom prst="rect">
            <a:avLst/>
          </a:prstGeom>
          <a:noFill/>
        </p:spPr>
      </p:pic>
      <p:pic>
        <p:nvPicPr>
          <p:cNvPr id="68620" name="Picture 12" descr="Густав Климт Австрийский деревенский дом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43306" y="4071942"/>
            <a:ext cx="2214564" cy="205638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42910" y="2571744"/>
            <a:ext cx="2571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2" action="ppaction://hlinkfile" tooltip="Густав Климт Даная"/>
              </a:rPr>
              <a:t>"Даная"</a:t>
            </a:r>
            <a:r>
              <a:rPr lang="ru-RU" b="1" dirty="0" smtClean="0"/>
              <a:t> </a:t>
            </a:r>
            <a:r>
              <a:rPr lang="ru-RU" dirty="0" smtClean="0"/>
              <a:t>1907-1908</a:t>
            </a:r>
            <a:br>
              <a:rPr lang="ru-RU" dirty="0" smtClean="0"/>
            </a:br>
            <a:r>
              <a:rPr lang="ru-RU" dirty="0" smtClean="0"/>
              <a:t>Частная коллекция, </a:t>
            </a:r>
            <a:r>
              <a:rPr lang="ru-RU" dirty="0" err="1" smtClean="0"/>
              <a:t>Грац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5929330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hlinkClick r:id="rId6" action="ppaction://hlinkfile" tooltip="Густав Климт Поцелуй"/>
              </a:rPr>
              <a:t>"Поцелуй"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1907-1908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3143248"/>
            <a:ext cx="3143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8" action="ppaction://hlinkfile" tooltip="Густав Климт Палас Афина"/>
              </a:rPr>
              <a:t>"</a:t>
            </a:r>
            <a:r>
              <a:rPr lang="ru-RU" b="1" dirty="0" err="1" smtClean="0">
                <a:hlinkClick r:id="rId8" action="ppaction://hlinkfile" tooltip="Густав Климт Палас Афина"/>
              </a:rPr>
              <a:t>Pallas</a:t>
            </a:r>
            <a:r>
              <a:rPr lang="ru-RU" b="1" dirty="0" smtClean="0">
                <a:hlinkClick r:id="rId8" action="ppaction://hlinkfile" tooltip="Густав Климт Палас Афина"/>
              </a:rPr>
              <a:t> </a:t>
            </a:r>
            <a:r>
              <a:rPr lang="ru-RU" b="1" dirty="0" err="1" smtClean="0">
                <a:hlinkClick r:id="rId8" action="ppaction://hlinkfile" tooltip="Густав Климт Палас Афина"/>
              </a:rPr>
              <a:t>Athene</a:t>
            </a:r>
            <a:r>
              <a:rPr lang="ru-RU" dirty="0" smtClean="0">
                <a:hlinkClick r:id="rId8" action="ppaction://hlinkfile" tooltip="Густав Климт Палас Афина"/>
              </a:rPr>
              <a:t>"</a:t>
            </a:r>
            <a:r>
              <a:rPr lang="ru-RU" dirty="0" smtClean="0"/>
              <a:t> 1898</a:t>
            </a:r>
            <a:br>
              <a:rPr lang="ru-RU" dirty="0" smtClean="0"/>
            </a:br>
            <a:r>
              <a:rPr lang="ru-RU" dirty="0" smtClean="0"/>
              <a:t>Музей истории искусств, Вена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2428868"/>
            <a:ext cx="2857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4" action="ppaction://hlinkfile" tooltip="Густав Климт Маковое поле"/>
              </a:rPr>
              <a:t>"Маковое поле"</a:t>
            </a:r>
            <a:r>
              <a:rPr lang="ru-RU" b="1" dirty="0" smtClean="0"/>
              <a:t> </a:t>
            </a:r>
            <a:r>
              <a:rPr lang="ru-RU" dirty="0" smtClean="0"/>
              <a:t>1906</a:t>
            </a:r>
            <a:br>
              <a:rPr lang="ru-RU" dirty="0" smtClean="0"/>
            </a:br>
            <a:r>
              <a:rPr lang="ru-RU" dirty="0" smtClean="0"/>
              <a:t>Национальная галерея, Вена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5786454"/>
            <a:ext cx="24247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10" action="ppaction://hlinkfile" tooltip="Густав Климт Замок Каммер"/>
              </a:rPr>
              <a:t>"Замок </a:t>
            </a:r>
            <a:r>
              <a:rPr lang="ru-RU" b="1" dirty="0" err="1" smtClean="0">
                <a:hlinkClick r:id="rId10" action="ppaction://hlinkfile" tooltip="Густав Климт Замок Каммер"/>
              </a:rPr>
              <a:t>Каммер</a:t>
            </a:r>
            <a:r>
              <a:rPr lang="ru-RU" b="1" dirty="0" smtClean="0">
                <a:hlinkClick r:id="rId10" action="ppaction://hlinkfile" tooltip="Густав Климт Замок Каммер"/>
              </a:rPr>
              <a:t> на озере </a:t>
            </a:r>
            <a:r>
              <a:rPr lang="ru-RU" b="1" dirty="0" err="1" smtClean="0">
                <a:hlinkClick r:id="rId10" action="ppaction://hlinkfile" tooltip="Густав Климт Замок Каммер"/>
              </a:rPr>
              <a:t>Аттерзее</a:t>
            </a:r>
            <a:r>
              <a:rPr lang="ru-RU" b="1" dirty="0" smtClean="0">
                <a:hlinkClick r:id="rId10" action="ppaction://hlinkfile" tooltip="Густав Климт Замок Каммер"/>
              </a:rPr>
              <a:t>"</a:t>
            </a:r>
            <a:r>
              <a:rPr lang="ru-RU" b="1" dirty="0" smtClean="0"/>
              <a:t> </a:t>
            </a:r>
            <a:r>
              <a:rPr lang="ru-RU" dirty="0" smtClean="0"/>
              <a:t>1912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57422" y="60722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hlinkClick r:id="rId12" action="ppaction://hlinkfile" tooltip="Густав Климт Австрийский деревенский дом"/>
              </a:rPr>
              <a:t>"Австрийский деревенский дом"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1912, Музей истории искусств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Анри </a:t>
            </a:r>
            <a:r>
              <a:rPr lang="ru-RU" b="1" i="1" dirty="0" err="1" smtClean="0"/>
              <a:t>Матисса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Анри </a:t>
            </a:r>
            <a:r>
              <a:rPr lang="ru-RU" b="1" dirty="0" err="1" smtClean="0">
                <a:solidFill>
                  <a:srgbClr val="C00000"/>
                </a:solidFill>
              </a:rPr>
              <a:t>Матисс</a:t>
            </a:r>
            <a:r>
              <a:rPr lang="ru-RU" b="1" dirty="0" smtClean="0">
                <a:solidFill>
                  <a:srgbClr val="C00000"/>
                </a:solidFill>
              </a:rPr>
              <a:t> (</a:t>
            </a:r>
            <a:r>
              <a:rPr lang="ru-RU" b="1" dirty="0" err="1" smtClean="0">
                <a:solidFill>
                  <a:srgbClr val="C00000"/>
                </a:solidFill>
              </a:rPr>
              <a:t>Henri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Matisse</a:t>
            </a:r>
            <a:r>
              <a:rPr lang="ru-RU" b="1" dirty="0" smtClean="0">
                <a:solidFill>
                  <a:srgbClr val="C00000"/>
                </a:solidFill>
              </a:rPr>
              <a:t>) (1869–1954), </a:t>
            </a:r>
            <a:r>
              <a:rPr lang="ru-RU" dirty="0" smtClean="0"/>
              <a:t>выдающийся французский художник. Родился </a:t>
            </a:r>
            <a:r>
              <a:rPr lang="ru-RU" b="1" dirty="0" smtClean="0">
                <a:solidFill>
                  <a:srgbClr val="FF0000"/>
                </a:solidFill>
              </a:rPr>
              <a:t>31 декабря 1869 в </a:t>
            </a:r>
            <a:r>
              <a:rPr lang="ru-RU" b="1" dirty="0" err="1" smtClean="0">
                <a:solidFill>
                  <a:srgbClr val="FF0000"/>
                </a:solidFill>
              </a:rPr>
              <a:t>Ле-Като</a:t>
            </a:r>
            <a:r>
              <a:rPr lang="ru-RU" b="1" dirty="0" smtClean="0">
                <a:solidFill>
                  <a:srgbClr val="FF0000"/>
                </a:solidFill>
              </a:rPr>
              <a:t> на севере Франции</a:t>
            </a:r>
            <a:r>
              <a:rPr lang="ru-RU" dirty="0" smtClean="0"/>
              <a:t>. В 1892 приехал в Париж, где учился в Академии </a:t>
            </a:r>
            <a:r>
              <a:rPr lang="ru-RU" dirty="0" err="1" smtClean="0"/>
              <a:t>Жюлиана</a:t>
            </a:r>
            <a:r>
              <a:rPr lang="ru-RU" dirty="0" smtClean="0"/>
              <a:t>, а позже у Гюстава Моро. Поиски непосредственной передачи ощущений при помощи интенсивного цвета, упрощенного рисунка и плоскостного изображения отразились в произведениях, представленных им на выставке «диких» (</a:t>
            </a:r>
            <a:r>
              <a:rPr lang="ru-RU" dirty="0" err="1" smtClean="0"/>
              <a:t>фовистов</a:t>
            </a:r>
            <a:r>
              <a:rPr lang="ru-RU" dirty="0" smtClean="0"/>
              <a:t>) на Осеннем Салоне 1905. В Салоне он выставляет ряд работ, и среди них «Женщину в зеленой шляпе». Произведения эти, произведшие скандальный фурор, положили начало </a:t>
            </a:r>
            <a:r>
              <a:rPr lang="ru-RU" dirty="0" err="1" smtClean="0"/>
              <a:t>фовизму</a:t>
            </a:r>
            <a:r>
              <a:rPr lang="ru-RU" dirty="0" smtClean="0"/>
              <a:t>. В это время </a:t>
            </a:r>
            <a:r>
              <a:rPr lang="ru-RU" dirty="0" err="1" smtClean="0"/>
              <a:t>Матисс</a:t>
            </a:r>
            <a:r>
              <a:rPr lang="ru-RU" dirty="0" smtClean="0"/>
              <a:t> открывает для себя скульптуру народов Африки, начинает ее коллекционировать, интересуется классической японской ксилографией и арабским декоративным искусством. К 1906 завершает работу над композицией «Радость жизни», сюжет которой навеян поэмой «Послеобеденный отдых фавна» С. </a:t>
            </a:r>
            <a:r>
              <a:rPr lang="ru-RU" dirty="0" err="1" smtClean="0"/>
              <a:t>Малларме</a:t>
            </a:r>
            <a:r>
              <a:rPr lang="ru-RU" dirty="0" smtClean="0"/>
              <a:t>: в сюжете сочетаются мотивы пасторали и вакханалии. Появляются первые литографии, гравюры на дереве, керамика. В графике </a:t>
            </a:r>
            <a:r>
              <a:rPr lang="ru-RU" dirty="0" err="1" smtClean="0"/>
              <a:t>Матисса</a:t>
            </a:r>
            <a:r>
              <a:rPr lang="ru-RU" dirty="0" smtClean="0"/>
              <a:t> арабеск сочетается с тонкой передачей чувственного обаяния натуры. В «Заметках живописца» он формулирует свои художественные принципы, говорит о необходимости «эмоций за счет простых средств».  В 1907 </a:t>
            </a:r>
            <a:r>
              <a:rPr lang="ru-RU" dirty="0" err="1" smtClean="0"/>
              <a:t>Матисс</a:t>
            </a:r>
            <a:r>
              <a:rPr lang="ru-RU" dirty="0" smtClean="0"/>
              <a:t> путешествует по Италии (Венеция, Падуя, Сиена).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Анри Матисс Красные рыбки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1" y="214290"/>
            <a:ext cx="2538795" cy="2357454"/>
          </a:xfrm>
          <a:prstGeom prst="rect">
            <a:avLst/>
          </a:prstGeom>
          <a:noFill/>
        </p:spPr>
      </p:pic>
      <p:pic>
        <p:nvPicPr>
          <p:cNvPr id="73732" name="Picture 4" descr="Анри Матисс Окно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214290"/>
            <a:ext cx="2538795" cy="2357454"/>
          </a:xfrm>
          <a:prstGeom prst="rect">
            <a:avLst/>
          </a:prstGeom>
          <a:noFill/>
        </p:spPr>
      </p:pic>
      <p:pic>
        <p:nvPicPr>
          <p:cNvPr id="73734" name="Picture 6" descr="Анри Матисс Площадь Сен-Тропе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214290"/>
            <a:ext cx="2500330" cy="2321736"/>
          </a:xfrm>
          <a:prstGeom prst="rect">
            <a:avLst/>
          </a:prstGeom>
          <a:noFill/>
        </p:spPr>
      </p:pic>
      <p:pic>
        <p:nvPicPr>
          <p:cNvPr id="73736" name="Picture 8" descr="Анри Матисс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472" y="3786190"/>
            <a:ext cx="2314591" cy="1928826"/>
          </a:xfrm>
          <a:prstGeom prst="rect">
            <a:avLst/>
          </a:prstGeom>
          <a:noFill/>
        </p:spPr>
      </p:pic>
      <p:pic>
        <p:nvPicPr>
          <p:cNvPr id="73738" name="Picture 10" descr="Анри Матисс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0430" y="3714752"/>
            <a:ext cx="2357454" cy="1964545"/>
          </a:xfrm>
          <a:prstGeom prst="rect">
            <a:avLst/>
          </a:prstGeom>
          <a:noFill/>
        </p:spPr>
      </p:pic>
      <p:pic>
        <p:nvPicPr>
          <p:cNvPr id="73740" name="Picture 12" descr="Анри Матисс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72264" y="3786190"/>
            <a:ext cx="2143140" cy="17859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71472" y="2714620"/>
            <a:ext cx="2571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2" action="ppaction://hlinkfile" tooltip="Анри Матисс Красные рыбки"/>
              </a:rPr>
              <a:t>"Красные рыбки"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1911, Музей </a:t>
            </a:r>
            <a:r>
              <a:rPr lang="ru-RU" dirty="0" err="1" smtClean="0"/>
              <a:t>им.А.С.Пушкина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2643182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4" action="ppaction://hlinkfile" tooltip="Анри Матисс Окно"/>
              </a:rPr>
              <a:t>"Окно"</a:t>
            </a:r>
            <a:r>
              <a:rPr lang="ru-RU" b="1" dirty="0" smtClean="0"/>
              <a:t> </a:t>
            </a:r>
            <a:r>
              <a:rPr lang="ru-RU" dirty="0" smtClean="0"/>
              <a:t>1916</a:t>
            </a:r>
            <a:br>
              <a:rPr lang="ru-RU" dirty="0" smtClean="0"/>
            </a:br>
            <a:r>
              <a:rPr lang="ru-RU" dirty="0" smtClean="0"/>
              <a:t>Институт искусства, Детройт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29388" y="2643182"/>
            <a:ext cx="24288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6" action="ppaction://hlinkfile" tooltip="Анри Матисс Площадь в Сен-Тропе"/>
              </a:rPr>
              <a:t>"Площадь в </a:t>
            </a:r>
            <a:r>
              <a:rPr lang="ru-RU" b="1" dirty="0" err="1" smtClean="0">
                <a:hlinkClick r:id="rId6" action="ppaction://hlinkfile" tooltip="Анри Матисс Площадь в Сен-Тропе"/>
              </a:rPr>
              <a:t>Сен-Тропе</a:t>
            </a:r>
            <a:r>
              <a:rPr lang="ru-RU" b="1" dirty="0" smtClean="0">
                <a:hlinkClick r:id="rId6" action="ppaction://hlinkfile" tooltip="Анри Матисс Площадь в Сен-Тропе"/>
              </a:rPr>
              <a:t>"</a:t>
            </a:r>
            <a:r>
              <a:rPr lang="ru-RU" b="1" dirty="0" smtClean="0"/>
              <a:t> </a:t>
            </a:r>
            <a:r>
              <a:rPr lang="ru-RU" dirty="0" smtClean="0"/>
              <a:t>1904</a:t>
            </a:r>
            <a:br>
              <a:rPr lang="ru-RU" dirty="0" smtClean="0"/>
            </a:br>
            <a:r>
              <a:rPr lang="ru-RU" dirty="0" smtClean="0"/>
              <a:t>Музей искусств, Копенгаген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5929330"/>
            <a:ext cx="2357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8" action="ppaction://hlinkfile" tooltip="Анри Матисс"/>
              </a:rPr>
              <a:t>"Радость жизни"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1905-1906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5857892"/>
            <a:ext cx="1714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10" action="ppaction://hlinkfile" tooltip="Анри Матисс"/>
              </a:rPr>
              <a:t>"Танец"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1909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643702" y="5857892"/>
            <a:ext cx="2071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12" action="ppaction://hlinkfile" tooltip="Анри Матисс"/>
              </a:rPr>
              <a:t>"Голубая обнаженная"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1907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571480"/>
            <a:ext cx="4686304" cy="914400"/>
          </a:xfrm>
        </p:spPr>
        <p:txBody>
          <a:bodyPr/>
          <a:lstStyle/>
          <a:p>
            <a:pPr algn="ctr"/>
            <a:r>
              <a:rPr lang="ru-RU" b="1" i="1" dirty="0" err="1" smtClean="0"/>
              <a:t>Амедео</a:t>
            </a:r>
            <a:r>
              <a:rPr lang="ru-RU" b="1" i="1" dirty="0" smtClean="0"/>
              <a:t> Модильяни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3560"/>
            <a:ext cx="8501122" cy="4572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Амедео</a:t>
            </a:r>
            <a:r>
              <a:rPr lang="ru-RU" b="1" dirty="0" smtClean="0">
                <a:solidFill>
                  <a:srgbClr val="C00000"/>
                </a:solidFill>
              </a:rPr>
              <a:t> Модильяни (</a:t>
            </a:r>
            <a:r>
              <a:rPr lang="ru-RU" b="1" dirty="0" err="1" smtClean="0">
                <a:solidFill>
                  <a:srgbClr val="C00000"/>
                </a:solidFill>
              </a:rPr>
              <a:t>Amedeo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Modigliani</a:t>
            </a:r>
            <a:r>
              <a:rPr lang="ru-RU" b="1" dirty="0" smtClean="0">
                <a:solidFill>
                  <a:srgbClr val="C00000"/>
                </a:solidFill>
              </a:rPr>
              <a:t>) </a:t>
            </a:r>
            <a:r>
              <a:rPr lang="ru-RU" dirty="0" smtClean="0"/>
              <a:t>- итальянский живописец, скульптор, график; принадлежал к «Парижской школе». Родился </a:t>
            </a:r>
            <a:r>
              <a:rPr lang="ru-RU" b="1" dirty="0" smtClean="0">
                <a:solidFill>
                  <a:srgbClr val="C00000"/>
                </a:solidFill>
              </a:rPr>
              <a:t>в </a:t>
            </a:r>
            <a:r>
              <a:rPr lang="ru-RU" b="1" dirty="0" err="1" smtClean="0">
                <a:solidFill>
                  <a:srgbClr val="C00000"/>
                </a:solidFill>
              </a:rPr>
              <a:t>Ливорно</a:t>
            </a:r>
            <a:r>
              <a:rPr lang="ru-RU" b="1" dirty="0" smtClean="0">
                <a:solidFill>
                  <a:srgbClr val="C00000"/>
                </a:solidFill>
              </a:rPr>
              <a:t> 12 июля 1884 года. </a:t>
            </a:r>
            <a:r>
              <a:rPr lang="ru-RU" dirty="0" smtClean="0"/>
              <a:t>Начал учиться живописи в 1898 году в мастерской скульптора </a:t>
            </a:r>
            <a:r>
              <a:rPr lang="ru-RU" dirty="0" err="1" smtClean="0"/>
              <a:t>Габриэле</a:t>
            </a:r>
            <a:r>
              <a:rPr lang="ru-RU" dirty="0" smtClean="0"/>
              <a:t> </a:t>
            </a:r>
            <a:r>
              <a:rPr lang="ru-RU" dirty="0" err="1" smtClean="0"/>
              <a:t>Микели</a:t>
            </a:r>
            <a:r>
              <a:rPr lang="ru-RU" dirty="0" smtClean="0"/>
              <a:t>. С 1902 года занимался в «Свободной школе рисования с обнаженной натуры» при Флорентийской Академии Художеств, главным образом, у </a:t>
            </a:r>
            <a:r>
              <a:rPr lang="ru-RU" dirty="0" err="1" smtClean="0"/>
              <a:t>Фаттори</a:t>
            </a:r>
            <a:r>
              <a:rPr lang="ru-RU" dirty="0" smtClean="0"/>
              <a:t>, с именем которого в итальянской живописи связывается течение «</a:t>
            </a:r>
            <a:r>
              <a:rPr lang="ru-RU" dirty="0" err="1" smtClean="0"/>
              <a:t>macchiaiol</a:t>
            </a:r>
            <a:r>
              <a:rPr lang="ru-RU" dirty="0" smtClean="0"/>
              <a:t>», родственное французскому "ташизму". В 1903 году, переехав в Венецию, Модильяни учился в «Свободной школе обнаженной натуры» Венецианского Института изящных искусств. С 1906 года обосновался в Париже, где брал уроки в Академии живописи </a:t>
            </a:r>
            <a:r>
              <a:rPr lang="ru-RU" dirty="0" err="1" smtClean="0"/>
              <a:t>Коларосси</a:t>
            </a:r>
            <a:r>
              <a:rPr lang="ru-RU" dirty="0" smtClean="0"/>
              <a:t>. В 1907 году впервые показал свои работы в «Осеннем салоне», с 1908 года выставлялся в «Салоне независимых». В кафе «Ротонда» на бульваре </a:t>
            </a:r>
            <a:r>
              <a:rPr lang="ru-RU" dirty="0" err="1" smtClean="0"/>
              <a:t>Монпарнас</a:t>
            </a:r>
            <a:r>
              <a:rPr lang="ru-RU" dirty="0" smtClean="0"/>
              <a:t>, где собирались писатели и художники, Модильяни был в кругу друзей, живших, как и он, проблемами искусства. В эти годы художник обостренно ищет свою «линию души», как назвал творческие поиски Модильяни его друг, поэт Жан Кокто. Если первые произведения парижского периода исполнены в манере, близкой графике Тулуз-Лотрека, то уже в 1907 художник открыл для себя живопись Сезанна, познакомился с творчеством Пабло Пикассо.</a:t>
            </a:r>
            <a:endParaRPr lang="ru-RU" dirty="0"/>
          </a:p>
        </p:txBody>
      </p:sp>
      <p:pic>
        <p:nvPicPr>
          <p:cNvPr id="72706" name="Picture 2" descr="Автопортрет Амедео Модильяни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14290"/>
            <a:ext cx="1214446" cy="1484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Амедео Модильяни Обнаженная на подушке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297" y="285728"/>
            <a:ext cx="2384929" cy="2214578"/>
          </a:xfrm>
          <a:prstGeom prst="rect">
            <a:avLst/>
          </a:prstGeom>
          <a:noFill/>
        </p:spPr>
      </p:pic>
      <p:pic>
        <p:nvPicPr>
          <p:cNvPr id="76804" name="Picture 4" descr="Амедео Модильяни Девочка в голубом платье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4379" y="285728"/>
            <a:ext cx="2384929" cy="2214578"/>
          </a:xfrm>
          <a:prstGeom prst="rect">
            <a:avLst/>
          </a:prstGeom>
          <a:noFill/>
        </p:spPr>
      </p:pic>
      <p:pic>
        <p:nvPicPr>
          <p:cNvPr id="76806" name="Picture 6" descr="Амедео Модильяни Кипарисы и дома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285727"/>
            <a:ext cx="2357440" cy="2189053"/>
          </a:xfrm>
          <a:prstGeom prst="rect">
            <a:avLst/>
          </a:prstGeom>
          <a:noFill/>
        </p:spPr>
      </p:pic>
      <p:pic>
        <p:nvPicPr>
          <p:cNvPr id="76808" name="Picture 8" descr="Амедео Модильяни Средиземноморский пейзаж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15074" y="3643314"/>
            <a:ext cx="2357440" cy="2189053"/>
          </a:xfrm>
          <a:prstGeom prst="rect">
            <a:avLst/>
          </a:prstGeom>
          <a:noFill/>
        </p:spPr>
      </p:pic>
      <p:pic>
        <p:nvPicPr>
          <p:cNvPr id="76810" name="Picture 10" descr="Амедео Модильяни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86182" y="3786190"/>
            <a:ext cx="1571636" cy="1893537"/>
          </a:xfrm>
          <a:prstGeom prst="rect">
            <a:avLst/>
          </a:prstGeom>
          <a:noFill/>
        </p:spPr>
      </p:pic>
      <p:pic>
        <p:nvPicPr>
          <p:cNvPr id="76812" name="Picture 12" descr="Амедео Модильяни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48" y="4000504"/>
            <a:ext cx="2464611" cy="164307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857224" y="2571744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2" action="ppaction://hlinkfile" tooltip="Амедео Модильяни Обнаженная на подушке"/>
              </a:rPr>
              <a:t>"Обнаженная на подушке"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1917, частная коллекция, Милан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00430" y="2643182"/>
            <a:ext cx="24288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4" action="ppaction://hlinkfile" tooltip="Амедео Модильяни Девочка в голубом"/>
              </a:rPr>
              <a:t>"Девочка в голубом"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1918, частное собрание, Париж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00826" y="2643182"/>
            <a:ext cx="22145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6" action="ppaction://hlinkfile" tooltip="Амедео Модильяни Кипарисы и дома"/>
              </a:rPr>
              <a:t>"Кипарисы и дома"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частное собрание, 1918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5715016"/>
            <a:ext cx="27146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12" action="ppaction://hlinkfile" tooltip="Амедео Модильяни Обнаженная"/>
              </a:rPr>
              <a:t>"Обнаженная с запрокинутыми руками"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1917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5786454"/>
            <a:ext cx="1714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10" action="ppaction://hlinkfile" tooltip="Амедео Модильяни"/>
              </a:rPr>
              <a:t>"Супруги"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1917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86446" y="5857892"/>
            <a:ext cx="3357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8" action="ppaction://hlinkfile" tooltip="Амедео Модильяни Средиземноморский пейзаж"/>
              </a:rPr>
              <a:t>"Средиземноморский пейзаж"</a:t>
            </a:r>
            <a:r>
              <a:rPr lang="ru-RU" b="1" dirty="0" smtClean="0"/>
              <a:t> </a:t>
            </a:r>
            <a:r>
              <a:rPr lang="ru-RU" dirty="0" smtClean="0"/>
              <a:t>1918, частное собрание, Париж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914400"/>
          </a:xfrm>
        </p:spPr>
        <p:txBody>
          <a:bodyPr/>
          <a:lstStyle/>
          <a:p>
            <a:pPr algn="ctr"/>
            <a:r>
              <a:rPr lang="ru-RU" b="1" i="1" dirty="0" smtClean="0"/>
              <a:t>Альфонс Муха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572560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Альфонс Муха (</a:t>
            </a:r>
            <a:r>
              <a:rPr lang="ru-RU" sz="1600" b="1" dirty="0" err="1" smtClean="0">
                <a:solidFill>
                  <a:srgbClr val="C00000"/>
                </a:solidFill>
              </a:rPr>
              <a:t>Alphonse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</a:rPr>
              <a:t>Maria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</a:rPr>
              <a:t>Mucha</a:t>
            </a:r>
            <a:r>
              <a:rPr lang="ru-RU" sz="1600" b="1" dirty="0" smtClean="0">
                <a:solidFill>
                  <a:srgbClr val="C00000"/>
                </a:solidFill>
              </a:rPr>
              <a:t>) (1860–1939), </a:t>
            </a:r>
            <a:r>
              <a:rPr lang="ru-RU" sz="1600" dirty="0" smtClean="0"/>
              <a:t>чешский живописец, декоратор, основатель и мастер театральной и рекламной афиши в стиле модерн, в частности стиля </a:t>
            </a:r>
            <a:r>
              <a:rPr lang="ru-RU" sz="1600" dirty="0" err="1" smtClean="0"/>
              <a:t>Арт</a:t>
            </a:r>
            <a:r>
              <a:rPr lang="ru-RU" sz="1600" dirty="0" smtClean="0"/>
              <a:t> </a:t>
            </a:r>
            <a:r>
              <a:rPr lang="ru-RU" sz="1600" dirty="0" err="1" smtClean="0"/>
              <a:t>Нуво</a:t>
            </a:r>
            <a:r>
              <a:rPr lang="ru-RU" sz="1600" dirty="0" smtClean="0"/>
              <a:t> (</a:t>
            </a:r>
            <a:r>
              <a:rPr lang="ru-RU" sz="1600" dirty="0" err="1" smtClean="0"/>
              <a:t>Art</a:t>
            </a:r>
            <a:r>
              <a:rPr lang="ru-RU" sz="1600" dirty="0" smtClean="0"/>
              <a:t> </a:t>
            </a:r>
            <a:r>
              <a:rPr lang="ru-RU" sz="1600" dirty="0" err="1" smtClean="0"/>
              <a:t>Nouveau</a:t>
            </a:r>
            <a:r>
              <a:rPr lang="ru-RU" sz="1600" dirty="0" smtClean="0"/>
              <a:t>). Родился в </a:t>
            </a:r>
            <a:r>
              <a:rPr lang="ru-RU" sz="1600" dirty="0" err="1" smtClean="0"/>
              <a:t>Иванчице</a:t>
            </a:r>
            <a:r>
              <a:rPr lang="ru-RU" sz="1600" dirty="0" smtClean="0"/>
              <a:t> 24 июля 1860. Получил художественное образование в Брно. В 1880 работал в Вене театральным художником-декоратором. Продолжил обучение в Академии художеств в Мюнхене (1885–1887) и академии Р.Жюльена в Париже. В 1887–1922 жил в основном в Париже. Несколько раз (начиная с 1903) посетил США, где работал как живописец и педагог. Широкую известность приобрел после создания афиш для спектаклей театра «Ренессанс», парижского театра Сары Бернар («</a:t>
            </a:r>
            <a:r>
              <a:rPr lang="ru-RU" sz="1600" dirty="0" err="1" smtClean="0"/>
              <a:t>Жисмонда</a:t>
            </a:r>
            <a:r>
              <a:rPr lang="ru-RU" sz="1600" dirty="0" smtClean="0"/>
              <a:t>», 1894; «Дама с камелиями» Александра Дюма-сына, 1896; «</a:t>
            </a:r>
            <a:r>
              <a:rPr lang="ru-RU" sz="1600" dirty="0" err="1" smtClean="0"/>
              <a:t>Лорензаччо</a:t>
            </a:r>
            <a:r>
              <a:rPr lang="ru-RU" sz="1600" dirty="0" smtClean="0"/>
              <a:t>» Альфреда де Мюссе, 1896; «Медея» Еврипида, 1898). Муха выступал и как дизайнер этих постановок; по его эскизам создавались  платья и сценические ювелирные украшения. В эти же годы Муха становится одним из ведущих художников французской рекламы, его композиции печатались в журналах в виде плакатов – с неизменной фигурой или головой томной дамы, погруженной в пестрый мир роскоши и неги. В том же стиле </a:t>
            </a:r>
            <a:r>
              <a:rPr lang="ru-RU" sz="1600" dirty="0" err="1" smtClean="0"/>
              <a:t>Art</a:t>
            </a:r>
            <a:r>
              <a:rPr lang="ru-RU" sz="1600" dirty="0" smtClean="0"/>
              <a:t> </a:t>
            </a:r>
            <a:r>
              <a:rPr lang="ru-RU" sz="1600" dirty="0" err="1" smtClean="0"/>
              <a:t>Nouveau</a:t>
            </a:r>
            <a:r>
              <a:rPr lang="ru-RU" sz="1600" dirty="0" smtClean="0"/>
              <a:t> создавались и красочные графические серии («Времена года», 1896; «Цветы», 1897; «Месяцы», 1899; «Звезды», 1900;), которые и до нашего времени широко тиражируются в виде </a:t>
            </a:r>
            <a:r>
              <a:rPr lang="ru-RU" sz="1600" dirty="0" err="1" smtClean="0"/>
              <a:t>арт-постеров</a:t>
            </a:r>
            <a:r>
              <a:rPr lang="ru-RU" sz="1600" dirty="0" smtClean="0"/>
              <a:t>. Именно плакаты, созданием которых Альфонс Муха занимался в 1895-1905 гг., выдвинули чешского художника в число лидеров мирового модерна - стиля, возникшего под влиянием индустриального прогресса и эстетики символизма. Альфонс Муха стал очень знаменит еще при жизни, в конце XIX в. его работы экспонировались во всех основных столицах Европы и в США. После окончания первой мировой войны  Муха вернулся на родину. С середины 20-х годов 20-го века он резко меняет направление своего творчества. Создает большой цикл картин «Славянская Эпопея», посвященный истории славянства... </a:t>
            </a:r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Альфонс Муха Апафеоз истории славянства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42852"/>
            <a:ext cx="2538795" cy="2357454"/>
          </a:xfrm>
          <a:prstGeom prst="rect">
            <a:avLst/>
          </a:prstGeom>
          <a:noFill/>
        </p:spPr>
      </p:pic>
      <p:pic>
        <p:nvPicPr>
          <p:cNvPr id="79876" name="Picture 4" descr="Альфонс Муха Праздник Свентовита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500438"/>
            <a:ext cx="2483844" cy="2306428"/>
          </a:xfrm>
          <a:prstGeom prst="rect">
            <a:avLst/>
          </a:prstGeom>
          <a:noFill/>
        </p:spPr>
      </p:pic>
      <p:pic>
        <p:nvPicPr>
          <p:cNvPr id="79878" name="Picture 6" descr="Альфонс Муха Славяне на исконной Родине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214290"/>
            <a:ext cx="2461862" cy="2286016"/>
          </a:xfrm>
          <a:prstGeom prst="rect">
            <a:avLst/>
          </a:prstGeom>
          <a:noFill/>
        </p:spPr>
      </p:pic>
      <p:pic>
        <p:nvPicPr>
          <p:cNvPr id="79880" name="Picture 8" descr="Альфонс Муха После Грюнвальдской битвы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6512" y="214290"/>
            <a:ext cx="2461862" cy="2286016"/>
          </a:xfrm>
          <a:prstGeom prst="rect">
            <a:avLst/>
          </a:prstGeom>
          <a:noFill/>
        </p:spPr>
      </p:pic>
      <p:pic>
        <p:nvPicPr>
          <p:cNvPr id="79882" name="Picture 10" descr="Альфонс Муха После битвы на Виткове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8992" y="3429000"/>
            <a:ext cx="2384929" cy="221457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8596" y="2500306"/>
            <a:ext cx="2571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2" action="ppaction://hlinkfile" tooltip="Альфонс Муха История славянства"/>
              </a:rPr>
              <a:t>"</a:t>
            </a:r>
            <a:r>
              <a:rPr lang="ru-RU" b="1" dirty="0" err="1" smtClean="0">
                <a:hlinkClick r:id="rId2" action="ppaction://hlinkfile" tooltip="Альфонс Муха История славянства"/>
              </a:rPr>
              <a:t>Апафеоз</a:t>
            </a:r>
            <a:r>
              <a:rPr lang="ru-RU" b="1" dirty="0" smtClean="0">
                <a:hlinkClick r:id="rId2" action="ppaction://hlinkfile" tooltip="Альфонс Муха История славянства"/>
              </a:rPr>
              <a:t> истории славянства"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1917-1918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5786454"/>
            <a:ext cx="2571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4" action="ppaction://hlinkfile" tooltip="Альфонс Муха Праздник Свентовита"/>
              </a:rPr>
              <a:t>"Праздник </a:t>
            </a:r>
            <a:r>
              <a:rPr lang="ru-RU" b="1" dirty="0" err="1" smtClean="0">
                <a:hlinkClick r:id="rId4" action="ppaction://hlinkfile" tooltip="Альфонс Муха Праздник Свентовита"/>
              </a:rPr>
              <a:t>Свентовита</a:t>
            </a:r>
            <a:r>
              <a:rPr lang="ru-RU" b="1" dirty="0" smtClean="0">
                <a:hlinkClick r:id="rId4" action="ppaction://hlinkfile" tooltip="Альфонс Муха Праздник Свентовита"/>
              </a:rPr>
              <a:t>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1912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2500306"/>
            <a:ext cx="24288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6" action="ppaction://hlinkfile" tooltip="Альфонс Муха Славяне"/>
              </a:rPr>
              <a:t>"Славяне на исконной Родине"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1912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43240" y="5786454"/>
            <a:ext cx="2786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10" action="ppaction://hlinkfile" tooltip="Альфонс Муха После битвы на Виткове"/>
              </a:rPr>
              <a:t>"После битвы на </a:t>
            </a:r>
            <a:r>
              <a:rPr lang="ru-RU" b="1" dirty="0" err="1" smtClean="0">
                <a:hlinkClick r:id="rId10" action="ppaction://hlinkfile" tooltip="Альфонс Муха После битвы на Виткове"/>
              </a:rPr>
              <a:t>Виткове</a:t>
            </a:r>
            <a:r>
              <a:rPr lang="ru-RU" b="1" dirty="0" smtClean="0">
                <a:hlinkClick r:id="rId10" action="ppaction://hlinkfile" tooltip="Альфонс Муха После битвы на Виткове"/>
              </a:rPr>
              <a:t>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1925</a:t>
            </a:r>
            <a:endParaRPr lang="ru-RU" dirty="0"/>
          </a:p>
        </p:txBody>
      </p:sp>
      <p:pic>
        <p:nvPicPr>
          <p:cNvPr id="79884" name="Picture 12" descr="Альфонс Муха Введение славянской литургии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86511" y="3429000"/>
            <a:ext cx="2384929" cy="221457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6143636" y="5857892"/>
            <a:ext cx="2786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12" action="ppaction://hlinkfile" tooltip="Альфонс Муха Славянская литургия"/>
              </a:rPr>
              <a:t>"Введение славянской литургии"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1912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143636" y="2500306"/>
            <a:ext cx="27146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8" action="ppaction://hlinkfile" tooltip="Альфонс Муха После Грюнвальдской битвы"/>
              </a:rPr>
              <a:t>"После </a:t>
            </a:r>
            <a:r>
              <a:rPr lang="ru-RU" b="1" dirty="0" err="1" smtClean="0">
                <a:hlinkClick r:id="rId8" action="ppaction://hlinkfile" tooltip="Альфонс Муха После Грюнвальдской битвы"/>
              </a:rPr>
              <a:t>Грюнвальдской</a:t>
            </a:r>
            <a:r>
              <a:rPr lang="ru-RU" b="1" dirty="0" smtClean="0">
                <a:hlinkClick r:id="rId8" action="ppaction://hlinkfile" tooltip="Альфонс Муха После Грюнвальдской битвы"/>
              </a:rPr>
              <a:t> битвы"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1924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00166" y="214290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Декоративное панно из серии "Звезды" 1900</a:t>
            </a:r>
            <a:endParaRPr lang="ru-RU" sz="2400" dirty="0"/>
          </a:p>
        </p:txBody>
      </p:sp>
      <p:pic>
        <p:nvPicPr>
          <p:cNvPr id="78858" name="Picture 10" descr="http://smallbay.narod.ru/images8/mucha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85794"/>
            <a:ext cx="1785950" cy="4791573"/>
          </a:xfrm>
          <a:prstGeom prst="rect">
            <a:avLst/>
          </a:prstGeom>
          <a:noFill/>
        </p:spPr>
      </p:pic>
      <p:pic>
        <p:nvPicPr>
          <p:cNvPr id="78860" name="Picture 12" descr="http://smallbay.narod.ru/images8/mucha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785793"/>
            <a:ext cx="1785950" cy="4791573"/>
          </a:xfrm>
          <a:prstGeom prst="rect">
            <a:avLst/>
          </a:prstGeom>
          <a:noFill/>
        </p:spPr>
      </p:pic>
      <p:pic>
        <p:nvPicPr>
          <p:cNvPr id="78862" name="Picture 14" descr="http://smallbay.narod.ru/images8/mucha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785794"/>
            <a:ext cx="1784002" cy="4786346"/>
          </a:xfrm>
          <a:prstGeom prst="rect">
            <a:avLst/>
          </a:prstGeom>
          <a:noFill/>
        </p:spPr>
      </p:pic>
      <p:pic>
        <p:nvPicPr>
          <p:cNvPr id="78864" name="Picture 16" descr="http://smallbay.narod.ru/images8/mucha0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785794"/>
            <a:ext cx="1757375" cy="4714908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00034" y="5715016"/>
            <a:ext cx="2026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hlinkClick r:id="rId6" action="ppaction://hlinkfile" tooltip="Альфонс Муха"/>
              </a:rPr>
              <a:t>"Лунное </a:t>
            </a:r>
            <a:r>
              <a:rPr lang="ru-RU" b="1" dirty="0" err="1" smtClean="0">
                <a:hlinkClick r:id="rId6" action="ppaction://hlinkfile" tooltip="Альфонс Муха"/>
              </a:rPr>
              <a:t>сиияние</a:t>
            </a:r>
            <a:r>
              <a:rPr lang="ru-RU" b="1" dirty="0" smtClean="0">
                <a:hlinkClick r:id="rId6" action="ppaction://hlinkfile" tooltip="Альфонс Муха"/>
              </a:rPr>
              <a:t>"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5715016"/>
            <a:ext cx="21431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7" action="ppaction://hlinkfile" tooltip="Альфонс Муха"/>
              </a:rPr>
              <a:t>"</a:t>
            </a:r>
            <a:r>
              <a:rPr lang="ru-RU" b="1" dirty="0" err="1" smtClean="0">
                <a:hlinkClick r:id="rId7" action="ppaction://hlinkfile" tooltip="Альфонс Муха"/>
              </a:rPr>
              <a:t>Утрення</a:t>
            </a:r>
            <a:r>
              <a:rPr lang="ru-RU" b="1" dirty="0" smtClean="0">
                <a:hlinkClick r:id="rId7" action="ppaction://hlinkfile" tooltip="Альфонс Муха"/>
              </a:rPr>
              <a:t> звезда"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86314" y="5715016"/>
            <a:ext cx="221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hlinkClick r:id="rId8" action="ppaction://hlinkfile" tooltip="Альфонс Муха"/>
              </a:rPr>
              <a:t>"Вечерняя звезда"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929454" y="5715016"/>
            <a:ext cx="2083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hlinkClick r:id="rId9" action="ppaction://hlinkfile" tooltip="Альфонс Муха"/>
              </a:rPr>
              <a:t>"Северная звезда"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esign-warez.ru/uploads/posts/2009-04/1240388823_1238883998_alphonse_mucha_06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642918"/>
            <a:ext cx="2580516" cy="421484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5214950"/>
            <a:ext cx="1285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4" action="ppaction://hlinkfile" tooltip="Альфонс Муха"/>
              </a:rPr>
              <a:t>"Фрукты"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1897</a:t>
            </a:r>
            <a:endParaRPr lang="ru-RU" dirty="0"/>
          </a:p>
        </p:txBody>
      </p:sp>
      <p:pic>
        <p:nvPicPr>
          <p:cNvPr id="7" name="Picture 2" descr="http://img-fotki.yandex.ru/get/5413/103531093.a8/0_742df_359202e3_XL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3314" y="714356"/>
            <a:ext cx="2454966" cy="414340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215206" y="5214950"/>
            <a:ext cx="1142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7" action="ppaction://hlinkfile" tooltip="Альфонс Муха"/>
              </a:rPr>
              <a:t>"Цветы"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1897</a:t>
            </a:r>
            <a:endParaRPr lang="ru-RU" dirty="0"/>
          </a:p>
        </p:txBody>
      </p:sp>
      <p:pic>
        <p:nvPicPr>
          <p:cNvPr id="10" name="Picture 2" descr="http://upload.wikimedia.org/wikipedia/commons/thumb/4/46/Alfons_Mucha_-_1896_-_Salammb%C3%B4.jpg/240px-Alfons_Mucha_-_1896_-_Salammb%C3%B4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57554" y="428604"/>
            <a:ext cx="2776081" cy="478634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857620" y="5643578"/>
            <a:ext cx="17859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10" action="ppaction://hlinkfile" tooltip="Альфонс Муха"/>
              </a:rPr>
              <a:t>"</a:t>
            </a:r>
            <a:r>
              <a:rPr lang="ru-RU" b="1" dirty="0" err="1" smtClean="0">
                <a:hlinkClick r:id="rId10" action="ppaction://hlinkfile" tooltip="Альфонс Муха"/>
              </a:rPr>
              <a:t>Соламбо</a:t>
            </a:r>
            <a:r>
              <a:rPr lang="ru-RU" b="1" dirty="0" smtClean="0">
                <a:hlinkClick r:id="rId10" action="ppaction://hlinkfile" tooltip="Альфонс Муха"/>
              </a:rPr>
              <a:t>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1904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772400" cy="914400"/>
          </a:xfrm>
        </p:spPr>
        <p:txBody>
          <a:bodyPr/>
          <a:lstStyle/>
          <a:p>
            <a:pPr algn="ctr"/>
            <a:r>
              <a:rPr lang="ru-RU" b="1" i="1" dirty="0" smtClean="0"/>
              <a:t>Пьер </a:t>
            </a:r>
            <a:r>
              <a:rPr lang="ru-RU" b="1" i="1" dirty="0" err="1" smtClean="0"/>
              <a:t>Пюви</a:t>
            </a:r>
            <a:r>
              <a:rPr lang="ru-RU" b="1" i="1" dirty="0" smtClean="0"/>
              <a:t> де </a:t>
            </a:r>
            <a:r>
              <a:rPr lang="ru-RU" b="1" i="1" dirty="0" err="1" smtClean="0"/>
              <a:t>Шаванн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86018" name="Picture 2" descr="Пьер Пюви де Шаванн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714356"/>
            <a:ext cx="2384929" cy="2214578"/>
          </a:xfrm>
          <a:prstGeom prst="rect">
            <a:avLst/>
          </a:prstGeom>
          <a:noFill/>
        </p:spPr>
      </p:pic>
      <p:pic>
        <p:nvPicPr>
          <p:cNvPr id="86020" name="Picture 4" descr="Пьер Пюви де Шаванн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857628"/>
            <a:ext cx="2286002" cy="2122717"/>
          </a:xfrm>
          <a:prstGeom prst="rect">
            <a:avLst/>
          </a:prstGeom>
          <a:noFill/>
        </p:spPr>
      </p:pic>
      <p:pic>
        <p:nvPicPr>
          <p:cNvPr id="86022" name="Picture 6" descr="Пьер Пюви де Шаванн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43" y="714356"/>
            <a:ext cx="2384929" cy="2214578"/>
          </a:xfrm>
          <a:prstGeom prst="rect">
            <a:avLst/>
          </a:prstGeom>
          <a:noFill/>
        </p:spPr>
      </p:pic>
      <p:pic>
        <p:nvPicPr>
          <p:cNvPr id="86024" name="Picture 8" descr="Пьер Пюви де Шаванн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20238" y="3857628"/>
            <a:ext cx="2154129" cy="2000264"/>
          </a:xfrm>
          <a:prstGeom prst="rect">
            <a:avLst/>
          </a:prstGeom>
          <a:noFill/>
        </p:spPr>
      </p:pic>
      <p:pic>
        <p:nvPicPr>
          <p:cNvPr id="86026" name="Picture 10" descr="Пьер Пюви де Шаванн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15140" y="714356"/>
            <a:ext cx="2154129" cy="2000264"/>
          </a:xfrm>
          <a:prstGeom prst="rect">
            <a:avLst/>
          </a:prstGeom>
          <a:noFill/>
        </p:spPr>
      </p:pic>
      <p:pic>
        <p:nvPicPr>
          <p:cNvPr id="86028" name="Picture 12" descr="Пьер Пюви де Шаванн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43702" y="3929066"/>
            <a:ext cx="2231064" cy="207170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42910" y="2928934"/>
            <a:ext cx="25717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2" action="ppaction://hlinkfile" tooltip="Пьер Пюви де Шаванн"/>
              </a:rPr>
              <a:t>"Надежда"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1872, Галерея </a:t>
            </a:r>
            <a:r>
              <a:rPr lang="ru-RU" sz="1600" dirty="0" err="1" smtClean="0"/>
              <a:t>Уолтер</a:t>
            </a:r>
            <a:r>
              <a:rPr lang="ru-RU" sz="1600" dirty="0" smtClean="0"/>
              <a:t>, Балтимор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5934670"/>
            <a:ext cx="28575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4" action="ppaction://hlinkfile" tooltip="Пьер Пюви де Шаванн"/>
              </a:rPr>
              <a:t>"Белая скала"</a:t>
            </a:r>
            <a:r>
              <a:rPr lang="ru-RU" b="1" dirty="0" smtClean="0"/>
              <a:t>, </a:t>
            </a:r>
            <a:r>
              <a:rPr lang="ru-RU" dirty="0" smtClean="0"/>
              <a:t>1869-1872</a:t>
            </a:r>
            <a:br>
              <a:rPr lang="ru-RU" dirty="0" smtClean="0"/>
            </a:br>
            <a:r>
              <a:rPr lang="ru-RU" sz="1600" dirty="0" smtClean="0"/>
              <a:t>Собрание сэра Альфреда, </a:t>
            </a:r>
            <a:r>
              <a:rPr lang="ru-RU" sz="1600" dirty="0" err="1" smtClean="0"/>
              <a:t>Блессингтон</a:t>
            </a:r>
            <a:r>
              <a:rPr lang="ru-RU" sz="1600" dirty="0" smtClean="0"/>
              <a:t>, Ирландия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2928934"/>
            <a:ext cx="264320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6" action="ppaction://hlinkfile" tooltip="Пьер Пюви де Шаванн"/>
              </a:rPr>
              <a:t>"Надежда"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1872, Музей </a:t>
            </a:r>
            <a:r>
              <a:rPr lang="ru-RU" sz="1600" dirty="0" err="1" smtClean="0"/>
              <a:t>д'Орсэ</a:t>
            </a:r>
            <a:r>
              <a:rPr lang="ru-RU" sz="1600" dirty="0" smtClean="0"/>
              <a:t>, Париж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29388" y="2857496"/>
            <a:ext cx="25717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10" action="ppaction://hlinkfile" tooltip="Пьер Пюви де Шаванн"/>
              </a:rPr>
              <a:t>"Пастушья песня"</a:t>
            </a:r>
            <a:r>
              <a:rPr lang="ru-RU" b="1" dirty="0" smtClean="0"/>
              <a:t>, </a:t>
            </a:r>
            <a:r>
              <a:rPr lang="ru-RU" dirty="0" smtClean="0"/>
              <a:t>1891</a:t>
            </a:r>
            <a:br>
              <a:rPr lang="ru-RU" dirty="0" smtClean="0"/>
            </a:br>
            <a:r>
              <a:rPr lang="ru-RU" sz="1600" dirty="0" smtClean="0"/>
              <a:t>Музей Метрополитен, Нью-Йорк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86116" y="5786454"/>
            <a:ext cx="307183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8" action="ppaction://hlinkfile" tooltip="Пьер Пюви де Шаванн"/>
              </a:rPr>
              <a:t>"Сновидение"</a:t>
            </a:r>
            <a:r>
              <a:rPr lang="ru-RU" b="1" dirty="0" smtClean="0"/>
              <a:t>, </a:t>
            </a:r>
            <a:r>
              <a:rPr lang="ru-RU" dirty="0" smtClean="0"/>
              <a:t>1883</a:t>
            </a:r>
            <a:br>
              <a:rPr lang="ru-RU" dirty="0" smtClean="0"/>
            </a:br>
            <a:r>
              <a:rPr lang="ru-RU" sz="1600" dirty="0" smtClean="0"/>
              <a:t>Художественная галерея </a:t>
            </a:r>
            <a:r>
              <a:rPr lang="ru-RU" sz="1600" dirty="0" err="1" smtClean="0"/>
              <a:t>Уолтер</a:t>
            </a:r>
            <a:r>
              <a:rPr lang="ru-RU" sz="1600" dirty="0" smtClean="0"/>
              <a:t>, Балтимор, США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215074" y="6072206"/>
            <a:ext cx="292892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hlinkClick r:id="rId12" action="ppaction://hlinkfile" tooltip="Пьер Пюви де Шаванн"/>
              </a:rPr>
              <a:t>"Кающаяся Магдалина"</a:t>
            </a:r>
            <a:r>
              <a:rPr lang="ru-RU" sz="1600" b="1" dirty="0" smtClean="0"/>
              <a:t>, </a:t>
            </a:r>
            <a:r>
              <a:rPr lang="ru-RU" sz="1600" dirty="0" smtClean="0"/>
              <a:t>1897</a:t>
            </a:r>
            <a:br>
              <a:rPr lang="ru-RU" sz="1600" dirty="0" smtClean="0"/>
            </a:br>
            <a:r>
              <a:rPr lang="ru-RU" sz="1600" dirty="0" smtClean="0"/>
              <a:t>Музей изящных искусств, </a:t>
            </a:r>
            <a:r>
              <a:rPr lang="ru-RU" dirty="0" smtClean="0"/>
              <a:t>Будапешт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42918"/>
            <a:ext cx="7772400" cy="571264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Модерн</a:t>
            </a:r>
            <a:r>
              <a:rPr lang="ru-RU" dirty="0" smtClean="0"/>
              <a:t> (франц. </a:t>
            </a:r>
            <a:r>
              <a:rPr lang="ru-RU" dirty="0" err="1" smtClean="0"/>
              <a:t>moderne</a:t>
            </a:r>
            <a:r>
              <a:rPr lang="ru-RU" dirty="0" smtClean="0"/>
              <a:t> — новейший, современный) («ар </a:t>
            </a:r>
            <a:r>
              <a:rPr lang="ru-RU" dirty="0" err="1" smtClean="0"/>
              <a:t>нуво</a:t>
            </a:r>
            <a:r>
              <a:rPr lang="ru-RU" dirty="0" smtClean="0"/>
              <a:t>», «</a:t>
            </a:r>
            <a:r>
              <a:rPr lang="ru-RU" dirty="0" err="1" smtClean="0"/>
              <a:t>югендстиль</a:t>
            </a:r>
            <a:r>
              <a:rPr lang="ru-RU" dirty="0" smtClean="0"/>
              <a:t>»), стилевое направление в европейском и американском искусстве </a:t>
            </a:r>
            <a:r>
              <a:rPr lang="ru-RU" b="1" dirty="0" smtClean="0">
                <a:solidFill>
                  <a:srgbClr val="C00000"/>
                </a:solidFill>
              </a:rPr>
              <a:t>кон. 19 — </a:t>
            </a:r>
            <a:r>
              <a:rPr lang="ru-RU" b="1" dirty="0" err="1" smtClean="0">
                <a:solidFill>
                  <a:srgbClr val="C00000"/>
                </a:solidFill>
              </a:rPr>
              <a:t>нач</a:t>
            </a:r>
            <a:r>
              <a:rPr lang="ru-RU" b="1" dirty="0" smtClean="0">
                <a:solidFill>
                  <a:srgbClr val="C00000"/>
                </a:solidFill>
              </a:rPr>
              <a:t>. 20 вв. </a:t>
            </a:r>
            <a:r>
              <a:rPr lang="ru-RU" b="1" dirty="0" smtClean="0">
                <a:solidFill>
                  <a:srgbClr val="FFC000"/>
                </a:solidFill>
              </a:rPr>
              <a:t>Представители «модерна» использовали </a:t>
            </a:r>
            <a:r>
              <a:rPr lang="ru-RU" dirty="0" smtClean="0"/>
              <a:t>новые технико-конструктивные средства, свободную планировку, своеобразный архитектурный декор для создания необычных, подчеркнуто индивидуализированных зданий, все элементы которых подчинялись единому орнаментальному ритму и образно-символическому замыслу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(</a:t>
            </a:r>
            <a:r>
              <a:rPr lang="ru-RU" b="1" dirty="0" smtClean="0">
                <a:solidFill>
                  <a:srgbClr val="FFFF00"/>
                </a:solidFill>
              </a:rPr>
              <a:t>де </a:t>
            </a:r>
            <a:r>
              <a:rPr lang="ru-RU" b="1" dirty="0" err="1" smtClean="0">
                <a:solidFill>
                  <a:srgbClr val="FFFF00"/>
                </a:solidFill>
              </a:rPr>
              <a:t>Велде</a:t>
            </a:r>
            <a:r>
              <a:rPr lang="ru-RU" b="1" dirty="0" smtClean="0">
                <a:solidFill>
                  <a:srgbClr val="FFFF00"/>
                </a:solidFill>
              </a:rPr>
              <a:t> в Бельгии, </a:t>
            </a:r>
            <a:r>
              <a:rPr lang="ru-RU" b="1" dirty="0" err="1" smtClean="0">
                <a:solidFill>
                  <a:srgbClr val="FFFF00"/>
                </a:solidFill>
              </a:rPr>
              <a:t>Ольбрих</a:t>
            </a:r>
            <a:r>
              <a:rPr lang="ru-RU" b="1" dirty="0" smtClean="0">
                <a:solidFill>
                  <a:srgbClr val="FFFF00"/>
                </a:solidFill>
              </a:rPr>
              <a:t> в Австрии, </a:t>
            </a:r>
            <a:r>
              <a:rPr lang="ru-RU" b="1" dirty="0" err="1" smtClean="0">
                <a:solidFill>
                  <a:srgbClr val="FFFF00"/>
                </a:solidFill>
              </a:rPr>
              <a:t>Гауди</a:t>
            </a:r>
            <a:r>
              <a:rPr lang="ru-RU" b="1" dirty="0" smtClean="0">
                <a:solidFill>
                  <a:srgbClr val="FFFF00"/>
                </a:solidFill>
              </a:rPr>
              <a:t> в Испании, Макинтош в Шотландии, </a:t>
            </a:r>
            <a:r>
              <a:rPr lang="ru-RU" b="1" dirty="0" err="1" smtClean="0">
                <a:solidFill>
                  <a:srgbClr val="FFFF00"/>
                </a:solidFill>
              </a:rPr>
              <a:t>Шехтель</a:t>
            </a:r>
            <a:r>
              <a:rPr lang="ru-RU" b="1" dirty="0" smtClean="0">
                <a:solidFill>
                  <a:srgbClr val="FFFF00"/>
                </a:solidFill>
              </a:rPr>
              <a:t> в России).</a:t>
            </a:r>
            <a:r>
              <a:rPr lang="ru-RU" dirty="0" smtClean="0"/>
              <a:t> Изобразительное и декоративное искусство «модерна» отличают поэтика символизма, декоративный ритм гибких текучих линий, стилизованный растительный узор.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pPr algn="ctr"/>
            <a:r>
              <a:rPr lang="ru-RU" b="1" i="1" dirty="0" smtClean="0"/>
              <a:t>Анри Руссо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043890" cy="528401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Руссо (</a:t>
            </a:r>
            <a:r>
              <a:rPr lang="ru-RU" b="1" dirty="0" err="1" smtClean="0">
                <a:solidFill>
                  <a:srgbClr val="C00000"/>
                </a:solidFill>
              </a:rPr>
              <a:t>Rousseau</a:t>
            </a:r>
            <a:r>
              <a:rPr lang="ru-RU" b="1" dirty="0" smtClean="0">
                <a:solidFill>
                  <a:srgbClr val="C00000"/>
                </a:solidFill>
              </a:rPr>
              <a:t>) Анри Жюльен Феликс (5.1844, </a:t>
            </a:r>
            <a:r>
              <a:rPr lang="ru-RU" b="1" dirty="0" err="1" smtClean="0">
                <a:solidFill>
                  <a:srgbClr val="C00000"/>
                </a:solidFill>
              </a:rPr>
              <a:t>Лаваль</a:t>
            </a:r>
            <a:r>
              <a:rPr lang="ru-RU" b="1" dirty="0" smtClean="0">
                <a:solidFill>
                  <a:srgbClr val="C00000"/>
                </a:solidFill>
              </a:rPr>
              <a:t> (</a:t>
            </a:r>
            <a:r>
              <a:rPr lang="ru-RU" b="1" dirty="0" err="1" smtClean="0">
                <a:solidFill>
                  <a:srgbClr val="C00000"/>
                </a:solidFill>
              </a:rPr>
              <a:t>Майен</a:t>
            </a:r>
            <a:r>
              <a:rPr lang="ru-RU" b="1" dirty="0" smtClean="0">
                <a:solidFill>
                  <a:srgbClr val="C00000"/>
                </a:solidFill>
              </a:rPr>
              <a:t>) - 04.09.1910), </a:t>
            </a:r>
            <a:r>
              <a:rPr lang="ru-RU" dirty="0" smtClean="0"/>
              <a:t>французский живописец. Руссо был художником-дилетантом. Он привлек к себе внимание парижского авангарда. когда впервые выставил картины в Салоне Независимых в 1885 году. Его творчество вызывало восхищение Пабло Пикассо и его окружения, где ценили необычное, непринужденное восприятие мира Руссо, абсолютно свободное от догм академического общения. Интенсивный цвет, твердо очерченные формы и тщательно исполненные детали характеризуют наивный стиль Руссо. Его фантастические, наивные и непосредственные пейзажи (“Прогулка в лесу”, около 1886, </a:t>
            </a:r>
            <a:r>
              <a:rPr lang="ru-RU" dirty="0" err="1" smtClean="0"/>
              <a:t>Кунстхауз</a:t>
            </a:r>
            <a:r>
              <a:rPr lang="ru-RU" dirty="0" smtClean="0"/>
              <a:t>, Цюрих), виды Парижа и его пригородов, жанровые сцены, портреты (“Автопортрет с палитрой”, 1889-1890, Национальная галерея, Прага; “Артиллеристы”, 1895, Музей </a:t>
            </a:r>
            <a:r>
              <a:rPr lang="ru-RU" dirty="0" err="1" smtClean="0"/>
              <a:t>С.Гугенхейма</a:t>
            </a:r>
            <a:r>
              <a:rPr lang="ru-RU" dirty="0" smtClean="0"/>
              <a:t>, Нью-Йорк) отличаются условностью общего решения и буквальной точностью деталей, плоскостностью форм, ярким и пестрым колоритом. Создавая воображаемые джунгли, Руссо черпал вдохновение во время многочисленных посещений ботанического сада в Париже.  Прозвище Руссо - Таможенник - обязано своим происхождением его основной профессии. Творчество Руссо послужило импульсом к признанию эстетической ценности примитивизма , к использованию его выразительных средств многими профессиональными художниками ХХ века.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Анри Руссо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85728"/>
            <a:ext cx="2714644" cy="2520743"/>
          </a:xfrm>
          <a:prstGeom prst="rect">
            <a:avLst/>
          </a:prstGeom>
          <a:noFill/>
        </p:spPr>
      </p:pic>
      <p:pic>
        <p:nvPicPr>
          <p:cNvPr id="84996" name="Picture 4" descr="Анри Руссо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52" y="3643314"/>
            <a:ext cx="2643206" cy="2454407"/>
          </a:xfrm>
          <a:prstGeom prst="rect">
            <a:avLst/>
          </a:prstGeom>
          <a:noFill/>
        </p:spPr>
      </p:pic>
      <p:pic>
        <p:nvPicPr>
          <p:cNvPr id="84998" name="Picture 6" descr="Анри Руссо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6380" y="285728"/>
            <a:ext cx="2692662" cy="2500330"/>
          </a:xfrm>
          <a:prstGeom prst="rect">
            <a:avLst/>
          </a:prstGeom>
          <a:noFill/>
        </p:spPr>
      </p:pic>
      <p:pic>
        <p:nvPicPr>
          <p:cNvPr id="85000" name="Picture 8" descr="Анри Руссо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3504" y="3643314"/>
            <a:ext cx="2571768" cy="238807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071538" y="2928934"/>
            <a:ext cx="2786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2" action="ppaction://hlinkfile" tooltip="Анри Руссо Заклинательница змей"/>
              </a:rPr>
              <a:t>"Заклинательница змей"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1907, Музей </a:t>
            </a:r>
            <a:r>
              <a:rPr lang="ru-RU" dirty="0" err="1" smtClean="0"/>
              <a:t>Орсэ</a:t>
            </a:r>
            <a:r>
              <a:rPr lang="ru-RU" dirty="0" smtClean="0"/>
              <a:t>, Париж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2928934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6" action="ppaction://hlinkfile" tooltip="Анри Руссо Сновидение"/>
              </a:rPr>
              <a:t>Сновидение"</a:t>
            </a:r>
            <a:r>
              <a:rPr lang="ru-RU" b="1" dirty="0" smtClean="0"/>
              <a:t> </a:t>
            </a:r>
            <a:r>
              <a:rPr lang="ru-RU" dirty="0" smtClean="0"/>
              <a:t>1910, Нью-Йорк</a:t>
            </a:r>
            <a:br>
              <a:rPr lang="ru-RU" dirty="0" smtClean="0"/>
            </a:br>
            <a:r>
              <a:rPr lang="ru-RU" dirty="0" smtClean="0"/>
              <a:t>Музей современного искусства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6072206"/>
            <a:ext cx="3357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4" action="ppaction://hlinkfile" tooltip="Анри Руссо Мост в Севре"/>
              </a:rPr>
              <a:t>"Мост в Севре"</a:t>
            </a:r>
            <a:r>
              <a:rPr lang="ru-RU" b="1" dirty="0" smtClean="0"/>
              <a:t> </a:t>
            </a:r>
            <a:r>
              <a:rPr lang="ru-RU" dirty="0" smtClean="0"/>
              <a:t>1908</a:t>
            </a:r>
            <a:br>
              <a:rPr lang="ru-RU" dirty="0" smtClean="0"/>
            </a:br>
            <a:r>
              <a:rPr lang="ru-RU" dirty="0" smtClean="0"/>
              <a:t>Эрмитаж, Санкт-Петербург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29124" y="6072206"/>
            <a:ext cx="3857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8" action="ppaction://hlinkfile" tooltip="Анри Руссо Памятник Шопену"/>
              </a:rPr>
              <a:t>"Памятник Шопену"</a:t>
            </a:r>
            <a:r>
              <a:rPr lang="ru-RU" b="1" dirty="0" smtClean="0"/>
              <a:t> </a:t>
            </a:r>
            <a:r>
              <a:rPr lang="ru-RU" dirty="0" smtClean="0"/>
              <a:t>1909</a:t>
            </a:r>
            <a:br>
              <a:rPr lang="ru-RU" dirty="0" smtClean="0"/>
            </a:br>
            <a:r>
              <a:rPr lang="ru-RU" dirty="0" smtClean="0"/>
              <a:t>Эрмитаж, Санкт-Петербург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512064"/>
            <a:ext cx="6758006" cy="914400"/>
          </a:xfrm>
        </p:spPr>
        <p:txBody>
          <a:bodyPr/>
          <a:lstStyle/>
          <a:p>
            <a:pPr algn="ctr"/>
            <a:r>
              <a:rPr lang="ru-RU" b="1" i="1" dirty="0" smtClean="0"/>
              <a:t>Анри де Тулуз-Лотрека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3560"/>
            <a:ext cx="8501122" cy="49315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Тулуз-Лотрек (</a:t>
            </a:r>
            <a:r>
              <a:rPr lang="ru-RU" b="1" dirty="0" err="1" smtClean="0">
                <a:solidFill>
                  <a:srgbClr val="C00000"/>
                </a:solidFill>
              </a:rPr>
              <a:t>Toulouse-Lautrec</a:t>
            </a:r>
            <a:r>
              <a:rPr lang="ru-RU" b="1" dirty="0" smtClean="0">
                <a:solidFill>
                  <a:srgbClr val="C00000"/>
                </a:solidFill>
              </a:rPr>
              <a:t>; собственно </a:t>
            </a:r>
            <a:r>
              <a:rPr lang="ru-RU" b="1" dirty="0" err="1" smtClean="0">
                <a:solidFill>
                  <a:srgbClr val="C00000"/>
                </a:solidFill>
              </a:rPr>
              <a:t>Тулуз-Лотрек-Монфа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Toulouse-Lautrec-Monfa</a:t>
            </a:r>
            <a:r>
              <a:rPr lang="ru-RU" b="1" dirty="0" smtClean="0">
                <a:solidFill>
                  <a:srgbClr val="C00000"/>
                </a:solidFill>
              </a:rPr>
              <a:t>) Анри </a:t>
            </a:r>
            <a:r>
              <a:rPr lang="ru-RU" b="1" dirty="0" err="1" smtClean="0">
                <a:solidFill>
                  <a:srgbClr val="C00000"/>
                </a:solidFill>
              </a:rPr>
              <a:t>Раймон</a:t>
            </a:r>
            <a:r>
              <a:rPr lang="ru-RU" b="1" dirty="0" smtClean="0">
                <a:solidFill>
                  <a:srgbClr val="C00000"/>
                </a:solidFill>
              </a:rPr>
              <a:t> Мари де (1864-1901)</a:t>
            </a:r>
            <a:r>
              <a:rPr lang="ru-RU" dirty="0" smtClean="0"/>
              <a:t>, потомок древнего аристократического рода, французский живописец и график. Учился (у Л.Бонна в 1882 и </a:t>
            </a:r>
            <a:r>
              <a:rPr lang="ru-RU" dirty="0" err="1" smtClean="0"/>
              <a:t>Ф.Кормона</a:t>
            </a:r>
            <a:r>
              <a:rPr lang="ru-RU" dirty="0" smtClean="0"/>
              <a:t> с 1883) и работал в Париже; испытал влияние Э.Дега и японской гравюры. Основная тема творчества Тулуз-Лотрека - развлечения и быт парижских богемы и “дна”, которые он воссоздает без морализирования, но с присущей ему болезненной остротой наблюдения, часто с едкой иронией, искусно передавая гротескную динамику как бы случайно выхваченных из потока жизни мизансцен, характерность поз и жестов (“Цирк </a:t>
            </a:r>
            <a:r>
              <a:rPr lang="ru-RU" dirty="0" err="1" smtClean="0"/>
              <a:t>Фернандо</a:t>
            </a:r>
            <a:r>
              <a:rPr lang="ru-RU" dirty="0" smtClean="0"/>
              <a:t>. Наездница”, 1888, Художественный институт Чикаго; “Танец в </a:t>
            </a:r>
            <a:r>
              <a:rPr lang="ru-RU" dirty="0" err="1" smtClean="0"/>
              <a:t>Мулен</a:t>
            </a:r>
            <a:r>
              <a:rPr lang="ru-RU" dirty="0" smtClean="0"/>
              <a:t> </a:t>
            </a:r>
            <a:r>
              <a:rPr lang="ru-RU" dirty="0" err="1" smtClean="0"/>
              <a:t>Руж</a:t>
            </a:r>
            <a:r>
              <a:rPr lang="ru-RU" dirty="0" smtClean="0"/>
              <a:t>”, 1890, частное собрание, Филадельфия; “Певица </a:t>
            </a:r>
            <a:r>
              <a:rPr lang="ru-RU" dirty="0" err="1" smtClean="0"/>
              <a:t>Ивет</a:t>
            </a:r>
            <a:r>
              <a:rPr lang="ru-RU" dirty="0" smtClean="0"/>
              <a:t> </a:t>
            </a:r>
            <a:r>
              <a:rPr lang="ru-RU" dirty="0" err="1" smtClean="0"/>
              <a:t>Гильбер</a:t>
            </a:r>
            <a:r>
              <a:rPr lang="ru-RU" dirty="0" smtClean="0"/>
              <a:t>”, 1894, Государственный музей изобразительных искусств, Москва). Сугубо индивидуальной манере Анри де Тулуз-Лотрека свойственны обобщенный, гибкий и ломкий рисунок, длинные вибрирующие мазки, холодная гамма, оттененная крупными, яркими красочными пятнами. Великолепное мастерство рисовальщика особенно ярко проявилось в литографированных театральных афишах Тулуз-Лотрека с их графически-острым лаконизмом, декоративной броскостью цвета, причудливо-гибким рисунком (“</a:t>
            </a:r>
            <a:r>
              <a:rPr lang="ru-RU" dirty="0" err="1" smtClean="0"/>
              <a:t>Аристид</a:t>
            </a:r>
            <a:r>
              <a:rPr lang="ru-RU" dirty="0" smtClean="0"/>
              <a:t> </a:t>
            </a:r>
            <a:r>
              <a:rPr lang="ru-RU" dirty="0" err="1" smtClean="0"/>
              <a:t>Брюан</a:t>
            </a:r>
            <a:r>
              <a:rPr lang="ru-RU" dirty="0" smtClean="0"/>
              <a:t> в своем кабаре”; “Жанна </a:t>
            </a:r>
            <a:r>
              <a:rPr lang="ru-RU" dirty="0" err="1" smtClean="0"/>
              <a:t>Авриль</a:t>
            </a:r>
            <a:r>
              <a:rPr lang="ru-RU" dirty="0" smtClean="0"/>
              <a:t>”, 1893). </a:t>
            </a:r>
            <a:endParaRPr lang="ru-RU" dirty="0"/>
          </a:p>
        </p:txBody>
      </p:sp>
      <p:pic>
        <p:nvPicPr>
          <p:cNvPr id="89090" name="Picture 2" descr="Анри Тулуз-Лотрек Портр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290"/>
            <a:ext cx="1143008" cy="1397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Анри Тулуз-Лотрек Туалет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85728"/>
            <a:ext cx="2692661" cy="2500330"/>
          </a:xfrm>
          <a:prstGeom prst="rect">
            <a:avLst/>
          </a:prstGeom>
          <a:noFill/>
        </p:spPr>
      </p:pic>
      <p:pic>
        <p:nvPicPr>
          <p:cNvPr id="88068" name="Picture 4" descr="Анри Тулуз-Лотрек Портрет Онорины Плетцер&quot; (Женщина в перчатках)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285728"/>
            <a:ext cx="2615728" cy="2428892"/>
          </a:xfrm>
          <a:prstGeom prst="rect">
            <a:avLst/>
          </a:prstGeom>
          <a:noFill/>
        </p:spPr>
      </p:pic>
      <p:pic>
        <p:nvPicPr>
          <p:cNvPr id="88070" name="Picture 6" descr="Анри Тулуз-Лотрек Обучение танцу в Мулен Руж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1604" y="3571876"/>
            <a:ext cx="2714644" cy="2520742"/>
          </a:xfrm>
          <a:prstGeom prst="rect">
            <a:avLst/>
          </a:prstGeom>
          <a:noFill/>
        </p:spPr>
      </p:pic>
      <p:pic>
        <p:nvPicPr>
          <p:cNvPr id="88072" name="Picture 8" descr="Анри Тулуз-Лотрек Чтение газеты в саду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57884" y="3429000"/>
            <a:ext cx="2643206" cy="245440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10" y="2857496"/>
            <a:ext cx="3143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2" action="ppaction://hlinkfile" tooltip="Анри Тулуз-Лотрек Туалет"/>
              </a:rPr>
              <a:t>"Туалет"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1889, Музей </a:t>
            </a:r>
            <a:r>
              <a:rPr lang="ru-RU" dirty="0" err="1" smtClean="0"/>
              <a:t>д'Орсе</a:t>
            </a:r>
            <a:r>
              <a:rPr lang="ru-RU" dirty="0" smtClean="0"/>
              <a:t>, Париж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27146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hlinkClick r:id="rId4" action="ppaction://hlinkfile" tooltip="Анри Тулуз-Лотрек Портрет Онорины Плетцер"/>
              </a:rPr>
              <a:t>"Портрет </a:t>
            </a:r>
            <a:r>
              <a:rPr lang="ru-RU" b="1" dirty="0" err="1" smtClean="0">
                <a:hlinkClick r:id="rId4" action="ppaction://hlinkfile" tooltip="Анри Тулуз-Лотрек Портрет Онорины Плетцер"/>
              </a:rPr>
              <a:t>Онорины</a:t>
            </a:r>
            <a:r>
              <a:rPr lang="ru-RU" b="1" dirty="0" smtClean="0">
                <a:hlinkClick r:id="rId4" action="ppaction://hlinkfile" tooltip="Анри Тулуз-Лотрек Портрет Онорины Плетцер"/>
              </a:rPr>
              <a:t> </a:t>
            </a:r>
            <a:r>
              <a:rPr lang="ru-RU" b="1" dirty="0" err="1" smtClean="0">
                <a:hlinkClick r:id="rId4" action="ppaction://hlinkfile" tooltip="Анри Тулуз-Лотрек Портрет Онорины Плетцер"/>
              </a:rPr>
              <a:t>Плетцер</a:t>
            </a:r>
            <a:r>
              <a:rPr lang="ru-RU" b="1" dirty="0" smtClean="0">
                <a:hlinkClick r:id="rId4" action="ppaction://hlinkfile" tooltip="Анри Тулуз-Лотрек Портрет Онорины Плетцер"/>
              </a:rPr>
              <a:t>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1891, Музей </a:t>
            </a:r>
            <a:r>
              <a:rPr lang="ru-RU" dirty="0" err="1" smtClean="0"/>
              <a:t>д'Орсе</a:t>
            </a:r>
            <a:r>
              <a:rPr lang="ru-RU" dirty="0" smtClean="0"/>
              <a:t>, Париж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60722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hlinkClick r:id="rId6" action="ppaction://hlinkfile" tooltip="Анри Тулуз-Лотрек Обучение танцу в Мулен Руж"/>
              </a:rPr>
              <a:t>"Обучение танцу в </a:t>
            </a:r>
            <a:r>
              <a:rPr lang="ru-RU" b="1" dirty="0" err="1" smtClean="0">
                <a:hlinkClick r:id="rId6" action="ppaction://hlinkfile" tooltip="Анри Тулуз-Лотрек Обучение танцу в Мулен Руж"/>
              </a:rPr>
              <a:t>Мулен</a:t>
            </a:r>
            <a:r>
              <a:rPr lang="ru-RU" b="1" dirty="0" smtClean="0">
                <a:hlinkClick r:id="rId6" action="ppaction://hlinkfile" tooltip="Анри Тулуз-Лотрек Обучение танцу в Мулен Руж"/>
              </a:rPr>
              <a:t> </a:t>
            </a:r>
            <a:r>
              <a:rPr lang="ru-RU" b="1" dirty="0" err="1" smtClean="0">
                <a:hlinkClick r:id="rId6" action="ppaction://hlinkfile" tooltip="Анри Тулуз-Лотрек Обучение танцу в Мулен Руж"/>
              </a:rPr>
              <a:t>Руж</a:t>
            </a:r>
            <a:r>
              <a:rPr lang="ru-RU" b="1" dirty="0" smtClean="0">
                <a:hlinkClick r:id="rId6" action="ppaction://hlinkfile" tooltip="Анри Тулуз-Лотрек Обучение танцу в Мулен Руж"/>
              </a:rPr>
              <a:t>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1889-1890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86314" y="6000768"/>
            <a:ext cx="4143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8" action="ppaction://hlinkfile" tooltip="Анри Тулуз-Лотрек Чтение"/>
              </a:rPr>
              <a:t>"Чтение газеты в саду"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1890, Музей Тулуз-Лотрека, </a:t>
            </a:r>
            <a:r>
              <a:rPr lang="ru-RU" dirty="0" err="1" smtClean="0"/>
              <a:t>Альби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Фердинанд </a:t>
            </a:r>
            <a:r>
              <a:rPr lang="ru-RU" b="1" i="1" dirty="0" err="1" smtClean="0"/>
              <a:t>Ходлер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429684" cy="53578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Ходлер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Годлер</a:t>
            </a:r>
            <a:r>
              <a:rPr lang="ru-RU" b="1" dirty="0" smtClean="0">
                <a:solidFill>
                  <a:srgbClr val="C00000"/>
                </a:solidFill>
              </a:rPr>
              <a:t> (</a:t>
            </a:r>
            <a:r>
              <a:rPr lang="ru-RU" b="1" dirty="0" err="1" smtClean="0">
                <a:solidFill>
                  <a:srgbClr val="C00000"/>
                </a:solidFill>
              </a:rPr>
              <a:t>Hodler</a:t>
            </a:r>
            <a:r>
              <a:rPr lang="ru-RU" b="1" dirty="0" smtClean="0">
                <a:solidFill>
                  <a:srgbClr val="C00000"/>
                </a:solidFill>
              </a:rPr>
              <a:t>) Фердинанд (1853–1918), </a:t>
            </a:r>
            <a:r>
              <a:rPr lang="ru-RU" dirty="0" smtClean="0"/>
              <a:t>швейцарский живописец и график. Фердинанд Макс </a:t>
            </a:r>
            <a:r>
              <a:rPr lang="ru-RU" dirty="0" err="1" smtClean="0"/>
              <a:t>Ходлер</a:t>
            </a:r>
            <a:r>
              <a:rPr lang="ru-RU" dirty="0" smtClean="0"/>
              <a:t> родился в Берне. Это был действительно большой мастер, живописец и график, чье творчество в основном лежало в русле такого влиятельного в конце XIX века течения как модерн (</a:t>
            </a:r>
            <a:r>
              <a:rPr lang="ru-RU" dirty="0" err="1" smtClean="0"/>
              <a:t>Jugendstil</a:t>
            </a:r>
            <a:r>
              <a:rPr lang="ru-RU" dirty="0" smtClean="0"/>
              <a:t>, </a:t>
            </a:r>
            <a:r>
              <a:rPr lang="ru-RU" dirty="0" err="1" smtClean="0"/>
              <a:t>Secessia</a:t>
            </a:r>
            <a:r>
              <a:rPr lang="ru-RU" dirty="0" smtClean="0"/>
              <a:t>). В 70-е годы </a:t>
            </a:r>
            <a:r>
              <a:rPr lang="ru-RU" dirty="0" err="1" smtClean="0"/>
              <a:t>Ходлер</a:t>
            </a:r>
            <a:r>
              <a:rPr lang="ru-RU" dirty="0" smtClean="0"/>
              <a:t> учился живописи в Женеве у Бернарда </a:t>
            </a:r>
            <a:r>
              <a:rPr lang="ru-RU" dirty="0" err="1" smtClean="0"/>
              <a:t>Менна</a:t>
            </a:r>
            <a:r>
              <a:rPr lang="ru-RU" dirty="0" smtClean="0"/>
              <a:t>, затем путешествовал по Европе: побывал в Италии, в Испании, целый год работал в Париже. Вернувшись на родину, он поселился в Женеве, где и прошла вся его жизнь. С 1892 регулярно выставлял свои работы в парижском салоне символистов “Роза и крест”. Один из крупнейших мастеров европейского модерна, </a:t>
            </a:r>
            <a:r>
              <a:rPr lang="ru-RU" dirty="0" err="1" smtClean="0"/>
              <a:t>Ходлер</a:t>
            </a:r>
            <a:r>
              <a:rPr lang="ru-RU" dirty="0" smtClean="0"/>
              <a:t> тяготел к национально-романтическим идеям, к философски наполненному символизму . Его аллегорическим композициям (“Ночь”, 1890, “День”, 1900, - обе в Художественном музее, Берн), произведениям на темы истории Швейцарии и Германии (“Вильгельм Телль”, коллекция </a:t>
            </a:r>
            <a:r>
              <a:rPr lang="ru-RU" dirty="0" err="1" smtClean="0"/>
              <a:t>Кетман</a:t>
            </a:r>
            <a:r>
              <a:rPr lang="ru-RU" dirty="0" smtClean="0"/>
              <a:t>, </a:t>
            </a:r>
            <a:r>
              <a:rPr lang="ru-RU" dirty="0" err="1" smtClean="0"/>
              <a:t>Золотурн</a:t>
            </a:r>
            <a:r>
              <a:rPr lang="ru-RU" dirty="0" smtClean="0"/>
              <a:t>; фреска “Выступление </a:t>
            </a:r>
            <a:r>
              <a:rPr lang="ru-RU" dirty="0" err="1" smtClean="0"/>
              <a:t>йенских</a:t>
            </a:r>
            <a:r>
              <a:rPr lang="ru-RU" dirty="0" smtClean="0"/>
              <a:t> студентов в 1813”, университет в Йене, 1908), пейзажам (“Женевское озеро”, Базель), портретам (автопортрет, 1900, галерея, Штутгарт, портрет выздоравливающей, 1879, Фонд Оскара </a:t>
            </a:r>
            <a:r>
              <a:rPr lang="ru-RU" dirty="0" err="1" smtClean="0"/>
              <a:t>Рейнхарта</a:t>
            </a:r>
            <a:r>
              <a:rPr lang="ru-RU" dirty="0" smtClean="0"/>
              <a:t>, </a:t>
            </a:r>
            <a:r>
              <a:rPr lang="ru-RU" dirty="0" err="1" smtClean="0"/>
              <a:t>Винтерфур</a:t>
            </a:r>
            <a:r>
              <a:rPr lang="ru-RU" dirty="0" smtClean="0"/>
              <a:t>) присущи монументальность и суровый лаконизм образного строя, напряженность динамичной композиции, острота четких линейных ритмов.</a:t>
            </a:r>
            <a:br>
              <a:rPr lang="ru-RU" dirty="0" smtClean="0"/>
            </a:br>
            <a:r>
              <a:rPr lang="ru-RU" dirty="0" smtClean="0"/>
              <a:t>Умер </a:t>
            </a:r>
            <a:r>
              <a:rPr lang="ru-RU" dirty="0" err="1" smtClean="0"/>
              <a:t>Ходлер</a:t>
            </a:r>
            <a:r>
              <a:rPr lang="ru-RU" dirty="0" smtClean="0"/>
              <a:t> в Женеве, в мае 1918 года.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Фердинанд Ходлер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14290"/>
            <a:ext cx="2643206" cy="2454407"/>
          </a:xfrm>
          <a:prstGeom prst="rect">
            <a:avLst/>
          </a:prstGeom>
          <a:noFill/>
        </p:spPr>
      </p:pic>
      <p:pic>
        <p:nvPicPr>
          <p:cNvPr id="92164" name="Picture 4" descr="Фердинанд Ходлер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3643314"/>
            <a:ext cx="2643206" cy="2454407"/>
          </a:xfrm>
          <a:prstGeom prst="rect">
            <a:avLst/>
          </a:prstGeom>
          <a:noFill/>
        </p:spPr>
      </p:pic>
      <p:pic>
        <p:nvPicPr>
          <p:cNvPr id="92166" name="Picture 6" descr="Фердинанд Ходлер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628" y="214290"/>
            <a:ext cx="2786082" cy="2587078"/>
          </a:xfrm>
          <a:prstGeom prst="rect">
            <a:avLst/>
          </a:prstGeom>
          <a:noFill/>
        </p:spPr>
      </p:pic>
      <p:pic>
        <p:nvPicPr>
          <p:cNvPr id="92168" name="Picture 8" descr="Фердинанд Ходлер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14942" y="3500438"/>
            <a:ext cx="2714644" cy="252074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2714620"/>
            <a:ext cx="32861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2" tooltip="Фердинанд Ходлер"/>
              </a:rPr>
              <a:t>"Волнение"</a:t>
            </a:r>
            <a:r>
              <a:rPr lang="ru-RU" b="1" dirty="0" smtClean="0"/>
              <a:t> </a:t>
            </a:r>
            <a:r>
              <a:rPr lang="ru-RU" dirty="0" smtClean="0"/>
              <a:t>1901-1902</a:t>
            </a:r>
            <a:br>
              <a:rPr lang="ru-RU" dirty="0" smtClean="0"/>
            </a:br>
            <a:r>
              <a:rPr lang="ru-RU" dirty="0" smtClean="0"/>
              <a:t>Частная коллекция, Швейцария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6072206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4" tooltip="Фердинанд Ходлер"/>
              </a:rPr>
              <a:t>"Избранная"</a:t>
            </a:r>
            <a:r>
              <a:rPr lang="ru-RU" b="1" dirty="0" smtClean="0"/>
              <a:t> </a:t>
            </a:r>
            <a:r>
              <a:rPr lang="ru-RU" dirty="0" smtClean="0"/>
              <a:t>1893-1994</a:t>
            </a:r>
            <a:br>
              <a:rPr lang="ru-RU" dirty="0" smtClean="0"/>
            </a:br>
            <a:r>
              <a:rPr lang="ru-RU" dirty="0" smtClean="0"/>
              <a:t>Художественный музей, Берн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2786058"/>
            <a:ext cx="3000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6" tooltip="Фердинанд Ходлер"/>
              </a:rPr>
              <a:t>"Золотой луг"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Собрание Оскара </a:t>
            </a:r>
            <a:r>
              <a:rPr lang="ru-RU" dirty="0" err="1" smtClean="0"/>
              <a:t>Рейнхарта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6000768"/>
            <a:ext cx="35004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8" tooltip="Фердинанд Ходлер"/>
              </a:rPr>
              <a:t>"Женевское озеро"</a:t>
            </a:r>
            <a:r>
              <a:rPr lang="ru-RU" b="1" dirty="0" smtClean="0"/>
              <a:t> </a:t>
            </a:r>
            <a:r>
              <a:rPr lang="ru-RU" dirty="0" smtClean="0"/>
              <a:t>1905</a:t>
            </a:r>
            <a:br>
              <a:rPr lang="ru-RU" dirty="0" smtClean="0"/>
            </a:br>
            <a:r>
              <a:rPr lang="ru-RU" dirty="0" smtClean="0"/>
              <a:t>Художественный музей, Базель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914400"/>
          </a:xfrm>
        </p:spPr>
        <p:txBody>
          <a:bodyPr/>
          <a:lstStyle/>
          <a:p>
            <a:pPr algn="ctr"/>
            <a:r>
              <a:rPr lang="ru-RU" b="1" i="1" dirty="0" smtClean="0"/>
              <a:t>Франц фон Штук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72560" cy="607220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Штук (</a:t>
            </a:r>
            <a:r>
              <a:rPr lang="ru-RU" b="1" dirty="0" err="1" smtClean="0">
                <a:solidFill>
                  <a:srgbClr val="C00000"/>
                </a:solidFill>
              </a:rPr>
              <a:t>Franz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von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Stuck</a:t>
            </a:r>
            <a:r>
              <a:rPr lang="ru-RU" b="1" dirty="0" smtClean="0">
                <a:solidFill>
                  <a:srgbClr val="C00000"/>
                </a:solidFill>
              </a:rPr>
              <a:t>) Франц фон (1863-1928), </a:t>
            </a:r>
            <a:r>
              <a:rPr lang="ru-RU" dirty="0" smtClean="0"/>
              <a:t>немецкий живописец и скульптор, один из лидеров символизма в изобразительном искусстве. Родился </a:t>
            </a:r>
            <a:r>
              <a:rPr lang="ru-RU" b="1" dirty="0" smtClean="0">
                <a:solidFill>
                  <a:srgbClr val="C00000"/>
                </a:solidFill>
              </a:rPr>
              <a:t>в </a:t>
            </a:r>
            <a:r>
              <a:rPr lang="ru-RU" b="1" dirty="0" err="1" smtClean="0">
                <a:solidFill>
                  <a:srgbClr val="C00000"/>
                </a:solidFill>
              </a:rPr>
              <a:t>Теттенвейсе</a:t>
            </a:r>
            <a:r>
              <a:rPr lang="ru-RU" b="1" dirty="0" smtClean="0">
                <a:solidFill>
                  <a:srgbClr val="C00000"/>
                </a:solidFill>
              </a:rPr>
              <a:t> (Бавария) 23 февраля 1863 в крестьянской семье.</a:t>
            </a:r>
            <a:r>
              <a:rPr lang="ru-RU" dirty="0" smtClean="0"/>
              <a:t> Приехав в Мюнхен, занимался в здешней художественно-ремесленной школе и Политехникуме (1881-1884). В 1885 посещал мюнхенскую Академию художеств, но как художник был в основном самоучкой. Испытал влияние Арнольда </a:t>
            </a:r>
            <a:r>
              <a:rPr lang="ru-RU" dirty="0" err="1" smtClean="0"/>
              <a:t>Бёклина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В молодости много работал как художник прессы (для журналов "</a:t>
            </a:r>
            <a:r>
              <a:rPr lang="ru-RU" dirty="0" err="1" smtClean="0"/>
              <a:t>Югенд</a:t>
            </a:r>
            <a:r>
              <a:rPr lang="ru-RU" dirty="0" smtClean="0"/>
              <a:t>", "Пан" и других изданий). Один из основателей (1892) и президент Мюнхенского сецессиона", рисовал афиши для его выставок; композиция с Афиной-Палладой (1889) стала популярным символом этого объединения. Завоевал известность своими аллегорико-мифологическими картинами, где характерные для символизма темы "рокового" эротического влечения и разгула иррациональных, "демонических" стихий получили особенно броское, нередко брутальное выражение («Борющиеся фавны», 1889, Новая пинакотека, Мюнхен; «Люцифер», 1890, Национальная галерея, София; «Поцелуй сфинкса», 1895, Музей изобразительных искусств, Будапешт; «Вакханалия», 1905, </a:t>
            </a:r>
            <a:r>
              <a:rPr lang="ru-RU" dirty="0" err="1" smtClean="0"/>
              <a:t>Кунстхалле</a:t>
            </a:r>
            <a:r>
              <a:rPr lang="ru-RU" dirty="0" smtClean="0"/>
              <a:t>, Бремен). </a:t>
            </a:r>
            <a:r>
              <a:rPr lang="ru-RU" dirty="0" err="1" smtClean="0"/>
              <a:t>Архетипическими</a:t>
            </a:r>
            <a:r>
              <a:rPr lang="ru-RU" dirty="0" smtClean="0"/>
              <a:t> стали созданные им образы женщин-вамп («Грех», 1893, Новая пинакотека; «</a:t>
            </a:r>
            <a:r>
              <a:rPr lang="ru-RU" dirty="0" err="1" smtClean="0"/>
              <a:t>Саломея</a:t>
            </a:r>
            <a:r>
              <a:rPr lang="ru-RU" dirty="0" smtClean="0"/>
              <a:t>», 1906, Дом-музей Ф.фон </a:t>
            </a:r>
            <a:r>
              <a:rPr lang="ru-RU" dirty="0" err="1" smtClean="0"/>
              <a:t>Ленбаха</a:t>
            </a:r>
            <a:r>
              <a:rPr lang="ru-RU" dirty="0" smtClean="0"/>
              <a:t>) и военного насилия («Война», 1889, Новая пинакотека).</a:t>
            </a:r>
            <a:br>
              <a:rPr lang="ru-RU" dirty="0" smtClean="0"/>
            </a:br>
            <a:r>
              <a:rPr lang="ru-RU" dirty="0" smtClean="0"/>
              <a:t>Франц фон Штук воспринял многие черты переходной художественной эпохи, какой в историческом плане был модерн.</a:t>
            </a:r>
            <a:br>
              <a:rPr lang="ru-RU" dirty="0" smtClean="0"/>
            </a:br>
            <a:r>
              <a:rPr lang="ru-RU" dirty="0" smtClean="0"/>
              <a:t>Сознательно оказавшись в стороне от проблем, увлекавших таких известных представителей искусства конца XIX - начала XX века, как Врубель, Гоген, Мунк, - поисков смысла жизни, разгадки будущего человечества, обнажение одиночества личности на фоне мирового </a:t>
            </a:r>
            <a:r>
              <a:rPr lang="ru-RU" dirty="0" err="1" smtClean="0"/>
              <a:t>универса</a:t>
            </a:r>
            <a:r>
              <a:rPr lang="ru-RU" dirty="0" smtClean="0"/>
              <a:t>, он пытался вдуматься в пересечение духовного и телесного, красоты и зримой реальности человеческого облика. Не все убедительно сопрягалось в творческих исканиях Штука. В них можно найти примеры сосуществования чуждых друг другу эстетических установок и стилистических...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Франц фон Штук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2615728" cy="2428892"/>
          </a:xfrm>
          <a:prstGeom prst="rect">
            <a:avLst/>
          </a:prstGeom>
          <a:noFill/>
        </p:spPr>
      </p:pic>
      <p:pic>
        <p:nvPicPr>
          <p:cNvPr id="90116" name="Picture 4" descr="Франц фон Штук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214290"/>
            <a:ext cx="2538795" cy="2357454"/>
          </a:xfrm>
          <a:prstGeom prst="rect">
            <a:avLst/>
          </a:prstGeom>
          <a:noFill/>
        </p:spPr>
      </p:pic>
      <p:pic>
        <p:nvPicPr>
          <p:cNvPr id="90118" name="Picture 6" descr="Франц фон Штук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214290"/>
            <a:ext cx="2538796" cy="2357454"/>
          </a:xfrm>
          <a:prstGeom prst="rect">
            <a:avLst/>
          </a:prstGeom>
          <a:noFill/>
        </p:spPr>
      </p:pic>
      <p:pic>
        <p:nvPicPr>
          <p:cNvPr id="90120" name="Picture 8" descr="Франц фон Штук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472" y="3500438"/>
            <a:ext cx="2538795" cy="2357454"/>
          </a:xfrm>
          <a:prstGeom prst="rect">
            <a:avLst/>
          </a:prstGeom>
          <a:noFill/>
        </p:spPr>
      </p:pic>
      <p:pic>
        <p:nvPicPr>
          <p:cNvPr id="90122" name="Picture 10" descr="Франц фон Штук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8992" y="3286124"/>
            <a:ext cx="2692662" cy="2500330"/>
          </a:xfrm>
          <a:prstGeom prst="rect">
            <a:avLst/>
          </a:prstGeom>
          <a:noFill/>
        </p:spPr>
      </p:pic>
      <p:pic>
        <p:nvPicPr>
          <p:cNvPr id="90124" name="Picture 12" descr="Франц фон Штук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29388" y="3643314"/>
            <a:ext cx="2538795" cy="235745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00034" y="2571744"/>
            <a:ext cx="24288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2" action="ppaction://hlinkfile" tooltip="Франц фон Штук"/>
              </a:rPr>
              <a:t>"</a:t>
            </a:r>
            <a:r>
              <a:rPr lang="ru-RU" b="1" dirty="0" err="1" smtClean="0">
                <a:hlinkClick r:id="rId2" action="ppaction://hlinkfile" tooltip="Франц фон Штук"/>
              </a:rPr>
              <a:t>Саломея</a:t>
            </a:r>
            <a:r>
              <a:rPr lang="ru-RU" b="1" dirty="0" smtClean="0">
                <a:hlinkClick r:id="rId2" action="ppaction://hlinkfile" tooltip="Франц фон Штук"/>
              </a:rPr>
              <a:t>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1906, Дом-музей </a:t>
            </a:r>
            <a:r>
              <a:rPr lang="ru-RU" sz="1600" dirty="0" err="1" smtClean="0"/>
              <a:t>Ленбаха</a:t>
            </a:r>
            <a:r>
              <a:rPr lang="ru-RU" sz="1600" dirty="0" smtClean="0"/>
              <a:t>, Мюнхен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2571744"/>
            <a:ext cx="235743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4" action="ppaction://hlinkfile" tooltip="Франц фон Штук"/>
              </a:rPr>
              <a:t>"Юный Бахус"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1901, Частная коллекция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15074" y="2500306"/>
            <a:ext cx="292892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6" action="ppaction://hlinkfile" tooltip="Франц фон Штук"/>
              </a:rPr>
              <a:t>Автопортрет с женой в ателье"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1902, Частное собрание, Мюнхен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5934670"/>
            <a:ext cx="24288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8" action="ppaction://hlinkfile" tooltip="Франц фон Штук"/>
              </a:rPr>
              <a:t>"Раненая амазонка"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1904, Музей </a:t>
            </a:r>
            <a:r>
              <a:rPr lang="ru-RU" sz="1600" dirty="0" err="1" smtClean="0"/>
              <a:t>ван</a:t>
            </a:r>
            <a:r>
              <a:rPr lang="ru-RU" sz="1600" dirty="0" smtClean="0"/>
              <a:t> </a:t>
            </a:r>
            <a:r>
              <a:rPr lang="ru-RU" sz="1600" dirty="0" err="1" smtClean="0"/>
              <a:t>Гога</a:t>
            </a:r>
            <a:r>
              <a:rPr lang="ru-RU" sz="1600" dirty="0" smtClean="0"/>
              <a:t>, Амстердам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14678" y="5857892"/>
            <a:ext cx="292895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10" action="ppaction://hlinkfile" tooltip="Франц фон Штук"/>
              </a:rPr>
              <a:t>"Хоровод роз"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1910, Частная коллекция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86512" y="5934670"/>
            <a:ext cx="2857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12" action="ppaction://hlinkfile" tooltip="Франц фон Штук"/>
              </a:rPr>
              <a:t>"Мэри в красной шляпке"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1902, Частное собрание, Мюнхен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914400"/>
          </a:xfrm>
        </p:spPr>
        <p:txBody>
          <a:bodyPr/>
          <a:lstStyle/>
          <a:p>
            <a:pPr algn="ctr"/>
            <a:r>
              <a:rPr lang="ru-RU" b="1" i="1" dirty="0" smtClean="0"/>
              <a:t>Живопись стиля модерн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В стремлении преодолеть эклектизм художественной культуры </a:t>
            </a:r>
            <a:r>
              <a:rPr lang="ru-RU" sz="1800" b="1" dirty="0" smtClean="0">
                <a:solidFill>
                  <a:srgbClr val="C00000"/>
                </a:solidFill>
              </a:rPr>
              <a:t>19 в.</a:t>
            </a:r>
            <a:r>
              <a:rPr lang="ru-RU" sz="1800" dirty="0" smtClean="0"/>
              <a:t> мастера модерна использовали новые технические и конструктивные средства, свободную планировку для создания необычных, подчеркнуто индивидуализированных по облику зданий, все элементы которых подчинялись единому образно-символическому замыслу; фасады построек модерна обладают в большинстве случаев динамичностью и текучестью форм, порой приближающихся к скульптурным или напоминающих природные органические явления. Одним из основных выразительных и стилеобразующих средств в искусстве модерна стал </a:t>
            </a:r>
            <a:r>
              <a:rPr lang="ru-RU" sz="1800" b="1" dirty="0" smtClean="0">
                <a:solidFill>
                  <a:srgbClr val="C00000"/>
                </a:solidFill>
              </a:rPr>
              <a:t>орнамент</a:t>
            </a:r>
            <a:r>
              <a:rPr lang="ru-RU" sz="1800" dirty="0" smtClean="0"/>
              <a:t> характерных криволинейных очертаний, пронизанный экспрессивным ритмом и подчиняющий себе композиционную структуру произведения. Для </a:t>
            </a:r>
            <a:r>
              <a:rPr lang="ru-RU" sz="1800" b="1" u="sng" dirty="0" smtClean="0">
                <a:solidFill>
                  <a:srgbClr val="C00000"/>
                </a:solidFill>
              </a:rPr>
              <a:t>живописи</a:t>
            </a:r>
            <a:r>
              <a:rPr lang="ru-RU" sz="1800" dirty="0" smtClean="0"/>
              <a:t> модерна характерны сочетание "ковровых" орнаментальных фонов и натуралистической осязаемости фигур и деталей, </a:t>
            </a:r>
            <a:r>
              <a:rPr lang="ru-RU" sz="1800" dirty="0" err="1" smtClean="0"/>
              <a:t>силуэтность</a:t>
            </a:r>
            <a:r>
              <a:rPr lang="ru-RU" sz="1800" dirty="0" smtClean="0"/>
              <a:t>, использование больших цветовых плоскостей или тонко нюансированной монохромии. Динамикой и текучестью форм отличается скульптура модерна, виртуозной игрой хрупких линий и силуэтов – графика. Значительная часть художественных открытий и достижений модерна принадлежит искусству 20 в. В конце 19 в. с зарождающимся стилем были в той или иной мере связаны </a:t>
            </a:r>
            <a:r>
              <a:rPr lang="ru-RU" sz="1800" u="sng" dirty="0" smtClean="0">
                <a:solidFill>
                  <a:srgbClr val="FFC000"/>
                </a:solidFill>
              </a:rPr>
              <a:t>архитектор</a:t>
            </a:r>
            <a:r>
              <a:rPr lang="ru-RU" sz="1800" dirty="0" smtClean="0"/>
              <a:t> Антонио </a:t>
            </a:r>
            <a:r>
              <a:rPr lang="ru-RU" sz="1800" dirty="0" err="1" smtClean="0"/>
              <a:t>Гауди</a:t>
            </a:r>
            <a:r>
              <a:rPr lang="ru-RU" sz="1800" dirty="0" smtClean="0"/>
              <a:t> в Испании, бельгийский архитектор В. Орта, </a:t>
            </a:r>
            <a:r>
              <a:rPr lang="ru-RU" sz="1800" b="1" u="sng" dirty="0" smtClean="0">
                <a:solidFill>
                  <a:srgbClr val="FFC000"/>
                </a:solidFill>
              </a:rPr>
              <a:t>живописцы и графики </a:t>
            </a:r>
            <a:r>
              <a:rPr lang="ru-RU" sz="1800" dirty="0" smtClean="0"/>
              <a:t>А.де Тулуз-Лотрек, П. Гоген, художники группы "</a:t>
            </a:r>
            <a:r>
              <a:rPr lang="ru-RU" sz="1800" dirty="0" err="1" smtClean="0"/>
              <a:t>Наби</a:t>
            </a:r>
            <a:r>
              <a:rPr lang="ru-RU" sz="1800" dirty="0" smtClean="0"/>
              <a:t>" во Франции, Э. Мунк в Норвегии, О. </a:t>
            </a:r>
            <a:r>
              <a:rPr lang="ru-RU" sz="1800" dirty="0" err="1" smtClean="0"/>
              <a:t>Бёрдсли</a:t>
            </a:r>
            <a:r>
              <a:rPr lang="ru-RU" sz="1800" dirty="0" smtClean="0"/>
              <a:t> в Великобритании, Ф. </a:t>
            </a:r>
            <a:r>
              <a:rPr lang="ru-RU" sz="1800" dirty="0" err="1" smtClean="0"/>
              <a:t>Валлоттон</a:t>
            </a:r>
            <a:r>
              <a:rPr lang="ru-RU" sz="1800" dirty="0" smtClean="0"/>
              <a:t> в Швейцарии. 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pPr algn="ctr"/>
            <a:r>
              <a:rPr lang="ru-RU" b="1" i="1" dirty="0" smtClean="0"/>
              <a:t>Символизм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643998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Символизм</a:t>
            </a:r>
            <a:r>
              <a:rPr lang="ru-RU" sz="2000" dirty="0" smtClean="0"/>
              <a:t> (франц. </a:t>
            </a:r>
            <a:r>
              <a:rPr lang="ru-RU" sz="2000" dirty="0" err="1" smtClean="0"/>
              <a:t>symbolisme</a:t>
            </a:r>
            <a:r>
              <a:rPr lang="ru-RU" sz="2000" dirty="0" smtClean="0"/>
              <a:t>, от греч. </a:t>
            </a:r>
            <a:r>
              <a:rPr lang="ru-RU" sz="2000" dirty="0" err="1" smtClean="0"/>
              <a:t>symbolon</a:t>
            </a:r>
            <a:r>
              <a:rPr lang="ru-RU" sz="2000" dirty="0" smtClean="0"/>
              <a:t> – знак, символ), направление в художественной культуре Европы и США </a:t>
            </a:r>
            <a:r>
              <a:rPr lang="ru-RU" sz="2000" b="1" dirty="0" smtClean="0">
                <a:solidFill>
                  <a:srgbClr val="C00000"/>
                </a:solidFill>
              </a:rPr>
              <a:t>конца 19 – начала 20 вв. </a:t>
            </a:r>
            <a:r>
              <a:rPr lang="ru-RU" sz="2000" dirty="0" smtClean="0"/>
              <a:t>В символизме, эстетические принципы которого восходили к идеям романтизма, к философии А. </a:t>
            </a:r>
            <a:r>
              <a:rPr lang="ru-RU" sz="2000" dirty="0" err="1" smtClean="0"/>
              <a:t>Шопегауэра</a:t>
            </a:r>
            <a:r>
              <a:rPr lang="ru-RU" sz="2000" dirty="0" smtClean="0"/>
              <a:t>, Э. Гартмана, Ф. Ницше, к творчеству композитора Р. Вагнера, универсальным инструментом познания тайн бытия и сознания полагался символ, порожденный поэтическим прозрением и выражающий эзотерический, скрытый от обыденного сознания смысл явлений. Не обладая собственной ярко выраженной стилистикой, символизм стал своего рода "идейным" движением, привлекавшим самых разных по манере мастеров. Воссоздание и толкование основных символических мотивов, таких как: "любовь", "смерть", "страдание", "ожидание" и т.п., с различных стилистических позиций воплощались в произведениях П. </a:t>
            </a:r>
            <a:r>
              <a:rPr lang="ru-RU" sz="2000" dirty="0" err="1" smtClean="0"/>
              <a:t>Пюви</a:t>
            </a:r>
            <a:r>
              <a:rPr lang="ru-RU" sz="2000" dirty="0" smtClean="0"/>
              <a:t> де </a:t>
            </a:r>
            <a:r>
              <a:rPr lang="ru-RU" sz="2000" dirty="0" err="1" smtClean="0"/>
              <a:t>Шаванна</a:t>
            </a:r>
            <a:r>
              <a:rPr lang="ru-RU" sz="2000" dirty="0" smtClean="0"/>
              <a:t>, Г. Моро, О. </a:t>
            </a:r>
            <a:r>
              <a:rPr lang="ru-RU" sz="2000" dirty="0" err="1" smtClean="0"/>
              <a:t>Редона</a:t>
            </a:r>
            <a:r>
              <a:rPr lang="ru-RU" sz="2000" dirty="0" smtClean="0"/>
              <a:t> во Франции, Ф. </a:t>
            </a:r>
            <a:r>
              <a:rPr lang="ru-RU" sz="2000" dirty="0" err="1" smtClean="0"/>
              <a:t>Ходлера</a:t>
            </a:r>
            <a:r>
              <a:rPr lang="ru-RU" sz="2000" dirty="0" smtClean="0"/>
              <a:t> и А. </a:t>
            </a:r>
            <a:r>
              <a:rPr lang="ru-RU" sz="2000" dirty="0" err="1" smtClean="0"/>
              <a:t>Бёклина</a:t>
            </a:r>
            <a:r>
              <a:rPr lang="ru-RU" sz="2000" dirty="0" smtClean="0"/>
              <a:t> в Швейцарии, Дж. </a:t>
            </a:r>
            <a:r>
              <a:rPr lang="ru-RU" sz="2000" dirty="0" err="1" smtClean="0"/>
              <a:t>Энсора</a:t>
            </a:r>
            <a:r>
              <a:rPr lang="ru-RU" sz="2000" dirty="0" smtClean="0"/>
              <a:t> и Ф. </a:t>
            </a:r>
            <a:r>
              <a:rPr lang="ru-RU" sz="2000" dirty="0" err="1" smtClean="0"/>
              <a:t>Ропса</a:t>
            </a:r>
            <a:r>
              <a:rPr lang="ru-RU" sz="2000" dirty="0" smtClean="0"/>
              <a:t> в Бельгии, Э. Мунка в Норвегии, М. </a:t>
            </a:r>
            <a:r>
              <a:rPr lang="ru-RU" sz="2000" dirty="0" err="1" smtClean="0"/>
              <a:t>Клингера</a:t>
            </a:r>
            <a:r>
              <a:rPr lang="ru-RU" sz="2000" dirty="0" smtClean="0"/>
              <a:t> и Ф. фон Штука в Германии; близко к символизму творчество П. Гогена и мастеров группы "</a:t>
            </a:r>
            <a:r>
              <a:rPr lang="ru-RU" sz="2000" dirty="0" err="1" smtClean="0"/>
              <a:t>Наби</a:t>
            </a:r>
            <a:r>
              <a:rPr lang="ru-RU" sz="2000" dirty="0" smtClean="0"/>
              <a:t>" во Франции, графика О. </a:t>
            </a:r>
            <a:r>
              <a:rPr lang="ru-RU" sz="2000" dirty="0" err="1" smtClean="0"/>
              <a:t>Бёрдсли</a:t>
            </a:r>
            <a:r>
              <a:rPr lang="ru-RU" sz="2000" dirty="0" smtClean="0"/>
              <a:t> в Великобритании, работы многих мастеров стиля модерн. 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914400"/>
          </a:xfrm>
        </p:spPr>
        <p:txBody>
          <a:bodyPr/>
          <a:lstStyle/>
          <a:p>
            <a:pPr algn="ctr"/>
            <a:r>
              <a:rPr lang="ru-RU" b="1" i="1" dirty="0" err="1" smtClean="0"/>
              <a:t>Модернистические</a:t>
            </a:r>
            <a:r>
              <a:rPr lang="ru-RU" b="1" i="1" dirty="0" smtClean="0"/>
              <a:t> течения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572560" cy="55721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300" dirty="0" smtClean="0"/>
              <a:t>Значительное </a:t>
            </a:r>
            <a:r>
              <a:rPr lang="ru-RU" sz="3300" dirty="0" smtClean="0"/>
              <a:t>распространение в первое десятилетие </a:t>
            </a:r>
            <a:r>
              <a:rPr lang="ru-RU" sz="3300" b="1" dirty="0" smtClean="0">
                <a:solidFill>
                  <a:srgbClr val="C00000"/>
                </a:solidFill>
              </a:rPr>
              <a:t>20 в. </a:t>
            </a:r>
            <a:r>
              <a:rPr lang="ru-RU" sz="3300" dirty="0" smtClean="0"/>
              <a:t>получил ряд направлений, связанных с отходом буржуазной культуры от реализма, с провозглашением независимости искусства от действительности, которая все более вызывала у многих художников страх и ненависть. Многочисленные </a:t>
            </a:r>
            <a:r>
              <a:rPr lang="ru-RU" sz="3300" dirty="0" err="1" smtClean="0"/>
              <a:t>калейдоскопически</a:t>
            </a:r>
            <a:r>
              <a:rPr lang="ru-RU" sz="3300" dirty="0" smtClean="0"/>
              <a:t> сменявшиеся течения объединяются понятиями «модернизм», «</a:t>
            </a:r>
            <a:r>
              <a:rPr lang="ru-RU" sz="3300" dirty="0" err="1" smtClean="0"/>
              <a:t>модернистические</a:t>
            </a:r>
            <a:r>
              <a:rPr lang="ru-RU" sz="3300" dirty="0" smtClean="0"/>
              <a:t> направления». Выступления художников-модернистов принимали форму анархического эстетического бунта против установившихся традиций и канонов искусства. Однако в действительности в их лихорадочных исканиях чаще преобладали ошеломляющие зрителя </a:t>
            </a:r>
            <a:r>
              <a:rPr lang="ru-RU" sz="3300" dirty="0" err="1" smtClean="0"/>
              <a:t>узкоформальные</a:t>
            </a:r>
            <a:r>
              <a:rPr lang="ru-RU" sz="3300" dirty="0" smtClean="0"/>
              <a:t> «открытия», приводившие к всевластию субъективного, случайного или отвлечённо-рационалистического начала. По существу, деятельность этих художников представляла собой уход от основного реалистического и гуманистического пути развития мирового искусства. В этом была суть дела, а не в том временном конфликте с буржуазным потребителем искусства, который некоторые представители прогрессивной интеллигенции принимали за проявление революционности. Однако творчество таких больших мастеров, как, например, </a:t>
            </a:r>
            <a:r>
              <a:rPr lang="ru-RU" sz="3300" dirty="0" err="1" smtClean="0"/>
              <a:t>Матисс</a:t>
            </a:r>
            <a:r>
              <a:rPr lang="ru-RU" sz="3300" dirty="0" smtClean="0"/>
              <a:t> , Пикассо, Марке и другие, по существу, выходило за пределы программы этих направлений, иногда, как в случае с Марке, порывало с модернизмом. Стремление найти связь с жизнью, решить большие социальные проблемы порождало в их творчестве мучительные противоречия. Элементы реализма то в скрытом, то в более явном виде пробивались в их искусстве сквозь различные деформирующие приемы передачи действительности.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/>
          <a:lstStyle/>
          <a:p>
            <a:pPr algn="ctr"/>
            <a:r>
              <a:rPr lang="ru-RU" b="1" i="1" dirty="0" err="1" smtClean="0"/>
              <a:t>Фовизм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715404" cy="564360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300" dirty="0" smtClean="0"/>
              <a:t>Первым </a:t>
            </a:r>
            <a:r>
              <a:rPr lang="ru-RU" sz="3300" dirty="0" smtClean="0"/>
              <a:t>художественным течением в </a:t>
            </a:r>
            <a:r>
              <a:rPr lang="ru-RU" sz="3300" b="1" dirty="0" smtClean="0">
                <a:solidFill>
                  <a:srgbClr val="C00000"/>
                </a:solidFill>
              </a:rPr>
              <a:t>20 в., </a:t>
            </a:r>
            <a:r>
              <a:rPr lang="ru-RU" sz="3300" dirty="0" smtClean="0"/>
              <a:t>начавшим отход от принципов реализма, был </a:t>
            </a:r>
            <a:r>
              <a:rPr lang="ru-RU" sz="3300" dirty="0" err="1" smtClean="0"/>
              <a:t>фовизм</a:t>
            </a:r>
            <a:r>
              <a:rPr lang="ru-RU" sz="3300" dirty="0" smtClean="0"/>
              <a:t> (от французского слова «</a:t>
            </a:r>
            <a:r>
              <a:rPr lang="ru-RU" sz="3300" dirty="0" err="1" smtClean="0"/>
              <a:t>fauves</a:t>
            </a:r>
            <a:r>
              <a:rPr lang="ru-RU" sz="3300" dirty="0" smtClean="0"/>
              <a:t>», обозначающего зверей хищной породы. Это слово неточно было переведено термином «дикие», который привился в нашей литературе). Название «</a:t>
            </a:r>
            <a:r>
              <a:rPr lang="ru-RU" sz="3300" dirty="0" err="1" smtClean="0"/>
              <a:t>фовисты</a:t>
            </a:r>
            <a:r>
              <a:rPr lang="ru-RU" sz="3300" dirty="0" smtClean="0"/>
              <a:t>» дано художникам, выступившим в 1905 г. против живописных методов и приемов импрессионизма, против ограниченности мещанских вкусов и натуралистического правдоподобия салопного искусства. Однако эти живописцы критиковали натурализм не с реалистических, а с формалистических позиций. </a:t>
            </a:r>
            <a:r>
              <a:rPr lang="ru-RU" sz="3300" dirty="0" err="1" smtClean="0"/>
              <a:t>Фовисты</a:t>
            </a:r>
            <a:r>
              <a:rPr lang="ru-RU" sz="3300" dirty="0" smtClean="0"/>
              <a:t> не имели общей эстетической программы, их объединяли декоративный характер живописных исканий, утверждение права художника на субъективное видение мира (исключение составляет Марке), уход от решения общественных проблем. Протест художников выразился в нарочитой остроте композиционных решений, в примитивизме форм, их пластической деформации, в отрицании линейной перспективы и иллюзорности, в цветовой экспрессии. В группу входили различные по своему творческому лицу художники: исполненный вечной мечты о гармонии мира </a:t>
            </a:r>
            <a:r>
              <a:rPr lang="ru-RU" sz="3300" dirty="0" err="1" smtClean="0"/>
              <a:t>Матисс</a:t>
            </a:r>
            <a:r>
              <a:rPr lang="ru-RU" sz="3300" dirty="0" smtClean="0"/>
              <a:t>, последовательный реалист поэт природы Марке, ставший после распада группы холодным рационалистом Дерен, отличающиеся повышенно экспрессивным восприятием мира </a:t>
            </a:r>
            <a:r>
              <a:rPr lang="ru-RU" sz="3300" dirty="0" err="1" smtClean="0"/>
              <a:t>Вламинк</a:t>
            </a:r>
            <a:r>
              <a:rPr lang="ru-RU" sz="3300" dirty="0" smtClean="0"/>
              <a:t>, острой </a:t>
            </a:r>
            <a:r>
              <a:rPr lang="ru-RU" sz="3300" dirty="0" err="1" smtClean="0"/>
              <a:t>гротескностью</a:t>
            </a:r>
            <a:r>
              <a:rPr lang="ru-RU" sz="3300" dirty="0" smtClean="0"/>
              <a:t> и трагизмом образов </a:t>
            </a:r>
            <a:r>
              <a:rPr lang="ru-RU" sz="3300" dirty="0" err="1" smtClean="0"/>
              <a:t>Руо</a:t>
            </a:r>
            <a:r>
              <a:rPr lang="ru-RU" sz="3300" dirty="0" smtClean="0"/>
              <a:t>. </a:t>
            </a:r>
            <a:r>
              <a:rPr lang="ru-RU" sz="3300" dirty="0" err="1" smtClean="0"/>
              <a:t>Фовизм</a:t>
            </a:r>
            <a:r>
              <a:rPr lang="ru-RU" sz="3300" dirty="0" smtClean="0"/>
              <a:t> лишь краткое время объединял художников. Каждый из участников группы пошел собственным путем, изменив творческие принципы и приемы. </a:t>
            </a:r>
            <a:br>
              <a:rPr lang="ru-RU" sz="33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785818"/>
          </a:xfrm>
        </p:spPr>
        <p:txBody>
          <a:bodyPr/>
          <a:lstStyle/>
          <a:p>
            <a:pPr algn="ctr"/>
            <a:r>
              <a:rPr lang="ru-RU" i="1" dirty="0" smtClean="0"/>
              <a:t>Кубизм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786842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" dirty="0" smtClean="0"/>
              <a:t>Следующим </a:t>
            </a:r>
            <a:r>
              <a:rPr lang="ru-RU" sz="1500" dirty="0" smtClean="0"/>
              <a:t>этапом в формировании формалистической живописи был кубизм, возникший почти одновременно с </a:t>
            </a:r>
            <a:r>
              <a:rPr lang="ru-RU" sz="1500" dirty="0" err="1" smtClean="0"/>
              <a:t>фовизмом</a:t>
            </a:r>
            <a:r>
              <a:rPr lang="ru-RU" sz="1500" dirty="0" smtClean="0"/>
              <a:t>. Он зародился </a:t>
            </a:r>
            <a:r>
              <a:rPr lang="ru-RU" sz="1500" b="1" dirty="0" smtClean="0">
                <a:solidFill>
                  <a:srgbClr val="C00000"/>
                </a:solidFill>
              </a:rPr>
              <a:t>в 1907 г. в Париже </a:t>
            </a:r>
            <a:r>
              <a:rPr lang="ru-RU" sz="1500" dirty="0" smtClean="0"/>
              <a:t>и был первым открыто формалистическим течением. Основоположники кубизма — Пабло Пикассо и Жорж Брак. Как уже упоминалось, художники-кубисты исходили из положения Сезанна о том, что в основе натуры лежат простые геометрические объемы — шар, цилиндр, конус, хотя сам Сезанн никогда не обнажал геометрической структуры предметов, лишь подразумевая ее при построении объемов. В картинах кубистов вещи разлагаются на составные части, на простейшие геометрические формы, образующие не предметы реальности, а произвольные схемы, «новую реальность», созданную «свободным воображением художника». Реальный мир с его многообразием форм поглощается геометрическими формами, удручающими тяжелой напряженностью, ритмическими диссонансами, острыми сдвигами плоскостей. Объемы изображаются с различных точек зрения и превращаются в механическую комбинацию отдельных частей. Действительность предстает в картине изломанной, распадающейся. Главными критериями оценки произведения провозглашались конструктивность, геометрическое совершенство, а не его идейное эстетическое содержание. Отказ от передачи качественного своеобразия предметов реальной жизни привел художников к уходу в мир «чистых форм», где действует закон равновесия хаотических объемов, цветовых пятен и линейного ритма. Реальный мир обесцвечивается. Колористическое решение в ранний период кубизма ограничивалось условными, почти монохромными тонами — тяжело-коричневыми, серо-стальными, желто-зелеными, охристыми и белыми. В поисках так называемых «первоэлементов» вещей кубисты по существу отказывались от образа человека как объекта искусства вообще, от изучения его зримого облика, красоты его тела, как и от передачи чувств, идей и постижения общественного содержания жизни. Идеал «прекрасного человека», как и весь окружающий мир, разрушается из-за деформаций и дроблений форм. В кубизме нашло отражение антигуманистическое направление буржуазной культуры 20 в. Влияние кубизма на дальнейшее развитие формалистической живописи было велико. </a:t>
            </a:r>
            <a:br>
              <a:rPr lang="ru-RU" sz="1500" dirty="0" smtClean="0"/>
            </a:br>
            <a:endParaRPr lang="ru-RU" sz="1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914400"/>
          </a:xfrm>
        </p:spPr>
        <p:txBody>
          <a:bodyPr/>
          <a:lstStyle/>
          <a:p>
            <a:pPr algn="ctr"/>
            <a:r>
              <a:rPr lang="ru-RU" i="1" dirty="0" smtClean="0"/>
              <a:t>Футуризм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501122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Формой</a:t>
            </a:r>
            <a:r>
              <a:rPr lang="ru-RU" sz="1800" dirty="0" smtClean="0"/>
              <a:t>, откровенно далекой от реализма, был также возникший </a:t>
            </a:r>
            <a:r>
              <a:rPr lang="ru-RU" sz="1800" b="1" dirty="0" smtClean="0">
                <a:solidFill>
                  <a:srgbClr val="C00000"/>
                </a:solidFill>
              </a:rPr>
              <a:t>в 1909 г. </a:t>
            </a:r>
            <a:r>
              <a:rPr lang="ru-RU" sz="1800" dirty="0" smtClean="0"/>
              <a:t>футуризм (от слова «</a:t>
            </a:r>
            <a:r>
              <a:rPr lang="ru-RU" sz="1800" dirty="0" err="1" smtClean="0"/>
              <a:t>футурум</a:t>
            </a:r>
            <a:r>
              <a:rPr lang="ru-RU" sz="1800" dirty="0" smtClean="0"/>
              <a:t>» — «будущее»), существовавший до 1930-х гг., эволюционируя частично к абстракционизму. В футуризме искажение и деформация образа реального мира носили характер субъективного произвола. Группировка художников - футуристов, выступивших в 1910 г., провозгласила своей целью разрушение старой культуры и воплощение в современном искусстве динамизма индустриальной эпохи и современных капиталистических больших городов. Футуристы фетишизировали машинную технику, противопоставляли машину человеку. Они стремились передать в живописи внутреннюю динамику предмета и перенасыщенность сознания современного человека множеством теснящих друг друга впечатлений. Главным фактором выражения современности они провозгласили время (четвертое измерение), ощущение которого пытались передать в картине с помощью раздробления и искажения зрительного образа реального мира в хаотической динамике ритмов, путем многократной фиксации повторных этапов движения тел в пространстве. Футуристы предвещали крах современного искусства, видели новое не в социальном переустройстве жизни общества, а в торжестве современного техницизма, подавляющего человека. Наиболее яркое выражение футуризм нашел в Италии в творчестве У. </a:t>
            </a:r>
            <a:r>
              <a:rPr lang="ru-RU" sz="1800" dirty="0" err="1" smtClean="0"/>
              <a:t>Боччони</a:t>
            </a:r>
            <a:r>
              <a:rPr lang="ru-RU" sz="1800" dirty="0" smtClean="0"/>
              <a:t>, Д. </a:t>
            </a:r>
            <a:r>
              <a:rPr lang="ru-RU" sz="1800" dirty="0" err="1" smtClean="0"/>
              <a:t>Северини</a:t>
            </a:r>
            <a:r>
              <a:rPr lang="ru-RU" sz="1800" dirty="0" smtClean="0"/>
              <a:t>, Д. Балла, К. </a:t>
            </a:r>
            <a:r>
              <a:rPr lang="ru-RU" sz="1800" dirty="0" err="1" smtClean="0"/>
              <a:t>Карра</a:t>
            </a:r>
            <a:r>
              <a:rPr lang="ru-RU" sz="1800" dirty="0" smtClean="0"/>
              <a:t> - авторов беспокойно-хаотичных композиций.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pPr algn="ctr"/>
            <a:r>
              <a:rPr lang="ru-RU" b="1" i="1" dirty="0" smtClean="0"/>
              <a:t>Михаил Александрович Врубель</a:t>
            </a:r>
            <a:endParaRPr lang="ru-RU" b="1" dirty="0"/>
          </a:p>
        </p:txBody>
      </p:sp>
      <p:pic>
        <p:nvPicPr>
          <p:cNvPr id="69634" name="Picture 2" descr="Михаил Врубель Полет Фауста и Мефистофеля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000108"/>
            <a:ext cx="2000250" cy="1857376"/>
          </a:xfrm>
          <a:prstGeom prst="rect">
            <a:avLst/>
          </a:prstGeom>
          <a:noFill/>
        </p:spPr>
      </p:pic>
      <p:pic>
        <p:nvPicPr>
          <p:cNvPr id="69636" name="Picture 4" descr="Михаил Врубель Шестикрылый серафим Азраи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1000108"/>
            <a:ext cx="2143140" cy="1990060"/>
          </a:xfrm>
          <a:prstGeom prst="rect">
            <a:avLst/>
          </a:prstGeom>
          <a:noFill/>
        </p:spPr>
      </p:pic>
      <p:pic>
        <p:nvPicPr>
          <p:cNvPr id="69638" name="Picture 6" descr="http://smallbay.narod.ru/images2/vrubel92_small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100" y="4214818"/>
            <a:ext cx="1971690" cy="164307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000100" y="2928934"/>
            <a:ext cx="17859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2" action="ppaction://hlinkfile" tooltip="Михаил Врубель Фауст и Мефистофель"/>
              </a:rPr>
              <a:t>"Полет Фауста и Мефистофеля"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1902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3000372"/>
            <a:ext cx="2000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4" action="ppaction://hlinkfile" tooltip="Михаил Врубель Шестикрылый серафим Азраил"/>
              </a:rPr>
              <a:t>"Шестикрылый серафим"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Азраил</a:t>
            </a:r>
            <a:r>
              <a:rPr lang="ru-RU" dirty="0" smtClean="0"/>
              <a:t>) 1904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5929330"/>
            <a:ext cx="2000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6" action="ppaction://hlinkfile" tooltip="Михаил Врубель"/>
              </a:rPr>
              <a:t>"Фантастический пейзаж"</a:t>
            </a:r>
            <a:r>
              <a:rPr lang="ru-RU" b="1" dirty="0" smtClean="0"/>
              <a:t> </a:t>
            </a:r>
            <a:r>
              <a:rPr lang="ru-RU" dirty="0" smtClean="0"/>
              <a:t>1894</a:t>
            </a:r>
            <a:endParaRPr lang="ru-RU" dirty="0"/>
          </a:p>
        </p:txBody>
      </p:sp>
      <p:pic>
        <p:nvPicPr>
          <p:cNvPr id="69640" name="Picture 8" descr="http://smallbay.narod.ru/images2/vrubel8_small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86116" y="4071942"/>
            <a:ext cx="2228866" cy="1857388"/>
          </a:xfrm>
          <a:prstGeom prst="rect">
            <a:avLst/>
          </a:prstGeom>
          <a:noFill/>
        </p:spPr>
      </p:pic>
      <p:pic>
        <p:nvPicPr>
          <p:cNvPr id="69642" name="Picture 10" descr="http://smallbay.narod.ru/images2/vrubel93_small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57950" y="4000504"/>
            <a:ext cx="2214570" cy="1845475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428992" y="6000768"/>
            <a:ext cx="19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8" action="ppaction://hlinkfile" tooltip="Михаил Врубель"/>
              </a:rPr>
              <a:t>"Жемчужина"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1904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00826" y="5929330"/>
            <a:ext cx="185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10" action="ppaction://hlinkfile" tooltip="Михаил Врубель"/>
              </a:rPr>
              <a:t>"Тени лагун"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1905</a:t>
            </a:r>
            <a:endParaRPr lang="ru-RU" dirty="0"/>
          </a:p>
        </p:txBody>
      </p:sp>
      <p:pic>
        <p:nvPicPr>
          <p:cNvPr id="69644" name="Picture 12" descr="Михаил Врубель Царевна-лебедь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43636" y="1071545"/>
            <a:ext cx="2357440" cy="2189053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6143636" y="3286124"/>
            <a:ext cx="2714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12" action="ppaction://hlinkfile" tooltip="Михаил Врубель Царевна-лебедь"/>
              </a:rPr>
              <a:t>"Царевна-лебедь"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1900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99</TotalTime>
  <Words>2426</Words>
  <Application>Microsoft Office PowerPoint</Application>
  <PresentationFormat>Экран (4:3)</PresentationFormat>
  <Paragraphs>94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Метро</vt:lpstr>
      <vt:lpstr>Модерн</vt:lpstr>
      <vt:lpstr>Слайд 2</vt:lpstr>
      <vt:lpstr>Живопись стиля модерн</vt:lpstr>
      <vt:lpstr>Символизм</vt:lpstr>
      <vt:lpstr>Модернистические течения</vt:lpstr>
      <vt:lpstr>Фовизм.</vt:lpstr>
      <vt:lpstr>Кубизм.</vt:lpstr>
      <vt:lpstr>Футуризм.</vt:lpstr>
      <vt:lpstr>Михаил Александрович Врубель</vt:lpstr>
      <vt:lpstr>Густав Климт</vt:lpstr>
      <vt:lpstr>Анри Матисса</vt:lpstr>
      <vt:lpstr>Слайд 12</vt:lpstr>
      <vt:lpstr>Амедео Модильяни</vt:lpstr>
      <vt:lpstr>Слайд 14</vt:lpstr>
      <vt:lpstr>Альфонс Муха</vt:lpstr>
      <vt:lpstr>Слайд 16</vt:lpstr>
      <vt:lpstr>Слайд 17</vt:lpstr>
      <vt:lpstr>Слайд 18</vt:lpstr>
      <vt:lpstr>Пьер Пюви де Шаванн </vt:lpstr>
      <vt:lpstr>Анри Руссо</vt:lpstr>
      <vt:lpstr>Слайд 21</vt:lpstr>
      <vt:lpstr>Анри де Тулуз-Лотрека</vt:lpstr>
      <vt:lpstr>Слайд 23</vt:lpstr>
      <vt:lpstr>Фердинанд Ходлер</vt:lpstr>
      <vt:lpstr>Слайд 25</vt:lpstr>
      <vt:lpstr>Франц фон Штук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</dc:title>
  <dc:creator>Оксана</dc:creator>
  <cp:lastModifiedBy>Оксана</cp:lastModifiedBy>
  <cp:revision>11</cp:revision>
  <dcterms:created xsi:type="dcterms:W3CDTF">2013-01-15T17:18:37Z</dcterms:created>
  <dcterms:modified xsi:type="dcterms:W3CDTF">2013-01-15T19:08:18Z</dcterms:modified>
</cp:coreProperties>
</file>