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81" r:id="rId13"/>
    <p:sldId id="294" r:id="rId14"/>
    <p:sldId id="277" r:id="rId15"/>
    <p:sldId id="280" r:id="rId16"/>
    <p:sldId id="271" r:id="rId17"/>
    <p:sldId id="276" r:id="rId18"/>
    <p:sldId id="273" r:id="rId19"/>
    <p:sldId id="274" r:id="rId20"/>
    <p:sldId id="275" r:id="rId21"/>
    <p:sldId id="299" r:id="rId22"/>
    <p:sldId id="284" r:id="rId23"/>
    <p:sldId id="295" r:id="rId24"/>
    <p:sldId id="298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4AD02-A0BF-415D-96E6-86C311733040}" v="198" dt="2022-01-28T17:08:29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>
            <a:extLst>
              <a:ext uri="{FF2B5EF4-FFF2-40B4-BE49-F238E27FC236}">
                <a16:creationId xmlns="" xmlns:a16="http://schemas.microsoft.com/office/drawing/2014/main" id="{AD7D7774-C82C-4B63-8926-D950AE0ED5F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0">
            <a:extLst>
              <a:ext uri="{FF2B5EF4-FFF2-40B4-BE49-F238E27FC236}">
                <a16:creationId xmlns="" xmlns:a16="http://schemas.microsoft.com/office/drawing/2014/main" id="{2C138F89-C17A-47AA-B471-1F41299F7AD5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>
            <a:extLst>
              <a:ext uri="{FF2B5EF4-FFF2-40B4-BE49-F238E27FC236}">
                <a16:creationId xmlns="" xmlns:a16="http://schemas.microsoft.com/office/drawing/2014/main" id="{9FC77DF6-C217-48C8-8FDE-26FE8EDD46D8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>
            <a:extLst>
              <a:ext uri="{FF2B5EF4-FFF2-40B4-BE49-F238E27FC236}">
                <a16:creationId xmlns="" xmlns:a16="http://schemas.microsoft.com/office/drawing/2014/main" id="{E08A3BCA-68A5-4703-96A6-2B5FCF0CD214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4">
            <a:extLst>
              <a:ext uri="{FF2B5EF4-FFF2-40B4-BE49-F238E27FC236}">
                <a16:creationId xmlns="" xmlns:a16="http://schemas.microsoft.com/office/drawing/2014/main" id="{12842868-6E8E-4C9B-B4B3-4BBD330AF854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>
            <a:extLst>
              <a:ext uri="{FF2B5EF4-FFF2-40B4-BE49-F238E27FC236}">
                <a16:creationId xmlns="" xmlns:a16="http://schemas.microsoft.com/office/drawing/2014/main" id="{52BCB778-9F6C-45E3-9103-B477B653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9E1F-E206-4C8C-A0CE-976C8307AC76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2" name="Нижний колонтитул 16">
            <a:extLst>
              <a:ext uri="{FF2B5EF4-FFF2-40B4-BE49-F238E27FC236}">
                <a16:creationId xmlns="" xmlns:a16="http://schemas.microsoft.com/office/drawing/2014/main" id="{DFEC8C0B-E956-481D-A9DB-B3AD0EBA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>
            <a:extLst>
              <a:ext uri="{FF2B5EF4-FFF2-40B4-BE49-F238E27FC236}">
                <a16:creationId xmlns="" xmlns:a16="http://schemas.microsoft.com/office/drawing/2014/main" id="{5925572C-BD6C-47AD-A8E2-7D944F1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4B18-6962-4F98-9101-238F1B37E2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362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E08A1EC4-1B94-4B68-8574-9A9312EB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B9DD-CA0D-4EED-A2A2-5216BEF6609A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148311E9-AD16-4580-A20D-8D59F56A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DB6F12B7-0BCB-4059-AA41-1E6AD381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71EEE-4926-4947-8B87-CFADE73A81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5235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305ECD0F-733A-4858-8C71-C0BBAD32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F042-471F-43E7-9F22-8E4E1F50552F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97801F6B-948D-4208-992E-80512F07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35870409-E1E4-45EE-9314-BE42B7B2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97FC3-8508-4FE4-9FA6-54C5C6AAB0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6680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05119B3F-F5B1-4330-819A-35BEB831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E133-5D27-4D6D-9E37-D64C0A802070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63A4B8AC-2AEA-45CA-9B5A-748706B0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AF5C7F68-C71F-4EDC-ABA0-2EBC4075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BB49F-9632-41EB-A114-94666A24DA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200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>
            <a:extLst>
              <a:ext uri="{FF2B5EF4-FFF2-40B4-BE49-F238E27FC236}">
                <a16:creationId xmlns="" xmlns:a16="http://schemas.microsoft.com/office/drawing/2014/main" id="{09E02BE7-3F55-4287-BB4C-D1B6C7D5D6A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0">
            <a:extLst>
              <a:ext uri="{FF2B5EF4-FFF2-40B4-BE49-F238E27FC236}">
                <a16:creationId xmlns="" xmlns:a16="http://schemas.microsoft.com/office/drawing/2014/main" id="{721BBDF3-804D-439C-AE35-E5F63EF1257A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>
            <a:extLst>
              <a:ext uri="{FF2B5EF4-FFF2-40B4-BE49-F238E27FC236}">
                <a16:creationId xmlns="" xmlns:a16="http://schemas.microsoft.com/office/drawing/2014/main" id="{3FBDFB84-4867-4511-A23C-6384A3E0D2C6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>
            <a:extLst>
              <a:ext uri="{FF2B5EF4-FFF2-40B4-BE49-F238E27FC236}">
                <a16:creationId xmlns="" xmlns:a16="http://schemas.microsoft.com/office/drawing/2014/main" id="{61BB1418-C947-4C4E-8A36-18B0EF3E36AA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4">
            <a:extLst>
              <a:ext uri="{FF2B5EF4-FFF2-40B4-BE49-F238E27FC236}">
                <a16:creationId xmlns="" xmlns:a16="http://schemas.microsoft.com/office/drawing/2014/main" id="{656867F1-7973-4D7E-8736-0C89756C140E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="" xmlns:a16="http://schemas.microsoft.com/office/drawing/2014/main" id="{49D2F3E5-5078-4795-A326-349722C7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D4043-0E90-46DD-8373-BF3C6FEFF92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696EC8A2-B972-4D4D-909E-AD92101A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="" xmlns:a16="http://schemas.microsoft.com/office/drawing/2014/main" id="{50B3C774-6D2F-4B98-ABAF-EDB7EAAA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A1D10F32-900F-4D87-89E3-B5FAAD8229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7722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E0913701-3170-4911-87B8-B7C4B735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4F02-8CD7-4777-8B3D-E0071F2E9438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EF4843E9-B6A5-4BA1-B6AD-2D9A68B9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387D7961-4685-4B9E-9551-DDDD73A0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88778-1309-420F-893C-23D5FB57C1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139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>
            <a:extLst>
              <a:ext uri="{FF2B5EF4-FFF2-40B4-BE49-F238E27FC236}">
                <a16:creationId xmlns="" xmlns:a16="http://schemas.microsoft.com/office/drawing/2014/main" id="{A6EFB8E0-2CF2-4D5E-A209-D80D71E8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527-1051-4688-8E50-819248830251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="" xmlns:a16="http://schemas.microsoft.com/office/drawing/2014/main" id="{A91CE946-C36B-4234-BD57-30C20D0A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>
            <a:extLst>
              <a:ext uri="{FF2B5EF4-FFF2-40B4-BE49-F238E27FC236}">
                <a16:creationId xmlns="" xmlns:a16="http://schemas.microsoft.com/office/drawing/2014/main" id="{B46DC0D5-C474-4C7E-BD13-5A9554C5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AE440-BE90-47A4-AC34-6615A2C59C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4571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="" xmlns:a16="http://schemas.microsoft.com/office/drawing/2014/main" id="{8245EA28-D8B4-421D-9820-06360B2B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83B9-9188-4E0A-974A-DF8878223D54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="" xmlns:a16="http://schemas.microsoft.com/office/drawing/2014/main" id="{4795A117-F705-43B7-9FD8-BD08E131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="" xmlns:a16="http://schemas.microsoft.com/office/drawing/2014/main" id="{56A46C87-73CF-4CFB-AF17-F4AC6001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445D3-AFA3-40BB-9997-A6BF14F796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4304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="" xmlns:a16="http://schemas.microsoft.com/office/drawing/2014/main" id="{FF6F9662-D433-4762-87DC-A299B083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678C-B7AE-4E88-A18A-36FF4D728178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CE6D229-8F0E-4398-A6EA-29EE5452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>
            <a:extLst>
              <a:ext uri="{FF2B5EF4-FFF2-40B4-BE49-F238E27FC236}">
                <a16:creationId xmlns="" xmlns:a16="http://schemas.microsoft.com/office/drawing/2014/main" id="{CBF76932-6C07-49BC-B579-6809D132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C3352-48B3-4FBF-9324-A018C5544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274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="" xmlns:a16="http://schemas.microsoft.com/office/drawing/2014/main" id="{FE77BB0D-F61C-45F0-AF12-6F7C474A216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10">
            <a:extLst>
              <a:ext uri="{FF2B5EF4-FFF2-40B4-BE49-F238E27FC236}">
                <a16:creationId xmlns="" xmlns:a16="http://schemas.microsoft.com/office/drawing/2014/main" id="{FDFB1EE9-2A17-492B-9181-4EA4CFB64B8F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>
            <a:extLst>
              <a:ext uri="{FF2B5EF4-FFF2-40B4-BE49-F238E27FC236}">
                <a16:creationId xmlns="" xmlns:a16="http://schemas.microsoft.com/office/drawing/2014/main" id="{048016FA-3DB3-4C2E-8F33-C5438DC2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9D67-BDC7-4629-BFDF-E786DC3C80EA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7A35B07B-4A3F-4267-A191-36BE1510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="" xmlns:a16="http://schemas.microsoft.com/office/drawing/2014/main" id="{309B1D1F-C449-41B5-B219-7DFD3BF4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EA729-018A-446D-87C7-BCA4D5CCBF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2616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="" xmlns:a16="http://schemas.microsoft.com/office/drawing/2014/main" id="{2BA15976-E218-41C3-B0A9-5CF8E7F52FD9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>
            <a:extLst>
              <a:ext uri="{FF2B5EF4-FFF2-40B4-BE49-F238E27FC236}">
                <a16:creationId xmlns="" xmlns:a16="http://schemas.microsoft.com/office/drawing/2014/main" id="{64FAA547-F08C-4A20-8361-B5061DBF9C02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>
            <a:extLst>
              <a:ext uri="{FF2B5EF4-FFF2-40B4-BE49-F238E27FC236}">
                <a16:creationId xmlns="" xmlns:a16="http://schemas.microsoft.com/office/drawing/2014/main" id="{3D6AA78B-CE18-4463-A540-B785719FCD4B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>
            <a:extLst>
              <a:ext uri="{FF2B5EF4-FFF2-40B4-BE49-F238E27FC236}">
                <a16:creationId xmlns="" xmlns:a16="http://schemas.microsoft.com/office/drawing/2014/main" id="{8B71E670-D2E2-4270-A04D-32C7DCC1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9596-6C1D-45F9-97FB-26C4D63A91DB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F3B69BAD-BE91-4E91-8A1B-3D2722DD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="" xmlns:a16="http://schemas.microsoft.com/office/drawing/2014/main" id="{ED27C5BD-9FEE-43BA-BC2E-FA957CDB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4C715B4-481F-45FA-9B02-4AB70778A4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59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0D97736-7C36-4AA8-8501-21FDC801F5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BE345D5E-D302-4799-83BD-B2E86E89031F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>
            <a:extLst>
              <a:ext uri="{FF2B5EF4-FFF2-40B4-BE49-F238E27FC236}">
                <a16:creationId xmlns="" xmlns:a16="http://schemas.microsoft.com/office/drawing/2014/main" id="{4C8539DC-B7A6-40BC-8988-2D18A724A9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12">
            <a:extLst>
              <a:ext uri="{FF2B5EF4-FFF2-40B4-BE49-F238E27FC236}">
                <a16:creationId xmlns="" xmlns:a16="http://schemas.microsoft.com/office/drawing/2014/main" id="{80D8FA5B-94C5-4781-9245-3CD4B454E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05117C74-C577-4967-B79C-1B9B4640D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E657AFF-89B2-4686-891C-97800D61D559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D454029-FEC6-4333-977F-A5F668ABA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="" xmlns:a16="http://schemas.microsoft.com/office/drawing/2014/main" id="{F796B913-1325-466A-85BD-926DEF741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9621E274-05CD-444B-AE1C-582795303F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1" r:id="rId2"/>
    <p:sldLayoutId id="2147483909" r:id="rId3"/>
    <p:sldLayoutId id="2147483902" r:id="rId4"/>
    <p:sldLayoutId id="2147483903" r:id="rId5"/>
    <p:sldLayoutId id="2147483904" r:id="rId6"/>
    <p:sldLayoutId id="2147483905" r:id="rId7"/>
    <p:sldLayoutId id="2147483910" r:id="rId8"/>
    <p:sldLayoutId id="2147483911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Литьё\3bd686099e[1].jpg">
            <a:extLst>
              <a:ext uri="{FF2B5EF4-FFF2-40B4-BE49-F238E27FC236}">
                <a16:creationId xmlns="" xmlns:a16="http://schemas.microsoft.com/office/drawing/2014/main" id="{C5BA5228-0996-43D3-96FC-7D4118F9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5836"/>
          <a:stretch>
            <a:fillRect/>
          </a:stretch>
        </p:blipFill>
        <p:spPr bwMode="auto">
          <a:xfrm>
            <a:off x="2195736" y="3207205"/>
            <a:ext cx="5257554" cy="308880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075905B-D13E-46AD-BA5E-E024002729E0}"/>
              </a:ext>
            </a:extLst>
          </p:cNvPr>
          <p:cNvSpPr/>
          <p:nvPr/>
        </p:nvSpPr>
        <p:spPr>
          <a:xfrm>
            <a:off x="214282" y="1500174"/>
            <a:ext cx="8715436" cy="7425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«Уникальный художественный промысел»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Documents and Settings\Администратор\Рабочий стол\отложила\pic_11387_m[1].gif">
            <a:extLst>
              <a:ext uri="{FF2B5EF4-FFF2-40B4-BE49-F238E27FC236}">
                <a16:creationId xmlns="" xmlns:a16="http://schemas.microsoft.com/office/drawing/2014/main" id="{1DC0ABBA-76C7-4CBC-9316-29A4B5EE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3E126AC-BCAF-474C-9C48-F7461797999D}"/>
              </a:ext>
            </a:extLst>
          </p:cNvPr>
          <p:cNvSpPr txBox="1"/>
          <p:nvPr/>
        </p:nvSpPr>
        <p:spPr>
          <a:xfrm>
            <a:off x="6444208" y="5517232"/>
            <a:ext cx="2485510" cy="707886"/>
          </a:xfrm>
          <a:prstGeom prst="rect">
            <a:avLst/>
          </a:prstGeom>
          <a:solidFill>
            <a:schemeClr val="accent1"/>
          </a:solidFill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dirty="0" err="1" smtClean="0">
                <a:latin typeface="Times New Roman"/>
                <a:ea typeface="Times New Roman"/>
                <a:cs typeface="Times New Roman"/>
              </a:rPr>
              <a:t>Булычева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Г.И.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учитель географии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152" name="TextBox 7">
            <a:extLst>
              <a:ext uri="{FF2B5EF4-FFF2-40B4-BE49-F238E27FC236}">
                <a16:creationId xmlns="" xmlns:a16="http://schemas.microsoft.com/office/drawing/2014/main" id="{4718903E-9E9C-488C-B96D-154BCBADF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14313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№30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238EA54E-585C-4A08-B549-76A7BDE5FA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357188"/>
            <a:ext cx="8186737" cy="5662612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latin typeface="Times New Roman"/>
                <a:cs typeface="Times New Roman"/>
              </a:rPr>
              <a:t>Важная роль в формировании образа каслинского художественного литья принадлежит </a:t>
            </a:r>
            <a:r>
              <a:rPr lang="ru-RU" altLang="ru-RU" sz="2400" dirty="0" smtClean="0">
                <a:latin typeface="Times New Roman"/>
                <a:cs typeface="Times New Roman"/>
              </a:rPr>
              <a:t>скульпторам</a:t>
            </a:r>
          </a:p>
          <a:p>
            <a:pPr marL="0" indent="0" algn="ctr" eaLnBrk="1" hangingPunct="1">
              <a:buNone/>
            </a:pPr>
            <a:r>
              <a:rPr lang="ru-RU" altLang="ru-RU" sz="2400" dirty="0" smtClean="0">
                <a:latin typeface="Times New Roman"/>
                <a:cs typeface="Times New Roman"/>
              </a:rPr>
              <a:t>М</a:t>
            </a:r>
            <a:r>
              <a:rPr lang="ru-RU" altLang="ru-RU" sz="2400" dirty="0">
                <a:latin typeface="Times New Roman"/>
                <a:cs typeface="Times New Roman"/>
              </a:rPr>
              <a:t>. Д. </a:t>
            </a:r>
            <a:r>
              <a:rPr lang="ru-RU" altLang="ru-RU" sz="2400" dirty="0" err="1">
                <a:latin typeface="Times New Roman"/>
                <a:cs typeface="Times New Roman"/>
              </a:rPr>
              <a:t>Канаеву</a:t>
            </a:r>
            <a:r>
              <a:rPr lang="ru-RU" altLang="ru-RU" sz="2400" dirty="0">
                <a:latin typeface="Times New Roman"/>
                <a:cs typeface="Times New Roman"/>
              </a:rPr>
              <a:t> и Н. Р. Баху. </a:t>
            </a:r>
            <a:endParaRPr lang="ru-RU" altLang="ru-RU" sz="1400" dirty="0">
              <a:latin typeface="Cambria"/>
              <a:ea typeface="Cambria"/>
            </a:endParaRPr>
          </a:p>
        </p:txBody>
      </p:sp>
      <p:sp>
        <p:nvSpPr>
          <p:cNvPr id="16387" name="TextBox 6">
            <a:extLst>
              <a:ext uri="{FF2B5EF4-FFF2-40B4-BE49-F238E27FC236}">
                <a16:creationId xmlns="" xmlns:a16="http://schemas.microsoft.com/office/drawing/2014/main" id="{C7F4C38E-788B-410D-8DD0-9B3EBBA4C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929313"/>
            <a:ext cx="170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Скульптор Бах</a:t>
            </a:r>
          </a:p>
        </p:txBody>
      </p:sp>
      <p:pic>
        <p:nvPicPr>
          <p:cNvPr id="16389" name="Рисунок 11" descr="Скульптура: Вздыбленный конь">
            <a:extLst>
              <a:ext uri="{FF2B5EF4-FFF2-40B4-BE49-F238E27FC236}">
                <a16:creationId xmlns="" xmlns:a16="http://schemas.microsoft.com/office/drawing/2014/main" id="{04B31343-70F2-40B3-8828-1BE4AC528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0697" y="2420888"/>
            <a:ext cx="32639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:\Documents and Settings\bgi\Рабочий стол\9.jpg">
            <a:extLst>
              <a:ext uri="{FF2B5EF4-FFF2-40B4-BE49-F238E27FC236}">
                <a16:creationId xmlns="" xmlns:a16="http://schemas.microsoft.com/office/drawing/2014/main" id="{B1B83597-C130-4A97-8051-58D672A4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5" t="4613" r="19489"/>
          <a:stretch>
            <a:fillRect/>
          </a:stretch>
        </p:blipFill>
        <p:spPr bwMode="auto">
          <a:xfrm>
            <a:off x="447914" y="2214563"/>
            <a:ext cx="32591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8BABF0BF-ACD0-40FF-8C21-E3CB2B0AC6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571500"/>
            <a:ext cx="8186738" cy="5519738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latin typeface="Times New Roman"/>
                <a:cs typeface="Times New Roman"/>
              </a:rPr>
              <a:t>Качество отливок каслинского завода не уступало уже в это время аналогичным изделиям из бронзы, что заслуженно отмечалось золотыми медалями Всероссийских, а впоследствии и Всемирных выставок</a:t>
            </a:r>
            <a:r>
              <a:rPr lang="ru-RU" altLang="ru-RU" sz="1400" dirty="0">
                <a:latin typeface="Times New Roman"/>
                <a:cs typeface="Times New Roman"/>
              </a:rPr>
              <a:t>.</a:t>
            </a:r>
          </a:p>
          <a:p>
            <a:endParaRPr lang="ru-RU" altLang="ru-RU" sz="1400" dirty="0">
              <a:latin typeface="Times New Roman"/>
              <a:cs typeface="Times New Roman"/>
            </a:endParaRPr>
          </a:p>
          <a:p>
            <a:endParaRPr lang="ru-RU" altLang="ru-RU" sz="1400" dirty="0">
              <a:latin typeface="Times New Roman"/>
              <a:cs typeface="Times New Roman"/>
            </a:endParaRPr>
          </a:p>
          <a:p>
            <a:endParaRPr lang="ru-RU" altLang="ru-RU" sz="1400" dirty="0">
              <a:latin typeface="Times New Roman"/>
              <a:cs typeface="Times New Roman"/>
            </a:endParaRPr>
          </a:p>
          <a:p>
            <a:pPr eaLnBrk="1" hangingPunct="1"/>
            <a:r>
              <a:rPr lang="ru-RU" altLang="ru-RU" sz="1400" dirty="0">
                <a:latin typeface="Times New Roman"/>
                <a:cs typeface="Times New Roman"/>
              </a:rPr>
              <a:t>М.Д. </a:t>
            </a:r>
            <a:r>
              <a:rPr lang="ru-RU" altLang="ru-RU" sz="1400" dirty="0" err="1">
                <a:latin typeface="Times New Roman"/>
                <a:cs typeface="Times New Roman"/>
              </a:rPr>
              <a:t>Канаев</a:t>
            </a:r>
            <a:endParaRPr lang="ru-RU" altLang="ru-RU" sz="14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Documents and Settings\Администратор\Рабочий стол\Города Чел обл\ЛИть.bmp">
            <a:extLst>
              <a:ext uri="{FF2B5EF4-FFF2-40B4-BE49-F238E27FC236}">
                <a16:creationId xmlns="" xmlns:a16="http://schemas.microsoft.com/office/drawing/2014/main" id="{3A49EBD6-6936-4C31-AAD3-823BC5843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27" y="2472517"/>
            <a:ext cx="257175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Администратор\Рабочий стол\Города Чел обл\л голова.bmp">
            <a:extLst>
              <a:ext uri="{FF2B5EF4-FFF2-40B4-BE49-F238E27FC236}">
                <a16:creationId xmlns="" xmlns:a16="http://schemas.microsoft.com/office/drawing/2014/main" id="{4A487875-532E-484E-97F4-08B4FEB20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349500"/>
            <a:ext cx="49720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Медали Каслинского завода">
            <a:extLst>
              <a:ext uri="{FF2B5EF4-FFF2-40B4-BE49-F238E27FC236}">
                <a16:creationId xmlns="" xmlns:a16="http://schemas.microsoft.com/office/drawing/2014/main" id="{11B1AE17-C4F4-4ECD-AB19-005688EC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17145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kleimo_00.jpg">
            <a:extLst>
              <a:ext uri="{FF2B5EF4-FFF2-40B4-BE49-F238E27FC236}">
                <a16:creationId xmlns="" xmlns:a16="http://schemas.microsoft.com/office/drawing/2014/main" id="{D0A8ADF7-8005-494D-BBDA-0EEB9E560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470634" flipV="1">
            <a:off x="6729413" y="4233863"/>
            <a:ext cx="19510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>
            <a:extLst>
              <a:ext uri="{FF2B5EF4-FFF2-40B4-BE49-F238E27FC236}">
                <a16:creationId xmlns="" xmlns:a16="http://schemas.microsoft.com/office/drawing/2014/main" id="{3EF64991-A8AB-4656-9A8A-13BE22E37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214438"/>
            <a:ext cx="68929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1860 по 1914 гг. искусство каслинских мастеров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отмечено престижными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наградами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1860 – малая золотая медаль на выставке Вольного экономического общества в Москве.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1861 – малая серебряная медаль Мануфактурной выставки в Санкт-Петербурге…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 – Почетный диплом Балтийской промышленной выставки в Мальме.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2" descr="348207_37_i_023 (552x600, 102Kb)">
            <a:extLst>
              <a:ext uri="{FF2B5EF4-FFF2-40B4-BE49-F238E27FC236}">
                <a16:creationId xmlns="" xmlns:a16="http://schemas.microsoft.com/office/drawing/2014/main" id="{1C4E53CF-A101-4711-A7EB-AEC581BAC8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743200"/>
            <a:ext cx="5257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1508" name="Picture 3" descr="C:\Documents and Settings\bgi\Рабочий стол\133461985_348207_37_i_023.jpg">
            <a:extLst>
              <a:ext uri="{FF2B5EF4-FFF2-40B4-BE49-F238E27FC236}">
                <a16:creationId xmlns="" xmlns:a16="http://schemas.microsoft.com/office/drawing/2014/main" id="{BA0D8E05-AD89-4E9A-8569-B025B4FD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688632" cy="618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Музей художественного литья, Касли">
            <a:extLst>
              <a:ext uri="{FF2B5EF4-FFF2-40B4-BE49-F238E27FC236}">
                <a16:creationId xmlns="" xmlns:a16="http://schemas.microsoft.com/office/drawing/2014/main" id="{6E0A9E7F-3794-4AA0-92CD-1A1D13A38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75" y="993775"/>
            <a:ext cx="7373938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1F4E8F5-E294-4C4D-8942-0173E9CF6975}"/>
              </a:ext>
            </a:extLst>
          </p:cNvPr>
          <p:cNvSpPr/>
          <p:nvPr/>
        </p:nvSpPr>
        <p:spPr>
          <a:xfrm>
            <a:off x="357188" y="285750"/>
            <a:ext cx="8429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 </a:t>
            </a:r>
            <a:r>
              <a:rPr lang="ru-RU" sz="3200" b="1" i="1" dirty="0">
                <a:latin typeface="+mj-lt"/>
              </a:rPr>
              <a:t>Музей художественного литья  г. Касли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Мастера художественного литья">
            <a:extLst>
              <a:ext uri="{FF2B5EF4-FFF2-40B4-BE49-F238E27FC236}">
                <a16:creationId xmlns="" xmlns:a16="http://schemas.microsoft.com/office/drawing/2014/main" id="{A50743DD-78C4-4612-815B-10E6F257B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71625"/>
            <a:ext cx="78295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F4436E6-4DF6-4775-BDA7-BD8467024544}"/>
              </a:ext>
            </a:extLst>
          </p:cNvPr>
          <p:cNvSpPr/>
          <p:nvPr/>
        </p:nvSpPr>
        <p:spPr>
          <a:xfrm>
            <a:off x="0" y="285728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Мастера художественного литья, изготовившие первый чугунный павильон.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Администратор\Рабочий стол\Литьё\222[1].jpg">
            <a:extLst>
              <a:ext uri="{FF2B5EF4-FFF2-40B4-BE49-F238E27FC236}">
                <a16:creationId xmlns="" xmlns:a16="http://schemas.microsoft.com/office/drawing/2014/main" id="{20AC53D0-C6E5-4194-9684-0408884F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4449762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C:\Documents and Settings\Администратор\Рабочий стол\Литьё\111[1].jpg">
            <a:extLst>
              <a:ext uri="{FF2B5EF4-FFF2-40B4-BE49-F238E27FC236}">
                <a16:creationId xmlns="" xmlns:a16="http://schemas.microsoft.com/office/drawing/2014/main" id="{9C68FB81-25EE-4474-B357-BCA0E1FF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571875"/>
            <a:ext cx="4643437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Прямоугольник 3">
            <a:extLst>
              <a:ext uri="{FF2B5EF4-FFF2-40B4-BE49-F238E27FC236}">
                <a16:creationId xmlns="" xmlns:a16="http://schemas.microsoft.com/office/drawing/2014/main" id="{5CFAB75A-A935-4DDF-8EFE-51C67F6F5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000500"/>
            <a:ext cx="3429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Скульптор: Мен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Название: Собака со щенятами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Год: 1902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Высота: 22 см 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="" xmlns:a16="http://schemas.microsoft.com/office/drawing/2014/main" id="{386AA33A-DDD0-4BC2-B64A-B0EB5FCAA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357188"/>
            <a:ext cx="33575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Скульптор: Р.Бах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Название: Зубр.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Год: 1908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Высота: 38.5 см </a:t>
            </a:r>
            <a:endParaRPr lang="ru-RU" altLang="ru-RU" sz="2800">
              <a:latin typeface="Calibri" panose="020F0502020204030204" pitchFamily="34" charset="0"/>
            </a:endParaRPr>
          </a:p>
        </p:txBody>
      </p:sp>
      <p:pic>
        <p:nvPicPr>
          <p:cNvPr id="31750" name="Рисунок 4" descr="Скульптура: Зубр">
            <a:extLst>
              <a:ext uri="{FF2B5EF4-FFF2-40B4-BE49-F238E27FC236}">
                <a16:creationId xmlns="" xmlns:a16="http://schemas.microsoft.com/office/drawing/2014/main" id="{F6F7497A-FAE4-461A-B113-0697D457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8768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654AC9C4-0D61-4498-9A8B-B8947DCCA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85750"/>
            <a:ext cx="3071813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Скульптор: А.Соловьева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Название: Солоха и черт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Год: 1898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Высота: 35,6 см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2771" name="Рисунок 11" descr="Скульптура: Вздыбленный конь">
            <a:extLst>
              <a:ext uri="{FF2B5EF4-FFF2-40B4-BE49-F238E27FC236}">
                <a16:creationId xmlns="" xmlns:a16="http://schemas.microsoft.com/office/drawing/2014/main" id="{29CC9254-A2D5-42E2-A8A6-97012A1E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71688"/>
            <a:ext cx="33337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C:\Documents and Settings\Администратор\Рабочий стол\Литьё\polosa_56[1].jpg">
            <a:extLst>
              <a:ext uri="{FF2B5EF4-FFF2-40B4-BE49-F238E27FC236}">
                <a16:creationId xmlns="" xmlns:a16="http://schemas.microsoft.com/office/drawing/2014/main" id="{625D1718-6CB0-4660-8C34-01010EC0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571875"/>
            <a:ext cx="49117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4">
            <a:extLst>
              <a:ext uri="{FF2B5EF4-FFF2-40B4-BE49-F238E27FC236}">
                <a16:creationId xmlns="" xmlns:a16="http://schemas.microsoft.com/office/drawing/2014/main" id="{D5C67FCB-4EE5-49C8-AC52-604037F4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8" y="2143125"/>
            <a:ext cx="36433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cs typeface="Times New Roman" panose="02020603050405020304" pitchFamily="18" charset="0"/>
              </a:rPr>
              <a:t>Скульптор: А.Соловьева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cs typeface="Times New Roman" panose="02020603050405020304" pitchFamily="18" charset="0"/>
              </a:rPr>
              <a:t>Название: Черт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13D7FA51-45CF-4FC7-94CC-57CA30D6C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57188"/>
            <a:ext cx="364331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Скульптор: Н.Бах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Название: Драка филина с ястребом.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Год: 1906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Высота: 24.4 см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3795" name="Рисунок 5" descr="Скульптура: Драка филина с ястребом">
            <a:extLst>
              <a:ext uri="{FF2B5EF4-FFF2-40B4-BE49-F238E27FC236}">
                <a16:creationId xmlns="" xmlns:a16="http://schemas.microsoft.com/office/drawing/2014/main" id="{FEE73524-97F0-4392-A425-5D139AD6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43188"/>
            <a:ext cx="42862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12" descr="Скульптура: Л.Н.Толстой">
            <a:extLst>
              <a:ext uri="{FF2B5EF4-FFF2-40B4-BE49-F238E27FC236}">
                <a16:creationId xmlns="" xmlns:a16="http://schemas.microsoft.com/office/drawing/2014/main" id="{C01AF497-59F5-4CAA-9EB7-17332B9F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85750"/>
            <a:ext cx="3138488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Прямоугольник 5">
            <a:extLst>
              <a:ext uri="{FF2B5EF4-FFF2-40B4-BE49-F238E27FC236}">
                <a16:creationId xmlns="" xmlns:a16="http://schemas.microsoft.com/office/drawing/2014/main" id="{EA880C88-8161-4D17-8478-8550C9BCF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4643438"/>
            <a:ext cx="4071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Скульптор: Р.Бах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Название: Л.Н.Толстой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Год: Неизвестен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Высота: 44,5 см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4D0FFFE0-05E2-42BA-B709-977BA5DDD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5750"/>
            <a:ext cx="3429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Скульптор: Н.Лаверецкий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Название: Россия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Год: 1896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Высота: 98 см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4819" name="Рисунок 9" descr="Скульптура: Россия">
            <a:extLst>
              <a:ext uri="{FF2B5EF4-FFF2-40B4-BE49-F238E27FC236}">
                <a16:creationId xmlns="" xmlns:a16="http://schemas.microsoft.com/office/drawing/2014/main" id="{D600F1D1-B2C9-4888-9F71-8F5C4FAF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33337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>
            <a:extLst>
              <a:ext uri="{FF2B5EF4-FFF2-40B4-BE49-F238E27FC236}">
                <a16:creationId xmlns="" xmlns:a16="http://schemas.microsoft.com/office/drawing/2014/main" id="{474B3ED5-B32D-4490-852D-646E7D28E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1287463"/>
            <a:ext cx="5286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Скульптор: В.Торокин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Название: Углевоз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Год: Неизвестен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Высота: 37,5 см </a:t>
            </a:r>
            <a:endParaRPr lang="ru-RU" altLang="ru-RU" sz="2800">
              <a:latin typeface="Calibri" panose="020F0502020204030204" pitchFamily="34" charset="0"/>
            </a:endParaRPr>
          </a:p>
        </p:txBody>
      </p:sp>
      <p:pic>
        <p:nvPicPr>
          <p:cNvPr id="34821" name="Рисунок 14" descr="Скульптура: Углевоз">
            <a:extLst>
              <a:ext uri="{FF2B5EF4-FFF2-40B4-BE49-F238E27FC236}">
                <a16:creationId xmlns="" xmlns:a16="http://schemas.microsoft.com/office/drawing/2014/main" id="{9C51AD73-F957-4A52-B267-F1C16CB4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3250"/>
            <a:ext cx="4191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="" xmlns:a16="http://schemas.microsoft.com/office/drawing/2014/main" id="{9771D825-D58A-4C70-85E8-608FEF097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470" y="661338"/>
            <a:ext cx="650081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u="sng" dirty="0">
                <a:latin typeface="Times New Roman"/>
                <a:cs typeface="Times New Roman"/>
              </a:rPr>
              <a:t>Цель: </a:t>
            </a:r>
            <a:r>
              <a:rPr lang="ru-RU" altLang="ru-RU" sz="2400" b="1" dirty="0">
                <a:latin typeface="Times New Roman"/>
                <a:cs typeface="Times New Roman"/>
              </a:rPr>
              <a:t>узнать </a:t>
            </a:r>
            <a:r>
              <a:rPr lang="ru-RU" altLang="ru-RU" sz="2400" b="1" dirty="0" smtClean="0">
                <a:latin typeface="Times New Roman"/>
                <a:cs typeface="Times New Roman"/>
              </a:rPr>
              <a:t>интересные факты</a:t>
            </a:r>
            <a:r>
              <a:rPr lang="en-US" altLang="ru-RU" sz="2400" b="1" dirty="0" smtClean="0">
                <a:latin typeface="Times New Roman"/>
                <a:cs typeface="Times New Roman"/>
              </a:rPr>
              <a:t> </a:t>
            </a:r>
            <a:r>
              <a:rPr lang="ru-RU" altLang="ru-RU" sz="2400" b="1" dirty="0">
                <a:latin typeface="Times New Roman"/>
                <a:cs typeface="Times New Roman"/>
              </a:rPr>
              <a:t>о промыслах уральских мастеров и, в особенности об истории каслинского литья</a:t>
            </a:r>
            <a:r>
              <a:rPr lang="ru-RU" altLang="ru-RU" sz="2400" b="1" dirty="0" smtClean="0">
                <a:latin typeface="Times New Roman"/>
                <a:cs typeface="Times New Roman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u="sng" dirty="0">
                <a:latin typeface="Times New Roman"/>
                <a:cs typeface="Times New Roman"/>
              </a:rPr>
              <a:t>Задачи: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sz="2400" dirty="0">
                <a:latin typeface="Times New Roman"/>
                <a:cs typeface="Times New Roman"/>
              </a:rPr>
              <a:t>1. Выяснить, какими промыслами богат Урал.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/>
                <a:cs typeface="Times New Roman"/>
              </a:rPr>
              <a:t>2. Изучить историю литья.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/>
                <a:cs typeface="Times New Roman"/>
              </a:rPr>
              <a:t>а. проанализировать по каким этапам развивалось это ремесло;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/>
                <a:cs typeface="Times New Roman"/>
              </a:rPr>
              <a:t>б. в чем ценность художественного литья сегодня?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sz="2400" b="1" u="sng" dirty="0">
                <a:latin typeface="Times New Roman"/>
                <a:cs typeface="Times New Roman"/>
              </a:rPr>
              <a:t>Актуальность: </a:t>
            </a:r>
            <a:r>
              <a:rPr lang="ru-RU" altLang="ru-RU" sz="2400" dirty="0">
                <a:latin typeface="Times New Roman"/>
                <a:cs typeface="Times New Roman"/>
              </a:rPr>
              <a:t>история  родного края во все времена остается актуальной</a:t>
            </a:r>
          </a:p>
        </p:txBody>
      </p:sp>
      <p:pic>
        <p:nvPicPr>
          <p:cNvPr id="8196" name="Picture 2" descr="C:\Documents and Settings\Администратор\Рабочий стол\отложила\pic_11387_m[1].gif">
            <a:extLst>
              <a:ext uri="{FF2B5EF4-FFF2-40B4-BE49-F238E27FC236}">
                <a16:creationId xmlns="" xmlns:a16="http://schemas.microsoft.com/office/drawing/2014/main" id="{4003F012-8F71-4B1C-8927-8C1E11730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2F059DF5-9DA6-4530-B7D8-29B746A39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063"/>
            <a:ext cx="4857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Скульптор: Е.Лансере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Название: Тройка летом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Год:1900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Высота: 37,5 см </a:t>
            </a:r>
            <a:endParaRPr lang="ru-RU" altLang="ru-RU" sz="2800">
              <a:latin typeface="Calibri" panose="020F0502020204030204" pitchFamily="34" charset="0"/>
            </a:endParaRPr>
          </a:p>
        </p:txBody>
      </p:sp>
      <p:pic>
        <p:nvPicPr>
          <p:cNvPr id="35843" name="Рисунок 16" descr="Скульптура: Тройка летом">
            <a:extLst>
              <a:ext uri="{FF2B5EF4-FFF2-40B4-BE49-F238E27FC236}">
                <a16:creationId xmlns="" xmlns:a16="http://schemas.microsoft.com/office/drawing/2014/main" id="{B2B7D730-453F-44C0-84EA-8A4FCE2D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71750"/>
            <a:ext cx="50768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>
            <a:extLst>
              <a:ext uri="{FF2B5EF4-FFF2-40B4-BE49-F238E27FC236}">
                <a16:creationId xmlns="" xmlns:a16="http://schemas.microsoft.com/office/drawing/2014/main" id="{01BCD71B-F341-48C6-BAE0-E7C12C6C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571500"/>
            <a:ext cx="4000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Скульптор: П.Клодт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Название: Конь со всадником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Год:1914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Высота: 42 см </a:t>
            </a:r>
            <a:endParaRPr lang="ru-RU" altLang="ru-RU" sz="2800">
              <a:latin typeface="Calibri" panose="020F0502020204030204" pitchFamily="34" charset="0"/>
            </a:endParaRPr>
          </a:p>
        </p:txBody>
      </p:sp>
      <p:pic>
        <p:nvPicPr>
          <p:cNvPr id="35845" name="Рисунок 17" descr="Скульптура: Тройка летом">
            <a:extLst>
              <a:ext uri="{FF2B5EF4-FFF2-40B4-BE49-F238E27FC236}">
                <a16:creationId xmlns="" xmlns:a16="http://schemas.microsoft.com/office/drawing/2014/main" id="{B821FED5-8165-4A7A-B06C-6AB8BC19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428875"/>
            <a:ext cx="3429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91264" cy="561513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Современные Касли являются единственным городом в мире, где находится специализированный музей художественного литья. Музей открыт в 1963 году. Основу его собрания составляет уникальная  коллекция отливок, выполненных в XIX-XX вв.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Каслинском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заводе.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ly-ural.ru/wp-content/gallery/g-kasli/MINpvMxmAY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308056" cy="4203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роизводственный корпус: Каслинский завод архитектурно-художественного литья">
            <a:extLst>
              <a:ext uri="{FF2B5EF4-FFF2-40B4-BE49-F238E27FC236}">
                <a16:creationId xmlns="" xmlns:a16="http://schemas.microsoft.com/office/drawing/2014/main" id="{646AF0A3-4164-4C49-905D-EC7214BB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57" y="2564654"/>
            <a:ext cx="8970086" cy="279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0485EF5-056E-4A84-961A-F47B224D21DB}"/>
              </a:ext>
            </a:extLst>
          </p:cNvPr>
          <p:cNvSpPr/>
          <p:nvPr/>
        </p:nvSpPr>
        <p:spPr>
          <a:xfrm>
            <a:off x="428625" y="1000125"/>
            <a:ext cx="82867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j-lt"/>
              </a:rPr>
              <a:t>Производственный корпус ООО "</a:t>
            </a:r>
            <a:r>
              <a:rPr lang="ru-RU" sz="3200" dirty="0" err="1">
                <a:latin typeface="+mj-lt"/>
              </a:rPr>
              <a:t>Каслинский</a:t>
            </a:r>
            <a:r>
              <a:rPr lang="ru-RU" sz="3200" dirty="0">
                <a:latin typeface="+mj-lt"/>
              </a:rPr>
              <a:t> завод архитектурно-художественного литья"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A820298-FE5E-4313-95B2-C6D915F0B636}"/>
              </a:ext>
            </a:extLst>
          </p:cNvPr>
          <p:cNvSpPr txBox="1"/>
          <p:nvPr/>
        </p:nvSpPr>
        <p:spPr>
          <a:xfrm>
            <a:off x="483987" y="548680"/>
            <a:ext cx="8207375" cy="5909310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Губкин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О.П. Новые имена в каслинском художественном литье /</a:t>
            </a:r>
          </a:p>
          <a:p>
            <a:pPr marL="342900" indent="-342900" eaLnBrk="1" hangingPunct="1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О.П. Губкин, Г.П. Шайдурова. - Челябинск: Южно-Уральское книжное </a:t>
            </a:r>
          </a:p>
          <a:p>
            <a:pPr marL="342900" indent="-342900" eaLnBrk="1" hangingPunct="1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издательство, 1989.</a:t>
            </a:r>
          </a:p>
          <a:p>
            <a:pPr eaLnBrk="1" hangingPunct="1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Каслинское чугунное литье   Пешкова, И.М. Искусство каслинских мастеров. Книги 1, 2. /Челябинск: Южно-Уральское книжное издательство, 1983.</a:t>
            </a:r>
          </a:p>
          <a:p>
            <a:pPr eaLnBrk="1" hangingPunct="1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Павловский, Б.Н. Декоративно-прикладное искусство </a:t>
            </a:r>
          </a:p>
          <a:p>
            <a:pPr eaLnBrk="1" hangingPunct="1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промышленного Урала / Б.Н. Павловский. - М.: Искусство, 1975</a:t>
            </a:r>
          </a:p>
          <a:p>
            <a:pPr eaLnBrk="1" hangingPunct="1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Свистунов, В.М. История каслинского завода 1745-1900 г. /</a:t>
            </a:r>
          </a:p>
          <a:p>
            <a:pPr eaLnBrk="1" hangingPunct="1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В.М. Свистунов. Челябинск: Южно-Уральское книжное издательство, 1997.</a:t>
            </a:r>
          </a:p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370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Литьё\3bd686099e[1].jpg">
            <a:extLst>
              <a:ext uri="{FF2B5EF4-FFF2-40B4-BE49-F238E27FC236}">
                <a16:creationId xmlns="" xmlns:a16="http://schemas.microsoft.com/office/drawing/2014/main" id="{C5BA5228-0996-43D3-96FC-7D4118F9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5836"/>
          <a:stretch>
            <a:fillRect/>
          </a:stretch>
        </p:blipFill>
        <p:spPr bwMode="auto">
          <a:xfrm>
            <a:off x="2195736" y="3207205"/>
            <a:ext cx="5257554" cy="308880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075905B-D13E-46AD-BA5E-E024002729E0}"/>
              </a:ext>
            </a:extLst>
          </p:cNvPr>
          <p:cNvSpPr/>
          <p:nvPr/>
        </p:nvSpPr>
        <p:spPr>
          <a:xfrm>
            <a:off x="214282" y="1500174"/>
            <a:ext cx="8715436" cy="7425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Уральские промыслы»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Documents and Settings\Администратор\Рабочий стол\отложила\pic_11387_m[1].gif">
            <a:extLst>
              <a:ext uri="{FF2B5EF4-FFF2-40B4-BE49-F238E27FC236}">
                <a16:creationId xmlns="" xmlns:a16="http://schemas.microsoft.com/office/drawing/2014/main" id="{1DC0ABBA-76C7-4CBC-9316-29A4B5EE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3E126AC-BCAF-474C-9C48-F7461797999D}"/>
              </a:ext>
            </a:extLst>
          </p:cNvPr>
          <p:cNvSpPr txBox="1"/>
          <p:nvPr/>
        </p:nvSpPr>
        <p:spPr>
          <a:xfrm>
            <a:off x="6444208" y="5517232"/>
            <a:ext cx="2485510" cy="707886"/>
          </a:xfrm>
          <a:prstGeom prst="rect">
            <a:avLst/>
          </a:prstGeom>
          <a:solidFill>
            <a:schemeClr val="accent1"/>
          </a:solidFill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dirty="0" err="1" smtClean="0">
                <a:latin typeface="Times New Roman"/>
                <a:ea typeface="Times New Roman"/>
                <a:cs typeface="Times New Roman"/>
              </a:rPr>
              <a:t>Булычева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Г.И.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учитель географии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152" name="TextBox 7">
            <a:extLst>
              <a:ext uri="{FF2B5EF4-FFF2-40B4-BE49-F238E27FC236}">
                <a16:creationId xmlns="" xmlns:a16="http://schemas.microsoft.com/office/drawing/2014/main" id="{4718903E-9E9C-488C-B96D-154BCBADF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14313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№30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16B4414D-F484-4498-9016-66836BD91F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188" y="428625"/>
            <a:ext cx="8329612" cy="559117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ru-RU" altLang="ru-RU" sz="2400" b="1" dirty="0">
                <a:latin typeface="Times New Roman"/>
                <a:cs typeface="Times New Roman"/>
              </a:rPr>
              <a:t>КАСЛИНСКОЕ ЛИТЬЕ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 Производство художественных изделий из чугуна — садовой мебели, решеток, шкатулок, скульптуры, бытовых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предметов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Рабочий стол\Города Чел обл\л стол.bmp">
            <a:extLst>
              <a:ext uri="{FF2B5EF4-FFF2-40B4-BE49-F238E27FC236}">
                <a16:creationId xmlns="" xmlns:a16="http://schemas.microsoft.com/office/drawing/2014/main" id="{777CF9D4-8F73-4834-B278-E81486E4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928" y="1916832"/>
            <a:ext cx="3613256" cy="416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>
            <a:extLst>
              <a:ext uri="{FF2B5EF4-FFF2-40B4-BE49-F238E27FC236}">
                <a16:creationId xmlns="" xmlns:a16="http://schemas.microsoft.com/office/drawing/2014/main" id="{A776A382-A4CA-42D2-BA27-2720625590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0"/>
            <a:ext cx="8186737" cy="6858000"/>
          </a:xfrm>
        </p:spPr>
        <p:txBody>
          <a:bodyPr/>
          <a:lstStyle/>
          <a:p>
            <a:pPr algn="ctr" eaLnBrk="1" hangingPunct="1">
              <a:buNone/>
            </a:pPr>
            <a:endParaRPr lang="ru-RU" altLang="ru-RU" sz="1400" dirty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altLang="ru-RU" sz="3200" dirty="0">
                <a:latin typeface="Times New Roman"/>
                <a:cs typeface="Times New Roman"/>
              </a:rPr>
              <a:t>История </a:t>
            </a:r>
            <a:r>
              <a:rPr lang="ru-RU" altLang="ru-RU" sz="3200" dirty="0" smtClean="0">
                <a:latin typeface="Times New Roman"/>
                <a:cs typeface="Times New Roman"/>
              </a:rPr>
              <a:t>завода</a:t>
            </a:r>
            <a:endParaRPr lang="ru-RU" altLang="ru-RU" sz="3200" dirty="0">
              <a:latin typeface="Times New Roman"/>
              <a:cs typeface="Times New Roman"/>
            </a:endParaRPr>
          </a:p>
        </p:txBody>
      </p:sp>
      <p:pic>
        <p:nvPicPr>
          <p:cNvPr id="10243" name="Picture 2" descr="Схема Каслинского завода">
            <a:extLst>
              <a:ext uri="{FF2B5EF4-FFF2-40B4-BE49-F238E27FC236}">
                <a16:creationId xmlns="" xmlns:a16="http://schemas.microsoft.com/office/drawing/2014/main" id="{79A985D9-8D7B-4381-8B51-54368220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349703" cy="438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D:\Н Демидов.bmp">
            <a:extLst>
              <a:ext uri="{FF2B5EF4-FFF2-40B4-BE49-F238E27FC236}">
                <a16:creationId xmlns="" xmlns:a16="http://schemas.microsoft.com/office/drawing/2014/main" id="{1E003915-A096-4B3C-A8A2-606EB904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15" y="1100907"/>
            <a:ext cx="3785253" cy="421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>
            <a:extLst>
              <a:ext uri="{FF2B5EF4-FFF2-40B4-BE49-F238E27FC236}">
                <a16:creationId xmlns="" xmlns:a16="http://schemas.microsoft.com/office/drawing/2014/main" id="{099FF82E-EEF8-4667-B555-4595E53B7C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571500"/>
            <a:ext cx="8258175" cy="5448300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latin typeface="Times New Roman"/>
                <a:cs typeface="Times New Roman"/>
              </a:rPr>
              <a:t>История завода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400" dirty="0">
              <a:latin typeface="Cambria"/>
              <a:ea typeface="Cambria"/>
            </a:endParaRPr>
          </a:p>
        </p:txBody>
      </p:sp>
      <p:pic>
        <p:nvPicPr>
          <p:cNvPr id="11267" name="Picture 2" descr="C:\Documents and Settings\Администратор\Рабочий стол\Литьё\ist01v[1].jpg">
            <a:extLst>
              <a:ext uri="{FF2B5EF4-FFF2-40B4-BE49-F238E27FC236}">
                <a16:creationId xmlns="" xmlns:a16="http://schemas.microsoft.com/office/drawing/2014/main" id="{91543EDB-BD22-4C6F-A5FA-F67CDEB7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853" y="1340768"/>
            <a:ext cx="62071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>
            <a:extLst>
              <a:ext uri="{FF2B5EF4-FFF2-40B4-BE49-F238E27FC236}">
                <a16:creationId xmlns="" xmlns:a16="http://schemas.microsoft.com/office/drawing/2014/main" id="{862B638A-F1A3-4FA0-A99B-CDDF1D29E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870" y="2910068"/>
            <a:ext cx="4857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Cambria"/>
                <a:ea typeface="Cambria"/>
              </a:rPr>
              <a:t>Вид города Касли. 19 век</a:t>
            </a:r>
          </a:p>
        </p:txBody>
      </p:sp>
      <p:pic>
        <p:nvPicPr>
          <p:cNvPr id="11269" name="Picture 3" descr="Купец первой гильдии Лев Иванович Расторгуев (1770 - 1823)">
            <a:extLst>
              <a:ext uri="{FF2B5EF4-FFF2-40B4-BE49-F238E27FC236}">
                <a16:creationId xmlns="" xmlns:a16="http://schemas.microsoft.com/office/drawing/2014/main" id="{B645820E-F804-4E0C-9166-9E713C04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549" y="2981677"/>
            <a:ext cx="2513012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6">
            <a:extLst>
              <a:ext uri="{FF2B5EF4-FFF2-40B4-BE49-F238E27FC236}">
                <a16:creationId xmlns="" xmlns:a16="http://schemas.microsoft.com/office/drawing/2014/main" id="{6343AE92-F0D1-4F3B-9C0C-AFB3BD42A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5786438"/>
            <a:ext cx="3000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i="1" dirty="0">
                <a:latin typeface="Cambria"/>
                <a:ea typeface="Cambria"/>
              </a:rPr>
              <a:t>Купец I гильдии</a:t>
            </a:r>
            <a:r>
              <a:rPr lang="ru-RU" altLang="ru-RU" sz="1400" i="1" dirty="0"/>
              <a:t/>
            </a:r>
            <a:br>
              <a:rPr lang="ru-RU" altLang="ru-RU" sz="1400" i="1" dirty="0"/>
            </a:br>
            <a:r>
              <a:rPr lang="ru-RU" altLang="ru-RU" sz="1400" i="1" dirty="0">
                <a:latin typeface="Cambria"/>
                <a:ea typeface="Cambria"/>
              </a:rPr>
              <a:t>Расторгуев</a:t>
            </a:r>
            <a:endParaRPr lang="ru-RU" altLang="ru-RU" sz="1400" dirty="0">
              <a:latin typeface="Cambria"/>
              <a:ea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>
            <a:extLst>
              <a:ext uri="{FF2B5EF4-FFF2-40B4-BE49-F238E27FC236}">
                <a16:creationId xmlns="" xmlns:a16="http://schemas.microsoft.com/office/drawing/2014/main" id="{C109A399-98E5-41B8-87FE-A482E6A6A6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188" y="404813"/>
            <a:ext cx="8329612" cy="5614987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latin typeface="Times New Roman"/>
                <a:cs typeface="Times New Roman"/>
              </a:rPr>
              <a:t>История завода</a:t>
            </a:r>
            <a:endParaRPr lang="ru-RU" altLang="ru-RU" sz="3200" dirty="0">
              <a:latin typeface="Times New Roman"/>
              <a:cs typeface="Times New Roman"/>
            </a:endParaRPr>
          </a:p>
        </p:txBody>
      </p:sp>
      <p:pic>
        <p:nvPicPr>
          <p:cNvPr id="11267" name="Picture 2" descr="Зотов Г.Ф.">
            <a:extLst>
              <a:ext uri="{FF2B5EF4-FFF2-40B4-BE49-F238E27FC236}">
                <a16:creationId xmlns="" xmlns:a16="http://schemas.microsoft.com/office/drawing/2014/main" id="{4BBA9B69-8AC1-40B5-9F73-196ADEBFC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988" y="2214554"/>
            <a:ext cx="4458079" cy="4429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292" name="TextBox 6">
            <a:extLst>
              <a:ext uri="{FF2B5EF4-FFF2-40B4-BE49-F238E27FC236}">
                <a16:creationId xmlns="" xmlns:a16="http://schemas.microsoft.com/office/drawing/2014/main" id="{5648DD36-D8EB-417E-9466-2BD47D26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476" y="6229440"/>
            <a:ext cx="264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Times New Roman"/>
                <a:cs typeface="Times New Roman"/>
              </a:rPr>
              <a:t>Григорий Зотов</a:t>
            </a:r>
          </a:p>
        </p:txBody>
      </p:sp>
      <p:pic>
        <p:nvPicPr>
          <p:cNvPr id="12293" name="Picture 4" descr="Портрет купца Зотова Г.Ф.">
            <a:extLst>
              <a:ext uri="{FF2B5EF4-FFF2-40B4-BE49-F238E27FC236}">
                <a16:creationId xmlns="" xmlns:a16="http://schemas.microsoft.com/office/drawing/2014/main" id="{491FCAA0-C056-42F2-9CFA-0DC68CA6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39950"/>
            <a:ext cx="321468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>
            <a:extLst>
              <a:ext uri="{FF2B5EF4-FFF2-40B4-BE49-F238E27FC236}">
                <a16:creationId xmlns="" xmlns:a16="http://schemas.microsoft.com/office/drawing/2014/main" id="{4ADAD06C-04BA-44E1-A570-3FFBD0F491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428625"/>
            <a:ext cx="8186737" cy="5591175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latin typeface="Times New Roman"/>
                <a:cs typeface="Times New Roman"/>
              </a:rPr>
              <a:t>История завода</a:t>
            </a:r>
            <a:endParaRPr lang="ru-RU" altLang="ru-RU" sz="3200" dirty="0">
              <a:latin typeface="Times New Roman"/>
              <a:cs typeface="Times New Roman"/>
            </a:endParaRPr>
          </a:p>
          <a:p>
            <a:pPr eaLnBrk="1" hangingPunct="1"/>
            <a:endParaRPr lang="ru-RU" altLang="ru-RU" dirty="0"/>
          </a:p>
        </p:txBody>
      </p:sp>
      <p:pic>
        <p:nvPicPr>
          <p:cNvPr id="13315" name="Picture 1" descr="Торговая площадь г. Касли, XIX в.">
            <a:extLst>
              <a:ext uri="{FF2B5EF4-FFF2-40B4-BE49-F238E27FC236}">
                <a16:creationId xmlns="" xmlns:a16="http://schemas.microsoft.com/office/drawing/2014/main" id="{1B71D701-6D69-4CC5-B807-2E92F27A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352800"/>
            <a:ext cx="56673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>
            <a:extLst>
              <a:ext uri="{FF2B5EF4-FFF2-40B4-BE49-F238E27FC236}">
                <a16:creationId xmlns="" xmlns:a16="http://schemas.microsoft.com/office/drawing/2014/main" id="{85A7FE88-7D5F-46A7-B622-8DA186A23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714750"/>
            <a:ext cx="52562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Times New Roman"/>
                <a:cs typeface="Times New Roman"/>
              </a:rPr>
              <a:t>Торговая площадь</a:t>
            </a:r>
          </a:p>
        </p:txBody>
      </p:sp>
      <p:pic>
        <p:nvPicPr>
          <p:cNvPr id="13317" name="Picture 2" descr="Доменные печи">
            <a:extLst>
              <a:ext uri="{FF2B5EF4-FFF2-40B4-BE49-F238E27FC236}">
                <a16:creationId xmlns="" xmlns:a16="http://schemas.microsoft.com/office/drawing/2014/main" id="{560D990F-38EA-4BDE-981E-1B4AEBA3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28875"/>
            <a:ext cx="3000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6">
            <a:extLst>
              <a:ext uri="{FF2B5EF4-FFF2-40B4-BE49-F238E27FC236}">
                <a16:creationId xmlns="" xmlns:a16="http://schemas.microsoft.com/office/drawing/2014/main" id="{9A4F8FB4-2407-4FA3-93B8-368B95E26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500563"/>
            <a:ext cx="368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Times New Roman"/>
                <a:cs typeface="Times New Roman"/>
              </a:rPr>
              <a:t>Доменные печи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="" xmlns:a16="http://schemas.microsoft.com/office/drawing/2014/main" id="{3CAC43A5-DE04-46F7-8551-6048BF774E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188" y="642938"/>
            <a:ext cx="8329612" cy="5376862"/>
          </a:xfrm>
        </p:spPr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1845 на заводе было организовано производство садово-парковой мебели и декоративных предметов интерьера — ажурных тарелок, шкатулок  и подсвечников.</a:t>
            </a:r>
          </a:p>
          <a:p>
            <a:pPr eaLnBrk="1" hangingPunct="1"/>
            <a:endParaRPr lang="ru-RU" altLang="ru-RU"/>
          </a:p>
        </p:txBody>
      </p:sp>
      <p:pic>
        <p:nvPicPr>
          <p:cNvPr id="14339" name="Рисунок 6" descr="Скульптура: Шкатулка">
            <a:extLst>
              <a:ext uri="{FF2B5EF4-FFF2-40B4-BE49-F238E27FC236}">
                <a16:creationId xmlns="" xmlns:a16="http://schemas.microsoft.com/office/drawing/2014/main" id="{6755FF9D-A29A-4533-8FF4-2EEE3EDA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0038" y="2928938"/>
            <a:ext cx="5033962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7" descr="Скульптура: Драка филина с ястребом">
            <a:extLst>
              <a:ext uri="{FF2B5EF4-FFF2-40B4-BE49-F238E27FC236}">
                <a16:creationId xmlns="" xmlns:a16="http://schemas.microsoft.com/office/drawing/2014/main" id="{AB11E0D8-9C0E-44D0-8963-12F73FFF7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95488"/>
            <a:ext cx="3714750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="" xmlns:a16="http://schemas.microsoft.com/office/drawing/2014/main" id="{E94EF685-06AD-462C-9BC0-ACD2FE474B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571500"/>
            <a:ext cx="8186737" cy="5448300"/>
          </a:xfrm>
        </p:spPr>
        <p:txBody>
          <a:bodyPr/>
          <a:lstStyle/>
          <a:p>
            <a:r>
              <a:rPr lang="ru-RU" altLang="ru-RU" sz="2800" dirty="0" smtClean="0">
                <a:latin typeface="Times New Roman"/>
                <a:ea typeface="Cambria"/>
                <a:cs typeface="Times New Roman"/>
              </a:rPr>
              <a:t>первые </a:t>
            </a:r>
            <a:r>
              <a:rPr lang="ru-RU" altLang="ru-RU" sz="2800" dirty="0">
                <a:latin typeface="Times New Roman"/>
                <a:ea typeface="Cambria"/>
                <a:cs typeface="Times New Roman"/>
              </a:rPr>
              <a:t>образцы скульптуры малых форм — как правило небольших фигурок, укрепленных на пресс-папье</a:t>
            </a:r>
            <a:r>
              <a:rPr lang="ru-RU" altLang="ru-RU" sz="2800" dirty="0" smtClean="0">
                <a:latin typeface="Times New Roman"/>
                <a:ea typeface="Cambria"/>
                <a:cs typeface="Times New Roman"/>
              </a:rPr>
              <a:t>.                          Затем ажурные формы</a:t>
            </a:r>
            <a:endParaRPr lang="ru-RU" altLang="ru-RU" sz="2800" dirty="0">
              <a:latin typeface="Constantia" panose="02030602050306030303" pitchFamily="18" charset="0"/>
            </a:endParaRPr>
          </a:p>
        </p:txBody>
      </p:sp>
      <p:sp>
        <p:nvSpPr>
          <p:cNvPr id="15364" name="AutoShape 7" descr="https://41.img.avito.st/640x480/3877106341.jpg">
            <a:extLst>
              <a:ext uri="{FF2B5EF4-FFF2-40B4-BE49-F238E27FC236}">
                <a16:creationId xmlns="" xmlns:a16="http://schemas.microsoft.com/office/drawing/2014/main" id="{FA041A9A-BE16-47CA-B32F-1ECB30C58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5365" name="Picture 10" descr="C:\Documents and Settings\bgi\Рабочий стол\3877106337.jpg">
            <a:extLst>
              <a:ext uri="{FF2B5EF4-FFF2-40B4-BE49-F238E27FC236}">
                <a16:creationId xmlns="" xmlns:a16="http://schemas.microsoft.com/office/drawing/2014/main" id="{972458E1-0FBD-4E73-9363-D2E46AA1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75" y="2132856"/>
            <a:ext cx="493712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12" descr="https://77.img.avito.st/640x480/4139882177.jpg">
            <a:extLst>
              <a:ext uri="{FF2B5EF4-FFF2-40B4-BE49-F238E27FC236}">
                <a16:creationId xmlns="" xmlns:a16="http://schemas.microsoft.com/office/drawing/2014/main" id="{6EA73BBB-1885-4526-A27F-A15F2A748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5367" name="Picture 13" descr="C:\Documents and Settings\bgi\Рабочий стол\4139882177.jpg">
            <a:extLst>
              <a:ext uri="{FF2B5EF4-FFF2-40B4-BE49-F238E27FC236}">
                <a16:creationId xmlns="" xmlns:a16="http://schemas.microsoft.com/office/drawing/2014/main" id="{D08C7501-362C-4C93-A0FB-7C981FAA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66" r="21484"/>
          <a:stretch>
            <a:fillRect/>
          </a:stretch>
        </p:blipFill>
        <p:spPr bwMode="auto">
          <a:xfrm>
            <a:off x="5724128" y="3229471"/>
            <a:ext cx="30718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407</TotalTime>
  <Words>408</Words>
  <Application>Microsoft Office PowerPoint</Application>
  <PresentationFormat>Экран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User</cp:lastModifiedBy>
  <cp:revision>149</cp:revision>
  <dcterms:created xsi:type="dcterms:W3CDTF">2009-10-29T21:12:30Z</dcterms:created>
  <dcterms:modified xsi:type="dcterms:W3CDTF">2022-04-26T04:28:57Z</dcterms:modified>
</cp:coreProperties>
</file>