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305" r:id="rId5"/>
    <p:sldId id="289" r:id="rId6"/>
    <p:sldId id="259" r:id="rId7"/>
    <p:sldId id="291" r:id="rId8"/>
    <p:sldId id="312" r:id="rId9"/>
    <p:sldId id="272" r:id="rId10"/>
    <p:sldId id="313" r:id="rId11"/>
    <p:sldId id="288" r:id="rId12"/>
    <p:sldId id="276" r:id="rId13"/>
    <p:sldId id="277" r:id="rId14"/>
    <p:sldId id="279" r:id="rId15"/>
    <p:sldId id="311" r:id="rId16"/>
    <p:sldId id="297" r:id="rId17"/>
    <p:sldId id="292" r:id="rId18"/>
    <p:sldId id="293" r:id="rId19"/>
    <p:sldId id="262" r:id="rId20"/>
    <p:sldId id="300" r:id="rId21"/>
    <p:sldId id="294" r:id="rId22"/>
    <p:sldId id="295" r:id="rId23"/>
    <p:sldId id="296" r:id="rId24"/>
    <p:sldId id="298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FFFF66"/>
    <a:srgbClr val="E0E0E0"/>
    <a:srgbClr val="B2B2B2"/>
    <a:srgbClr val="FFFF5B"/>
    <a:srgbClr val="960000"/>
    <a:srgbClr val="B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61DBC37-58C3-450B-9568-662051B163AA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7F25CC-30D0-49A2-A066-2A1339C8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Все переходы осуществляются по щелчку.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F2DA-4023-4CF9-8660-19D760167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D864-5D68-46F5-B619-BDC02EC03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92FC-4380-4E4A-A632-B2C0A5F26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39F2-CF61-49F8-8BBE-BCF1C7B9E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44EA-15B1-4231-8CAD-1D8FC5CF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7A5A9-BD57-4913-8D7D-8E8C7D06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C7AE-EA9A-47E5-99DA-624C548C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BDE2-68F0-460E-B502-7AAA89EA3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12DF-5510-4284-91B4-63988732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21F8-5558-4F04-8BF7-D5C6C5C8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9693-CB23-4573-8813-9B2391072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50D0CC-D382-4323-8415-5B92E06A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foto/c/9/apps/2/380/2380970_3f2989ae1ebc7316af13ed45492_prev.jpg" TargetMode="External"/><Relationship Id="rId13" Type="http://schemas.openxmlformats.org/officeDocument/2006/relationships/hyperlink" Target="http://www.hcandersen-homepage.dk/Danish-journal/HPIM2147.JPG" TargetMode="External"/><Relationship Id="rId18" Type="http://schemas.openxmlformats.org/officeDocument/2006/relationships/hyperlink" Target="http://s47.radikal.ru/i117/0810/84/8c17bacdc41c.jpg" TargetMode="External"/><Relationship Id="rId3" Type="http://schemas.openxmlformats.org/officeDocument/2006/relationships/hyperlink" Target="http://ru.wikipedia.org/wiki/%D0%90%D0%BD%D0%B4%D0%B5%D1%80%D1%81%D0%B5%D0%BD" TargetMode="External"/><Relationship Id="rId7" Type="http://schemas.openxmlformats.org/officeDocument/2006/relationships/hyperlink" Target="http://photoshopy.net/28827-vesennyaya-ramka-dlya-fotoshopa-vesennyaya-skazka.html" TargetMode="External"/><Relationship Id="rId12" Type="http://schemas.openxmlformats.org/officeDocument/2006/relationships/hyperlink" Target="http://nat-ka.livejournal.com/168998.html" TargetMode="External"/><Relationship Id="rId17" Type="http://schemas.openxmlformats.org/officeDocument/2006/relationships/hyperlink" Target="http://read.ru/images/booksillustrations/2355.jpg" TargetMode="External"/><Relationship Id="rId2" Type="http://schemas.openxmlformats.org/officeDocument/2006/relationships/image" Target="../media/image81.png"/><Relationship Id="rId16" Type="http://schemas.openxmlformats.org/officeDocument/2006/relationships/hyperlink" Target="http://www.rustoys.ru/voda.php?im=anders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azochnikonline.ru/index/andersen_gans_khristian/0-1786" TargetMode="External"/><Relationship Id="rId11" Type="http://schemas.openxmlformats.org/officeDocument/2006/relationships/hyperlink" Target="http://www.sky-art.com/andersen/papercuts/papercuts.htm" TargetMode="External"/><Relationship Id="rId5" Type="http://schemas.openxmlformats.org/officeDocument/2006/relationships/hyperlink" Target="http://www.sky-art.com/andersen/about/grenbek/grenbek03.htm" TargetMode="External"/><Relationship Id="rId15" Type="http://schemas.openxmlformats.org/officeDocument/2006/relationships/hyperlink" Target="http://s009.radikal.ru/i309/1101/e7/4f5b6c756c98t.jpg" TargetMode="External"/><Relationship Id="rId10" Type="http://schemas.openxmlformats.org/officeDocument/2006/relationships/hyperlink" Target="http://www.sky-art.com/andersen/pictures/pictures.htm" TargetMode="External"/><Relationship Id="rId4" Type="http://schemas.openxmlformats.org/officeDocument/2006/relationships/hyperlink" Target="http://www.tonnel.ru/?l=gzl&amp;uid=4&amp;op=bio" TargetMode="External"/><Relationship Id="rId9" Type="http://schemas.openxmlformats.org/officeDocument/2006/relationships/hyperlink" Target="http://www.sky-art.com/andersen/photos/photos.htm" TargetMode="External"/><Relationship Id="rId14" Type="http://schemas.openxmlformats.org/officeDocument/2006/relationships/hyperlink" Target="http://www.hcandersen-homepage.dk/hca-fotos/hcan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feelfree.slash.it/resources/gallery/copenhagen_places.jpg" TargetMode="External"/><Relationship Id="rId3" Type="http://schemas.openxmlformats.org/officeDocument/2006/relationships/hyperlink" Target="http://www.kmrz.ru/catimg/34/345321.jpg" TargetMode="External"/><Relationship Id="rId7" Type="http://schemas.openxmlformats.org/officeDocument/2006/relationships/hyperlink" Target="http://appelle.narod.ru/Copengagen.htm" TargetMode="External"/><Relationship Id="rId2" Type="http://schemas.openxmlformats.org/officeDocument/2006/relationships/hyperlink" Target="http://jili-bili.ru/files/anturage/medium/andersn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usk.by/bbe/75527/" TargetMode="External"/><Relationship Id="rId11" Type="http://schemas.openxmlformats.org/officeDocument/2006/relationships/image" Target="../media/image81.png"/><Relationship Id="rId5" Type="http://schemas.openxmlformats.org/officeDocument/2006/relationships/hyperlink" Target="http://community.livejournal.com/ru_traveller/1479899.html" TargetMode="External"/><Relationship Id="rId10" Type="http://schemas.openxmlformats.org/officeDocument/2006/relationships/hyperlink" Target="http://www.jugendliteratur.org/downloads/pressematerial/hans%20christian%20andersen%20medaille.jpg" TargetMode="External"/><Relationship Id="rId4" Type="http://schemas.openxmlformats.org/officeDocument/2006/relationships/hyperlink" Target="http://www.kmrz.ru/catimg/77/77120.jpg" TargetMode="External"/><Relationship Id="rId9" Type="http://schemas.openxmlformats.org/officeDocument/2006/relationships/hyperlink" Target="http://img0.liveinternet.ru/images/attach/c/1/58/353/58353420_1272433004_1270893342_pictur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36203">
            <a:off x="4613528" y="789611"/>
            <a:ext cx="3249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Monotype Corsiva" pitchFamily="66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000" b="1" dirty="0" smtClean="0">
                <a:latin typeface="Monotype Corsiva" pitchFamily="66" charset="0"/>
                <a:cs typeface="Times New Roman" pitchFamily="18" charset="0"/>
              </a:rPr>
              <a:t>"Средняя общеобразовательная школа № 36</a:t>
            </a:r>
            <a:endParaRPr lang="ru-RU" sz="1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65431">
            <a:off x="6896118" y="4147247"/>
            <a:ext cx="15919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Monotype Corsiva" pitchFamily="66" charset="0"/>
                <a:cs typeface="Times New Roman" pitchFamily="18" charset="0"/>
              </a:rPr>
              <a:t>Автор: Башкирцева Полина, ученица 4 класса Е</a:t>
            </a:r>
          </a:p>
          <a:p>
            <a:r>
              <a:rPr lang="ru-RU" sz="1000" b="1" dirty="0" smtClean="0">
                <a:latin typeface="Monotype Corsiva" pitchFamily="66" charset="0"/>
                <a:cs typeface="Times New Roman" pitchFamily="18" charset="0"/>
              </a:rPr>
              <a:t>Классный руководитель: Соколова Татьяна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2555" y="523722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Monotype Corsiva" pitchFamily="66" charset="0"/>
                <a:cs typeface="Times New Roman" pitchFamily="18" charset="0"/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 rot="21330489">
            <a:off x="4970251" y="2509011"/>
            <a:ext cx="2867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 </a:t>
            </a:r>
            <a:r>
              <a:rPr lang="ru-RU" sz="32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Ханс Кристиан Андерсен</a:t>
            </a:r>
            <a:r>
              <a:rPr lang="ru-RU" sz="32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2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Gautam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14298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Начиная с этого времени, Андерсен пишет большое количество произведений, в том числе и «Сказки», прославившие его. </a:t>
            </a:r>
            <a:endParaRPr lang="ru-RU" sz="2400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85720" y="4714884"/>
            <a:ext cx="8494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 писать и уже в 1829 г. смог заявить о себе как о поэте. 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3889373" cy="3892142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786282" y="3357562"/>
            <a:ext cx="4000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400" dirty="0"/>
              <a:t>Талантливый скульптор </a:t>
            </a:r>
            <a:r>
              <a:rPr lang="ru-RU" sz="2400" dirty="0" smtClean="0"/>
              <a:t>Ханс Кристиан </a:t>
            </a:r>
            <a:r>
              <a:rPr lang="ru-RU" sz="2400" dirty="0" err="1" smtClean="0"/>
              <a:t>Орстед</a:t>
            </a:r>
            <a:r>
              <a:rPr lang="ru-RU" sz="2400" dirty="0" smtClean="0"/>
              <a:t> и </a:t>
            </a:r>
            <a:r>
              <a:rPr lang="ru-RU" sz="2400" dirty="0" smtClean="0"/>
              <a:t>тёзка Андерсена, </a:t>
            </a:r>
            <a:r>
              <a:rPr lang="ru-RU" sz="2400" dirty="0"/>
              <a:t>прочитав первый сборник сказок, сказал: </a:t>
            </a:r>
            <a:r>
              <a:rPr lang="ru-RU" sz="2400" i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"Благодаря "Импровизатору" ты стал знаменит, а сказки сделают тебя бессмертным".</a:t>
            </a:r>
          </a:p>
        </p:txBody>
      </p:sp>
      <p:pic>
        <p:nvPicPr>
          <p:cNvPr id="11268" name="Picture 9" descr="1411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1562097" cy="256260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1269" name="Picture 10" descr="1408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4184650" cy="30829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первое большое признание пришло  к  Андерсену  после романа "Импровизатор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", в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котором он описал свое путешествие по Италии. 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5429256" y="571480"/>
            <a:ext cx="321471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dirty="0"/>
              <a:t>   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Рассказывая сказки детям,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писатель часто    оживлял их с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помощью своих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вырезок-силуэтов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Порой  он  прибегал  и к помощи клея. </a:t>
            </a:r>
          </a:p>
        </p:txBody>
      </p:sp>
      <p:pic>
        <p:nvPicPr>
          <p:cNvPr id="12291" name="Picture 13" descr="1681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357694"/>
            <a:ext cx="3167064" cy="206981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2293" name="Picture 20" descr="17277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632" y="4357694"/>
            <a:ext cx="2151320" cy="2071702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2294" name="Picture 22" descr="16684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1500198" cy="2062922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2295" name="Picture 10" descr="4f5b6c756c98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49274"/>
            <a:ext cx="4818067" cy="338043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8785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600" i="1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музее Андерсена в г. Оденсе хранится около 200 вырезок </a:t>
            </a:r>
          </a:p>
          <a:p>
            <a:pPr algn="ctr" eaLnBrk="1" hangingPunct="1">
              <a:defRPr/>
            </a:pPr>
            <a:r>
              <a:rPr lang="ru-RU" sz="2600" i="1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игрушек, сделанных сказочником.</a:t>
            </a:r>
          </a:p>
        </p:txBody>
      </p:sp>
      <p:pic>
        <p:nvPicPr>
          <p:cNvPr id="13315" name="Picture 12" descr="1684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196975"/>
            <a:ext cx="1778000" cy="215900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16" name="Picture 13" descr="1699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1728787" cy="156210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17" name="Picture 14" descr="16865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975"/>
            <a:ext cx="2232025" cy="162877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18" name="Picture 15" descr="17288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52963"/>
            <a:ext cx="1539875" cy="18002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19" name="Picture 16" descr="16851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724400"/>
            <a:ext cx="1389063" cy="17240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20" name="Picture 18" descr="16994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24400"/>
            <a:ext cx="1481138" cy="17287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21" name="Picture 19" descr="17278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196975"/>
            <a:ext cx="1511300" cy="165576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22" name="Picture 21" descr="11824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2924175"/>
            <a:ext cx="3097213" cy="167163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23" name="Picture 22" descr="16681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1196975"/>
            <a:ext cx="2447925" cy="163036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332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3500438"/>
            <a:ext cx="1944688" cy="2947987"/>
          </a:xfrm>
          <a:prstGeom prst="rect">
            <a:avLst/>
          </a:prstGeom>
          <a:noFill/>
          <a:ln w="9525">
            <a:solidFill>
              <a:srgbClr val="96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9275"/>
            <a:ext cx="1344612" cy="26638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39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644900"/>
            <a:ext cx="1581150" cy="25923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0" name="Picture 5" descr="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1238250" cy="25876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1" name="Picture 7" descr="16936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549275"/>
            <a:ext cx="1744663" cy="26638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2" name="Picture 8" descr="16845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644900"/>
            <a:ext cx="1493837" cy="259080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3" name="Picture 9" descr="17007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549275"/>
            <a:ext cx="1654175" cy="26638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4" name="Picture 10" descr="17287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644900"/>
            <a:ext cx="1819275" cy="25923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5" name="Picture 14" descr="16998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3644900"/>
            <a:ext cx="1254125" cy="25923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4346" name="Picture 14" descr="vo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549275"/>
            <a:ext cx="2100262" cy="273526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213100"/>
            <a:ext cx="2432050" cy="30956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5363" name="Picture 6" descr="1681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2662238" cy="2154237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5364" name="Picture 7" descr="1684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213100"/>
            <a:ext cx="2522537" cy="30956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5365" name="Picture 8" descr="27569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55875" cy="30956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5366" name="Picture 10" descr="16812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620713"/>
            <a:ext cx="3311525" cy="2160587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642910" y="500042"/>
            <a:ext cx="417354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У Андерсена не было семьи.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Своё одиночество он компенсирует 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путешествиями 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разные страны.</a:t>
            </a: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4143372" y="4286256"/>
            <a:ext cx="4540247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возвращении из Африки в 1872 году он упал с кровати, сильно расшибся и больше уже не оправился от травм, хотя прожил ещё три года.</a:t>
            </a:r>
          </a:p>
        </p:txBody>
      </p:sp>
      <p:pic>
        <p:nvPicPr>
          <p:cNvPr id="16388" name="Picture 9" descr="14089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71480"/>
            <a:ext cx="2162175" cy="331311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6389" name="Picture 10" descr="1408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385947" cy="418324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рисунки\литература\Андерсен\kart_91_s92-Е.Абдулаева-1_ad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68"/>
          <a:stretch>
            <a:fillRect/>
          </a:stretch>
        </p:blipFill>
        <p:spPr bwMode="auto">
          <a:xfrm>
            <a:off x="285720" y="428604"/>
            <a:ext cx="2319324" cy="32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:\Мои рисунки\литература\Андерсен\kart_47-2_a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65625"/>
            <a:ext cx="1457325" cy="201771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17412" name="Picture 7" descr="D:\Мои рисунки\литература\Андерсен\kart_47-7_a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365625"/>
            <a:ext cx="1485900" cy="2014538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17413" name="Picture 8" descr="D:\Мои рисунки\литература\Андерсен\kart_57_a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14488"/>
            <a:ext cx="1871672" cy="248060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17414" name="Picture 4" descr="D:\Мои рисунки\литература\Андерсен\ris_28_s25-9_a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365625"/>
            <a:ext cx="1425575" cy="2014538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17415" name="Picture 6" descr="D:\Мои рисунки\литература\Андерсен\kart_60_Ника Гольц_a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1894" y="1714488"/>
            <a:ext cx="1779605" cy="248089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17416" name="Picture 2" descr="http://read.ru/images/booksillustrations/235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7256">
            <a:off x="388950" y="4061361"/>
            <a:ext cx="25923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http://jili-bili.ru/files/anturage/medium/andersn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1714488"/>
            <a:ext cx="1981230" cy="2523734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BC0000"/>
              </a:bgClr>
            </a:pattFill>
            <a:miter lim="800000"/>
            <a:headEnd/>
            <a:tailEnd/>
          </a:ln>
        </p:spPr>
      </p:pic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2268538" y="404813"/>
            <a:ext cx="64801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За два месяца до смерти Андерсен узнал из английской газеты, что его сказки принадлежат к числу наиболее читаемых во всём мире.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рисунки\литература\Андерсен\Андерсен_09_адр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2154237" cy="27368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8435" name="Picture 6" descr="D:\Мои рисунки\литература\Андерсен\Андерсен_25_адр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60575"/>
            <a:ext cx="2784475" cy="424656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19475" y="692150"/>
            <a:ext cx="50403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Умер Андерсен 4 августа 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1875 года в возрасте 70 лет.</a:t>
            </a:r>
          </a:p>
        </p:txBody>
      </p:sp>
      <p:pic>
        <p:nvPicPr>
          <p:cNvPr id="18437" name="Picture 8" descr="kart_59-3_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73463"/>
            <a:ext cx="3673475" cy="275590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39750" y="549275"/>
            <a:ext cx="806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Родина почтила память Андерсена, установив 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набережной Копенгагена статую героини его сказки «Русалочки», ставшую символом города.</a:t>
            </a:r>
          </a:p>
        </p:txBody>
      </p:sp>
      <p:pic>
        <p:nvPicPr>
          <p:cNvPr id="19459" name="Picture 8" descr="портрет Андерсена_01_ад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36838"/>
            <a:ext cx="2686050" cy="35274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19460" name="Picture 12" descr="copenhagen_pl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4679950" cy="35115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20px-HCAnderse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929090" cy="516858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57686" y="1700213"/>
            <a:ext cx="44640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FF5B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Ханс Кристиан </a:t>
            </a:r>
            <a:r>
              <a:rPr lang="ru-RU" sz="2400" b="1" i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Андерсен</a:t>
            </a:r>
            <a:endParaRPr lang="ru-RU" sz="2400" dirty="0" smtClean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родился 2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апреля 1805 г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городе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Оденсе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острове </a:t>
            </a:r>
            <a:r>
              <a:rPr lang="ru-RU" sz="2400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Фюн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Дании.  </a:t>
            </a:r>
          </a:p>
        </p:txBody>
      </p:sp>
      <p:pic>
        <p:nvPicPr>
          <p:cNvPr id="3076" name="Picture 12" descr="ipic_den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2520950" cy="111760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pic>
        <p:nvPicPr>
          <p:cNvPr id="2" name="Picture 14" descr="Оденсе ви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691" y="3598884"/>
            <a:ext cx="4176713" cy="29019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428596" y="428604"/>
            <a:ext cx="56436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1965 году  была организована литературная премия имени Х.К.Андерсена лучшим детским писателям и художникам-иллюстраторам</a:t>
            </a:r>
            <a:r>
              <a:rPr lang="ru-RU" sz="2400" dirty="0"/>
              <a:t>. </a:t>
            </a:r>
          </a:p>
        </p:txBody>
      </p:sp>
      <p:pic>
        <p:nvPicPr>
          <p:cNvPr id="20483" name="Picture 12" descr="hans%20christian%20andersen%20medail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8"/>
          <a:stretch>
            <a:fillRect/>
          </a:stretch>
        </p:blipFill>
        <p:spPr bwMode="auto">
          <a:xfrm>
            <a:off x="6084888" y="404813"/>
            <a:ext cx="26638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389176" cy="309537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571472" y="2285992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Премия присуждается раз в два года, </a:t>
            </a:r>
          </a:p>
          <a:p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апреля, в день рождения Х.К. Андерсена. 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214678" y="3933825"/>
            <a:ext cx="55340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В  СССР  была  вручена  один   раз  </a:t>
            </a:r>
          </a:p>
          <a:p>
            <a:pPr algn="just"/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1976 году – Татьяне Алексеевне Мавриной, художнику-иллюстратору детской книги.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:\Мои рисунки\литература\Андерсен\kart_59-7_a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8"/>
            <a:ext cx="2881313" cy="2132012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1507" name="Picture 2" descr="100 К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881313" cy="265588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1508" name="Picture 6" descr="100 К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86124"/>
            <a:ext cx="4288133" cy="321471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8596" y="428604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г.Оденсе находится дом-музей Андерсена. Там хранятся все его произведения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9" descr="89dab99b9fdde67993a6ba33a7c91f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217738" cy="3455988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2531" name="Рисунок 10" descr="857e2b3e80c3b950b7cede92675511f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412875"/>
            <a:ext cx="2736850" cy="197485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2532" name="Рисунок 11" descr="b603f0ad0ce3389e08dd4ce13f4ae1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005263"/>
            <a:ext cx="2808287" cy="2028825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2533" name="Picture 2" descr="Голый коро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412875"/>
            <a:ext cx="1654175" cy="1728788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2534" name="Picture 2" descr="100 К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005263"/>
            <a:ext cx="1930400" cy="205263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868863"/>
            <a:ext cx="219075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3357563"/>
            <a:ext cx="2030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9" cstate="print"/>
          <a:srcRect l="5548" r="8719"/>
          <a:stretch>
            <a:fillRect/>
          </a:stretch>
        </p:blipFill>
        <p:spPr bwMode="auto">
          <a:xfrm>
            <a:off x="6156325" y="3068638"/>
            <a:ext cx="22320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6021388"/>
            <a:ext cx="27495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11" cstate="print"/>
          <a:srcRect l="5254" t="-13803" r="3059"/>
          <a:stretch>
            <a:fillRect/>
          </a:stretch>
        </p:blipFill>
        <p:spPr bwMode="auto">
          <a:xfrm>
            <a:off x="6011863" y="5949950"/>
            <a:ext cx="25209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28596" y="428604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на улочках города </a:t>
            </a:r>
            <a:r>
              <a:rPr lang="ru-RU" sz="2400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разпложены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памятники героям произведений Х.К.Андерсена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appelle.narod.ru/Copengagen/IMG_168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311525" cy="2208212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3555" name="Picture 2" descr="http://appelle.narod.ru/Copengagen/IMG_1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00213"/>
            <a:ext cx="3240088" cy="224155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3556" name="Picture 4" descr="сцена из музея анд в оден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76700"/>
            <a:ext cx="3240088" cy="239236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3557" name="Picture 2" descr="100 К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05263"/>
            <a:ext cx="3311525" cy="2486025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</p:spPr>
      </p:pic>
      <p:pic>
        <p:nvPicPr>
          <p:cNvPr id="2355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852738"/>
            <a:ext cx="16160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60350"/>
            <a:ext cx="34686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260350"/>
            <a:ext cx="33226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6092825"/>
            <a:ext cx="1311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6640" t="27576" r="15094"/>
          <a:stretch>
            <a:fillRect/>
          </a:stretch>
        </p:blipFill>
        <p:spPr bwMode="auto">
          <a:xfrm>
            <a:off x="3348038" y="476250"/>
            <a:ext cx="2663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850" y="1052513"/>
            <a:ext cx="84963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dirty="0">
                <a:cs typeface="Times New Roman" pitchFamily="18" charset="0"/>
                <a:hlinkClick r:id="rId3"/>
              </a:rPr>
              <a:t>http://ru.wikipedia.org/wiki/%D0%90%D0%BD%D0%B4%D0%B5%D1%80%D1%81%D0%B5%D0%BD</a:t>
            </a:r>
            <a:r>
              <a:rPr lang="ru-RU" sz="1600" dirty="0">
                <a:cs typeface="Times New Roman" pitchFamily="18" charset="0"/>
              </a:rPr>
              <a:t>   биография Андерсена   </a:t>
            </a:r>
          </a:p>
          <a:p>
            <a:r>
              <a:rPr lang="en-US" sz="1600" dirty="0">
                <a:cs typeface="Times New Roman" pitchFamily="18" charset="0"/>
                <a:hlinkClick r:id="rId4"/>
              </a:rPr>
              <a:t>http://www.tonnel.ru/?l=gzl&amp;uid=4&amp;op=bio</a:t>
            </a:r>
            <a:r>
              <a:rPr lang="ru-RU" sz="1600" dirty="0">
                <a:cs typeface="Times New Roman" pitchFamily="18" charset="0"/>
              </a:rPr>
              <a:t>  биография </a:t>
            </a:r>
            <a:r>
              <a:rPr lang="ru-RU" sz="1600" dirty="0"/>
              <a:t>Х.К. </a:t>
            </a:r>
            <a:r>
              <a:rPr lang="ru-RU" sz="1600" dirty="0">
                <a:cs typeface="Times New Roman" pitchFamily="18" charset="0"/>
              </a:rPr>
              <a:t>Андерсена</a:t>
            </a:r>
          </a:p>
          <a:p>
            <a:r>
              <a:rPr lang="en-US" sz="1600" dirty="0">
                <a:cs typeface="Times New Roman" pitchFamily="18" charset="0"/>
                <a:hlinkClick r:id="rId5"/>
              </a:rPr>
              <a:t>http://www.sky-art.com/andersen/about/grenbek/grenbek03.htm</a:t>
            </a:r>
            <a:r>
              <a:rPr lang="ru-RU" sz="1600" dirty="0">
                <a:cs typeface="Times New Roman" pitchFamily="18" charset="0"/>
              </a:rPr>
              <a:t>  биография </a:t>
            </a:r>
            <a:r>
              <a:rPr lang="ru-RU" sz="1600" dirty="0"/>
              <a:t>Х.К.</a:t>
            </a:r>
            <a:r>
              <a:rPr lang="ru-RU" sz="1600" dirty="0">
                <a:cs typeface="Times New Roman" pitchFamily="18" charset="0"/>
              </a:rPr>
              <a:t> Андерсена, </a:t>
            </a:r>
          </a:p>
          <a:p>
            <a:r>
              <a:rPr lang="en-US" sz="1600" dirty="0">
                <a:cs typeface="Times New Roman" pitchFamily="18" charset="0"/>
                <a:hlinkClick r:id="rId6"/>
              </a:rPr>
              <a:t>http://skazochnikonline.ru/index/andersen_gans_khristian/0-1786</a:t>
            </a:r>
            <a:r>
              <a:rPr lang="ru-RU" sz="1600" dirty="0">
                <a:cs typeface="Times New Roman" pitchFamily="18" charset="0"/>
              </a:rPr>
              <a:t>  биография </a:t>
            </a:r>
            <a:r>
              <a:rPr lang="ru-RU" sz="1600" dirty="0"/>
              <a:t>Х.К. Андерсена</a:t>
            </a:r>
          </a:p>
          <a:p>
            <a:r>
              <a:rPr lang="ru-RU" sz="1600" dirty="0">
                <a:hlinkClick r:id="rId7"/>
              </a:rPr>
              <a:t>http://photoshopy.net/28827-vesennyaya-ramka-dlya-fotoshopa-vesennyaya-skazka.html</a:t>
            </a:r>
            <a:r>
              <a:rPr lang="ru-RU" sz="1600" dirty="0"/>
              <a:t>  рамка на титульном слайде</a:t>
            </a:r>
          </a:p>
          <a:p>
            <a:r>
              <a:rPr lang="ru-RU" sz="1600" dirty="0">
                <a:hlinkClick r:id="rId8"/>
              </a:rPr>
              <a:t>http://img0.liveinternet.ru/images/foto/c/9/apps/2/380/2380970_3f2989ae1ebc7316af13ed45492_prev.jpg</a:t>
            </a:r>
            <a:r>
              <a:rPr lang="ru-RU" sz="1600" dirty="0"/>
              <a:t> </a:t>
            </a:r>
            <a:r>
              <a:rPr lang="ru-RU" sz="1600" dirty="0" smtClean="0"/>
              <a:t>Андерсен (слайд 1)</a:t>
            </a:r>
            <a:endParaRPr lang="ru-RU" sz="1600" dirty="0">
              <a:cs typeface="Times New Roman" pitchFamily="18" charset="0"/>
            </a:endParaRPr>
          </a:p>
          <a:p>
            <a:r>
              <a:rPr lang="en-US" sz="1600" dirty="0">
                <a:cs typeface="Times New Roman" pitchFamily="18" charset="0"/>
                <a:hlinkClick r:id="rId9"/>
              </a:rPr>
              <a:t>http://www.sky-art.com/andersen/photos/photos.htm</a:t>
            </a:r>
            <a:r>
              <a:rPr lang="ru-RU" sz="1600" dirty="0">
                <a:cs typeface="Times New Roman" pitchFamily="18" charset="0"/>
              </a:rPr>
              <a:t>   все фотографии Х.К. Андерсена</a:t>
            </a:r>
          </a:p>
          <a:p>
            <a:r>
              <a:rPr lang="en-US" sz="1600" dirty="0">
                <a:cs typeface="Times New Roman" pitchFamily="18" charset="0"/>
                <a:hlinkClick r:id="rId10"/>
              </a:rPr>
              <a:t>http://www.sky-art.com/andersen/pictures/pictures.htm</a:t>
            </a:r>
            <a:r>
              <a:rPr lang="ru-RU" sz="1600" dirty="0">
                <a:cs typeface="Times New Roman" pitchFamily="18" charset="0"/>
              </a:rPr>
              <a:t>   все портреты Х.К. Андерсена</a:t>
            </a:r>
          </a:p>
          <a:p>
            <a:r>
              <a:rPr lang="en-US" sz="1600" dirty="0">
                <a:cs typeface="Times New Roman" pitchFamily="18" charset="0"/>
                <a:hlinkClick r:id="rId11"/>
              </a:rPr>
              <a:t>http://www.sky-art.com/andersen/papercuts/papercuts.htm</a:t>
            </a:r>
            <a:r>
              <a:rPr lang="ru-RU" sz="1600" dirty="0">
                <a:cs typeface="Times New Roman" pitchFamily="18" charset="0"/>
              </a:rPr>
              <a:t>   все вырезки из бумаги Х.К. Андерсена</a:t>
            </a:r>
          </a:p>
          <a:p>
            <a:r>
              <a:rPr lang="en-US" sz="1600" dirty="0">
                <a:cs typeface="Times New Roman" pitchFamily="18" charset="0"/>
                <a:hlinkClick r:id="rId12"/>
              </a:rPr>
              <a:t>http://nat-ka.livejournal.com/168998.html</a:t>
            </a:r>
            <a:r>
              <a:rPr lang="ru-RU" sz="1600" dirty="0">
                <a:cs typeface="Times New Roman" pitchFamily="18" charset="0"/>
              </a:rPr>
              <a:t>  памятник «Огниво», «</a:t>
            </a:r>
            <a:r>
              <a:rPr lang="ru-RU" sz="1600" dirty="0" err="1">
                <a:cs typeface="Times New Roman" pitchFamily="18" charset="0"/>
              </a:rPr>
              <a:t>Дюймовочка</a:t>
            </a:r>
            <a:r>
              <a:rPr lang="ru-RU" sz="1600" dirty="0">
                <a:cs typeface="Times New Roman" pitchFamily="18" charset="0"/>
              </a:rPr>
              <a:t>»; дом, где родился Андерсен</a:t>
            </a:r>
          </a:p>
          <a:p>
            <a:r>
              <a:rPr lang="ru-RU" sz="1600" dirty="0">
                <a:hlinkClick r:id="rId13"/>
              </a:rPr>
              <a:t>http://www.hcandersen-homepage.dk/Danish-journal/HPIM2147.JPG</a:t>
            </a:r>
            <a:r>
              <a:rPr lang="ru-RU" sz="1600" dirty="0"/>
              <a:t> </a:t>
            </a:r>
            <a:r>
              <a:rPr lang="ru-RU" sz="1600" dirty="0" smtClean="0"/>
              <a:t> слайд 5</a:t>
            </a:r>
            <a:endParaRPr lang="ru-RU" sz="1600" dirty="0"/>
          </a:p>
          <a:p>
            <a:r>
              <a:rPr lang="ru-RU" sz="1600" dirty="0">
                <a:hlinkClick r:id="rId14"/>
              </a:rPr>
              <a:t>http://www.hcandersen-homepage.dk/hca-fotos/hcan.JPG</a:t>
            </a:r>
            <a:r>
              <a:rPr lang="ru-RU" sz="1600" dirty="0"/>
              <a:t>  слайд 9, Х.К. </a:t>
            </a:r>
            <a:r>
              <a:rPr lang="ru-RU" sz="1600" dirty="0" err="1"/>
              <a:t>АндерсенАндерсен</a:t>
            </a:r>
            <a:r>
              <a:rPr lang="ru-RU" sz="1600" dirty="0"/>
              <a:t>  </a:t>
            </a:r>
            <a:endParaRPr lang="ru-RU" sz="1600" dirty="0">
              <a:cs typeface="Times New Roman" pitchFamily="18" charset="0"/>
            </a:endParaRPr>
          </a:p>
          <a:p>
            <a:r>
              <a:rPr lang="ru-RU" sz="1600" dirty="0">
                <a:hlinkClick r:id="rId15"/>
              </a:rPr>
              <a:t>http://s009.radikal.ru/i309/1101/e7/4f5b6c756c98t.jpg</a:t>
            </a:r>
            <a:r>
              <a:rPr lang="ru-RU" sz="1600" dirty="0"/>
              <a:t>  слайд 11, Х.К. Андерсен</a:t>
            </a:r>
          </a:p>
          <a:p>
            <a:r>
              <a:rPr lang="ru-RU" sz="1600" dirty="0">
                <a:hlinkClick r:id="rId16"/>
              </a:rPr>
              <a:t>http://www.rustoys.ru/voda.php?im=anderson.jpg</a:t>
            </a:r>
            <a:r>
              <a:rPr lang="ru-RU" sz="1600" dirty="0"/>
              <a:t>   слайд 13, Х.К. Андерсен</a:t>
            </a:r>
          </a:p>
          <a:p>
            <a:r>
              <a:rPr lang="en-US" sz="1600" dirty="0">
                <a:hlinkClick r:id="rId17"/>
              </a:rPr>
              <a:t>http://read.ru/images/booksillustrations/2355.jpg</a:t>
            </a:r>
            <a:r>
              <a:rPr lang="ru-RU" sz="1600" dirty="0"/>
              <a:t>  обложка «Сказки и истории» (слайд 16)</a:t>
            </a:r>
          </a:p>
          <a:p>
            <a:r>
              <a:rPr lang="en-US" sz="1600" dirty="0">
                <a:hlinkClick r:id="rId18"/>
              </a:rPr>
              <a:t>http://s47.radikal.ru/i117/0810/84/8c17bacdc41c.jpg</a:t>
            </a:r>
            <a:r>
              <a:rPr lang="ru-RU" sz="1600" dirty="0"/>
              <a:t>  «Большая книга лучших сказок» (сл 16)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468313" y="1125538"/>
            <a:ext cx="82804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hlinkClick r:id="rId2"/>
              </a:rPr>
              <a:t>http://jili-bili.ru/files/anturage/medium/andersn_1.jpg</a:t>
            </a:r>
            <a:r>
              <a:rPr lang="ru-RU" sz="1600" dirty="0"/>
              <a:t>  обложка «Любимые сказки» (слайд 16)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http://www.kmrz.ru/catimg/34/345321.jpg</a:t>
            </a:r>
            <a:r>
              <a:rPr lang="ru-RU" sz="1600" dirty="0"/>
              <a:t>     обложка «Сказки» (слайд 16)</a:t>
            </a:r>
          </a:p>
          <a:p>
            <a:r>
              <a:rPr lang="en-US" sz="1600" dirty="0">
                <a:hlinkClick r:id="rId4"/>
              </a:rPr>
              <a:t>http://www.kmrz.ru/catimg/77/77120.jpg</a:t>
            </a:r>
            <a:r>
              <a:rPr lang="ru-RU" sz="1600" dirty="0"/>
              <a:t>    обложка «Самые красивые сказки» (слайд 16)</a:t>
            </a:r>
          </a:p>
          <a:p>
            <a:r>
              <a:rPr lang="en-US" sz="1600" dirty="0">
                <a:hlinkClick r:id="rId5"/>
              </a:rPr>
              <a:t>http://community.livejournal.com/ru_traveller/1479899.html</a:t>
            </a:r>
            <a:r>
              <a:rPr lang="ru-RU" sz="1600" dirty="0"/>
              <a:t>  «бумажный» кораблик в парке, </a:t>
            </a:r>
            <a:r>
              <a:rPr lang="ru-RU" sz="1600" dirty="0" smtClean="0"/>
              <a:t>(</a:t>
            </a:r>
            <a:r>
              <a:rPr lang="ru-RU" sz="1600" dirty="0"/>
              <a:t>дом-музей</a:t>
            </a:r>
            <a:r>
              <a:rPr lang="ru-RU" sz="1600" dirty="0" smtClean="0"/>
              <a:t>) на </a:t>
            </a:r>
            <a:r>
              <a:rPr lang="ru-RU" sz="1600" dirty="0"/>
              <a:t>слайде </a:t>
            </a:r>
            <a:r>
              <a:rPr lang="ru-RU" sz="1600" dirty="0" smtClean="0"/>
              <a:t>23</a:t>
            </a:r>
            <a:endParaRPr lang="ru-RU" sz="1600" dirty="0"/>
          </a:p>
          <a:p>
            <a:r>
              <a:rPr lang="en-US" sz="1600" dirty="0">
                <a:hlinkClick r:id="rId6"/>
              </a:rPr>
              <a:t>http://pusk.by/bbe/75527/</a:t>
            </a:r>
            <a:r>
              <a:rPr lang="ru-RU" sz="1600" dirty="0"/>
              <a:t>  Татьяна Маврина (слайд 19)</a:t>
            </a:r>
          </a:p>
          <a:p>
            <a:r>
              <a:rPr lang="en-US" sz="1600" dirty="0">
                <a:hlinkClick r:id="rId7"/>
              </a:rPr>
              <a:t>http://appelle.narod.ru/Copengagen.htm</a:t>
            </a:r>
            <a:r>
              <a:rPr lang="ru-RU" sz="1600" dirty="0"/>
              <a:t>  фотографии Оденсе на слайдах </a:t>
            </a:r>
            <a:r>
              <a:rPr lang="ru-RU" sz="1600" dirty="0" smtClean="0"/>
              <a:t>21, 22</a:t>
            </a:r>
            <a:endParaRPr lang="ru-RU" sz="1600" dirty="0"/>
          </a:p>
          <a:p>
            <a:r>
              <a:rPr lang="ru-RU" dirty="0">
                <a:hlinkClick r:id="rId8"/>
              </a:rPr>
              <a:t>http://feelfree.slash.it/resources/gallery/copenhagen_places.jpg</a:t>
            </a:r>
            <a:r>
              <a:rPr lang="ru-RU" dirty="0"/>
              <a:t>  </a:t>
            </a:r>
            <a:r>
              <a:rPr lang="ru-RU" sz="1600" dirty="0"/>
              <a:t>памятник Русалочке (слайд18) </a:t>
            </a:r>
          </a:p>
          <a:p>
            <a:r>
              <a:rPr lang="en-US" dirty="0">
                <a:hlinkClick r:id="rId9"/>
              </a:rPr>
              <a:t>http://img0.liveinternet.ru/images/attach/c/1/58/353/58353420_1272433004_1270893342_picture.jpg</a:t>
            </a:r>
            <a:r>
              <a:rPr lang="ru-RU" dirty="0"/>
              <a:t>   </a:t>
            </a:r>
            <a:r>
              <a:rPr lang="ru-RU" sz="1600" dirty="0"/>
              <a:t>памятник Русалочке 2 (слайд18) </a:t>
            </a:r>
          </a:p>
          <a:p>
            <a:r>
              <a:rPr lang="ru-RU" sz="1600" dirty="0">
                <a:hlinkClick r:id="rId10"/>
              </a:rPr>
              <a:t>http://www.jugendliteratur.org/downloads/pressematerial/hans%20christian%20andersen%20medaille.jpg</a:t>
            </a:r>
            <a:r>
              <a:rPr lang="ru-RU" sz="1600" dirty="0"/>
              <a:t>   медаль Андерсена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11" cstate="print"/>
          <a:srcRect l="16640" t="27576" r="15094"/>
          <a:stretch>
            <a:fillRect/>
          </a:stretch>
        </p:blipFill>
        <p:spPr bwMode="auto">
          <a:xfrm>
            <a:off x="3348038" y="476250"/>
            <a:ext cx="2663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857752" y="785794"/>
            <a:ext cx="400052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Отец </a:t>
            </a:r>
            <a:r>
              <a:rPr lang="ru-RU" sz="2400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Ханса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Кристиана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кстати сказать, тоже Ханс Кристиан, был человеком одаренным, с поистине поэтической душой. </a:t>
            </a:r>
            <a:endParaRPr lang="ru-RU" sz="2400" dirty="0" smtClean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0850"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башмачником, но кроме обуви, он мог легко мастерить деревянные игрушки и нередко устраивал настоящие театральные представления. </a:t>
            </a:r>
            <a:endParaRPr lang="ru-RU" sz="2400" dirty="0" smtClean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596" y="5357826"/>
            <a:ext cx="4214842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dirty="0" smtClean="0"/>
              <a:t>   </a:t>
            </a: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Домик </a:t>
            </a: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Оденсе,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родился Андерсен</a:t>
            </a:r>
          </a:p>
        </p:txBody>
      </p:sp>
      <p:pic>
        <p:nvPicPr>
          <p:cNvPr id="4100" name="Picture 1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71966" cy="476241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8596" y="357166"/>
            <a:ext cx="83201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Позднее и маленький Андерсен подключился к отцовскому хобби.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 придумывал пьесы, мастерил кукол и шил им наряды, делал декорации из бумаги,  разыгрывал представления. </a:t>
            </a:r>
            <a:endParaRPr lang="ru-RU" sz="2400" dirty="0" smtClean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13" descr="C:\Documents and Settings\Светик.HOME-855F694CBC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63" y="2000240"/>
            <a:ext cx="6172157" cy="3929090"/>
          </a:xfrm>
          <a:prstGeom prst="rect">
            <a:avLst/>
          </a:prstGeom>
          <a:noFill/>
          <a:ln w="2222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14348" y="6000768"/>
            <a:ext cx="7215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Родная улица </a:t>
            </a: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сказочника в </a:t>
            </a:r>
            <a:r>
              <a:rPr lang="ru-RU" sz="28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Оденсе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786314" y="642918"/>
            <a:ext cx="37464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Мать Анна Мари была прачкой из бедной семьи.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Ей часто приходилось просить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подаяние. Единственной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гордостью их семьи была необыкновенная чистота в доме, ящик с луком и несколько вазонов с тюльпанами на окнах.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5720" y="5429264"/>
            <a:ext cx="84963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отца Андерсен унаследовал любовь к книгам, которые заменили ему товарищей по играм; 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матери – глубокую веру.</a:t>
            </a:r>
          </a:p>
        </p:txBody>
      </p:sp>
      <p:pic>
        <p:nvPicPr>
          <p:cNvPr id="6148" name="Picture 10" descr="HPIM2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3889374" cy="4842832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357685" y="404813"/>
            <a:ext cx="439102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Учился Андерсен в приходской школе для бедняков. Прилежным учеником он не был и учителя часто наказывали его, а ученики смеялись над ним. </a:t>
            </a:r>
          </a:p>
          <a:p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Мать сжалилась над </a:t>
            </a:r>
            <a:r>
              <a:rPr lang="ru-RU" sz="2400" dirty="0" err="1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Хансом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перевела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 в еврейскую школу, где учеников не наказывали.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и здесь он слышал издёвки и насмешки от своих одноклассников.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214810" y="5072074"/>
            <a:ext cx="460534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0E0E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Впоследствии Андерсен вспоминал о годах учёбы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школах как о самой мрачной поре своей жизни. </a:t>
            </a:r>
          </a:p>
        </p:txBody>
      </p:sp>
      <p:pic>
        <p:nvPicPr>
          <p:cNvPr id="7172" name="Picture 7" descr="Андерсен_21-б_ад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620713"/>
            <a:ext cx="3603622" cy="568389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4857752" y="692150"/>
            <a:ext cx="389096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   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Семью Андерсена не обошло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горе.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Отец ушёл на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войну в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наполеоновскую армию, а вернулся весь израненный и вскоре умер. </a:t>
            </a:r>
          </a:p>
        </p:txBody>
      </p:sp>
      <p:pic>
        <p:nvPicPr>
          <p:cNvPr id="8195" name="Picture 7" descr="Андерсен_05_ад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49" y="620713"/>
            <a:ext cx="4188743" cy="5237179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</p:spPr>
      </p:pic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4857752" y="3143248"/>
            <a:ext cx="39623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    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смерти отца  семья едва сводила концы          с концами, и двенадцатилетнего Андерсена отдали в подмастерья, сначала  на суконную фабрику, затем на табачную.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8207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В возрасте 14-ти лет Андерсен поехал в Копенгаген с целью устроиться на работу в театр. Благодаря приятному голосу он был принят в Королевский театр, но затем потерял голос, а вместе с ним и работу.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-147320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4" descr="Рисунок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5" b="6317"/>
          <a:stretch>
            <a:fillRect/>
          </a:stretch>
        </p:blipFill>
        <p:spPr bwMode="auto">
          <a:xfrm>
            <a:off x="323850" y="2708275"/>
            <a:ext cx="84963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428596" y="1071546"/>
            <a:ext cx="314327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 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 литературные опыты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привлекли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 дирекции театра. </a:t>
            </a:r>
            <a:r>
              <a:rPr lang="ru-RU" sz="2400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получил </a:t>
            </a:r>
            <a:r>
              <a:rPr lang="ru-RU" sz="2400" dirty="0"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стипендию и право бесплатного обучения в латинской школе.  </a:t>
            </a:r>
            <a:endParaRPr lang="ru-RU" sz="2400" dirty="0"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9" descr="h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85794"/>
            <a:ext cx="4860584" cy="5429288"/>
          </a:xfrm>
          <a:prstGeom prst="rect">
            <a:avLst/>
          </a:prstGeom>
          <a:noFill/>
          <a:ln w="2222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FFCDCD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F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1349</TotalTime>
  <Words>904</Words>
  <Application>Microsoft Office PowerPoint</Application>
  <PresentationFormat>Экран (4:3)</PresentationFormat>
  <Paragraphs>74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 –  Ханс Кристиан Андерсен</dc:title>
  <dc:creator>Татьяна</dc:creator>
  <cp:lastModifiedBy>Admin</cp:lastModifiedBy>
  <cp:revision>49</cp:revision>
  <dcterms:created xsi:type="dcterms:W3CDTF">2008-06-16T12:44:12Z</dcterms:created>
  <dcterms:modified xsi:type="dcterms:W3CDTF">2017-10-22T08:07:54Z</dcterms:modified>
</cp:coreProperties>
</file>