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303" r:id="rId3"/>
    <p:sldId id="304" r:id="rId4"/>
    <p:sldId id="257" r:id="rId5"/>
    <p:sldId id="305" r:id="rId6"/>
    <p:sldId id="312" r:id="rId7"/>
    <p:sldId id="266" r:id="rId8"/>
    <p:sldId id="287" r:id="rId9"/>
    <p:sldId id="288" r:id="rId10"/>
    <p:sldId id="315" r:id="rId11"/>
    <p:sldId id="316" r:id="rId12"/>
    <p:sldId id="319" r:id="rId13"/>
    <p:sldId id="313" r:id="rId14"/>
    <p:sldId id="317" r:id="rId15"/>
    <p:sldId id="318" r:id="rId16"/>
    <p:sldId id="320" r:id="rId17"/>
    <p:sldId id="291" r:id="rId18"/>
    <p:sldId id="292" r:id="rId19"/>
    <p:sldId id="309" r:id="rId20"/>
    <p:sldId id="310" r:id="rId21"/>
    <p:sldId id="307" r:id="rId22"/>
    <p:sldId id="306" r:id="rId23"/>
    <p:sldId id="295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1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66"/>
    <a:srgbClr val="0000FF"/>
    <a:srgbClr val="0066FF"/>
    <a:srgbClr val="FF3300"/>
    <a:srgbClr val="660066"/>
    <a:srgbClr val="66FFFF"/>
    <a:srgbClr val="660033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71" autoAdjust="0"/>
    <p:restoredTop sz="92945" autoAdjust="0"/>
  </p:normalViewPr>
  <p:slideViewPr>
    <p:cSldViewPr>
      <p:cViewPr>
        <p:scale>
          <a:sx n="78" d="100"/>
          <a:sy n="78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7B91-FC72-49E1-9DC1-25F74CA49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FDC5-B5A0-4C6A-9067-9406E54C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620C-4B2E-4A20-B3D6-5C68B292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5172-000C-46FF-84D4-5139D130F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102D-026D-4437-8E95-22CFE0F4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F009-7E52-4B48-8B8B-5D2FDB9E0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6F2A-26BA-4381-BA87-B18377CD3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C6A51-A8AE-464D-8DF4-E1C851FFC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760A-01C7-4811-A531-6E8748F33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AA6C-94B3-4CE3-A252-706C3B807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14BB-70AE-4E46-83B8-8EA6385B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BA2F-50DE-4A67-8BD2-33D574C79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88C918-FABE-4ECA-8ABE-FDEB3A26E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.66.ru/image/7ad7c63194705f3610c279d024982740/47dd6289/1/6/60/1066085_normal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commons.wikimedia.org/wiki/File:Van_Gogh_-_Starry_Night_-_Google_Art_Project.jpg?uselang=r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Van_Gogh_-_Starry_Night_-_Google_Art_Project.jpg?uselang=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ANTolstoy.jpg?uselang=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4/4e/20000_title_0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//commons.wikimedia.org/wiki/File:Jules_Verne_05.jpg?uselang=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wottakk.ru/images/stories/genialny-izobretatel-leonardo-da-vinchi_2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2/29/Durer_Revelation_Four_Rider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//commons.wikimedia.org/wiki/File:Duerer01.jpg?uselang=r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esign-kmv.ru/russkaya-zhivopis/vasnecov-v-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design-kmv.ru/xudozhnik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Pablo_picasso_1.jpg?uselang=r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ru/d/d8/Yu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//commons.wikimedia.org/wiki/File:Aristarkh_Lentulov_Self-portrait_1913.jpg?uselang=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Aristarkh_Lentulov_Self-portrait_1913.jpg?uselang=ru" TargetMode="External"/><Relationship Id="rId2" Type="http://schemas.openxmlformats.org/officeDocument/2006/relationships/hyperlink" Target="//upload.wikimedia.org/wikipedia/ru/d/d8/Yu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allpainters.ru/images/stories/paintings/moscow-1913.jpg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31900" cy="60074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28625"/>
            <a:ext cx="7772400" cy="1000125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Теория Кандинского.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1285875"/>
            <a:ext cx="8215312" cy="5000625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1800" dirty="0" smtClean="0"/>
              <a:t>   </a:t>
            </a:r>
            <a:r>
              <a:rPr lang="ru-RU" sz="1800" u="sng" dirty="0" smtClean="0"/>
              <a:t>При построении цветовых гармоний необходимо помнить: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800" u="sng" dirty="0" smtClean="0"/>
              <a:t>   каждый конкретный цвет </a:t>
            </a:r>
            <a:r>
              <a:rPr lang="ru-RU" sz="1800" dirty="0" smtClean="0"/>
              <a:t>на изобразительной плоскости </a:t>
            </a:r>
            <a:r>
              <a:rPr lang="ru-RU" sz="1800" u="sng" dirty="0" smtClean="0"/>
              <a:t>всегда вступает во взаимодействие </a:t>
            </a:r>
            <a:r>
              <a:rPr lang="ru-RU" sz="1800" dirty="0" smtClean="0"/>
              <a:t>с окружающими его цветами и оказывает на них определенное влияние; </a:t>
            </a:r>
          </a:p>
          <a:p>
            <a:pPr algn="l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800" u="sng" dirty="0" smtClean="0"/>
              <a:t>   каждый цвет самостоятелен сам по себе </a:t>
            </a:r>
            <a:r>
              <a:rPr lang="ru-RU" sz="1800" dirty="0" smtClean="0"/>
              <a:t>и имеет свой тип движения на плоскости. Здесь необходимо обратиться к монографии В. Кандинского </a:t>
            </a:r>
          </a:p>
          <a:p>
            <a:pPr algn="l">
              <a:lnSpc>
                <a:spcPct val="120000"/>
              </a:lnSpc>
            </a:pPr>
            <a:r>
              <a:rPr lang="ru-RU" sz="1800" b="1" i="1" u="sng" dirty="0" smtClean="0">
                <a:solidFill>
                  <a:srgbClr val="C00000"/>
                </a:solidFill>
              </a:rPr>
              <a:t>"Язык красок", </a:t>
            </a:r>
            <a:r>
              <a:rPr lang="ru-RU" sz="1800" dirty="0" smtClean="0"/>
              <a:t>где автор исследует движение и равновесие цветов на примере четырех пар цветовых контрастов</a:t>
            </a:r>
          </a:p>
          <a:p>
            <a:pPr algn="l"/>
            <a:r>
              <a:rPr lang="ru-RU" sz="18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effectLst/>
              </a:rPr>
              <a:t>« В жизни цветов существует два типа контрастов: </a:t>
            </a:r>
          </a:p>
          <a:p>
            <a:r>
              <a:rPr lang="ru-RU" sz="2000" b="1" i="1" dirty="0" smtClean="0">
                <a:solidFill>
                  <a:srgbClr val="000000"/>
                </a:solidFill>
                <a:effectLst/>
              </a:rPr>
              <a:t>   холод или тепло цвета определяет его склонность к светлому или темному</a:t>
            </a:r>
          </a:p>
          <a:p>
            <a:pPr algn="l">
              <a:lnSpc>
                <a:spcPct val="120000"/>
              </a:lnSpc>
            </a:pPr>
            <a:r>
              <a:rPr lang="ru-RU" sz="1800" u="sng" dirty="0" smtClean="0"/>
              <a:t>Каким-то необъяснимым образом цвета связаны с нашим жизненным настроем</a:t>
            </a:r>
            <a:r>
              <a:rPr lang="ru-RU" sz="1800" dirty="0" smtClean="0"/>
              <a:t>. </a:t>
            </a:r>
          </a:p>
          <a:p>
            <a:pPr>
              <a:lnSpc>
                <a:spcPct val="80000"/>
              </a:lnSpc>
            </a:pPr>
            <a:endParaRPr lang="ru-RU" sz="18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Из книги Кандинского  </a:t>
            </a:r>
            <a:br>
              <a:rPr lang="ru-RU" sz="3200" smtClean="0"/>
            </a:br>
            <a:r>
              <a:rPr lang="ru-RU" sz="3200" smtClean="0">
                <a:solidFill>
                  <a:srgbClr val="C00000"/>
                </a:solidFill>
              </a:rPr>
              <a:t>«О духовном в искусстве»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/>
              <a:t> «Цвет – это клавиши; глаз – молоточек;</a:t>
            </a:r>
          </a:p>
          <a:p>
            <a:pPr eaLnBrk="1" hangingPunct="1">
              <a:buFontTx/>
              <a:buNone/>
            </a:pPr>
            <a:r>
              <a:rPr lang="ru-RU" sz="2000" i="1" smtClean="0"/>
              <a:t>душа – многострунный рояль.</a:t>
            </a:r>
          </a:p>
          <a:p>
            <a:pPr eaLnBrk="1" hangingPunct="1">
              <a:buFontTx/>
              <a:buNone/>
            </a:pPr>
            <a:r>
              <a:rPr lang="ru-RU" sz="2000" i="1" smtClean="0"/>
              <a:t>    Художник есть рука, которая посредством того или иного клавиша приводит в вибрацию человеческую душу. </a:t>
            </a:r>
          </a:p>
          <a:p>
            <a:pPr eaLnBrk="1" hangingPunct="1">
              <a:buFontTx/>
              <a:buNone/>
            </a:pPr>
            <a:r>
              <a:rPr lang="ru-RU" sz="2000" i="1" smtClean="0"/>
              <a:t>Гармония красок может основываться только на принципе целесообразного затрагивания человеческой души». </a:t>
            </a:r>
          </a:p>
        </p:txBody>
      </p:sp>
      <p:pic>
        <p:nvPicPr>
          <p:cNvPr id="13316" name="Picture 5" descr="http://yanko.lib.ru/books/art/kandinskiy=o_duh_v_iss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357313"/>
            <a:ext cx="33385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Соотнесите цвета и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b="1" dirty="0" smtClean="0">
                <a:solidFill>
                  <a:srgbClr val="000066"/>
                </a:solidFill>
              </a:rPr>
              <a:t>Красный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Синий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Зелёный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Жёлтый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Белый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Чёрный</a:t>
            </a:r>
            <a:endParaRPr lang="ru-RU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		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Чистота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Скорбь 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Огонь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Свет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Бесконечность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66"/>
                </a:solidFill>
              </a:rPr>
              <a:t>Плодородие	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572375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3200" b="1" i="1" smtClean="0"/>
              <a:t>  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1500188"/>
            <a:ext cx="4214812" cy="4625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0000"/>
                </a:solidFill>
                <a:effectLst/>
              </a:rPr>
              <a:t>Красный цвет 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— теплый, раздражающий, стимулирует работу мозга, эффективен при меланхолии и плохом настроении.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0000"/>
                </a:solidFill>
                <a:effectLst/>
              </a:rPr>
              <a:t>Оранжевый цвет 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стимулирует чувства и слегка ускоряет пульс, но не увеличивает кровяное давление, создает чувство благополучия и радости, поднимает аппетит.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000000"/>
                </a:solidFill>
                <a:effectLst/>
              </a:rPr>
              <a:t>Желтый цвет </a:t>
            </a:r>
            <a:r>
              <a:rPr lang="ru-RU" sz="1800" dirty="0" smtClean="0">
                <a:solidFill>
                  <a:srgbClr val="000000"/>
                </a:solidFill>
                <a:effectLst/>
              </a:rPr>
              <a:t>активизирует работу мозга, эффективен при восприятии в течение небольшого количества времени при умственной недостаточности, поднимает настроение.</a:t>
            </a:r>
          </a:p>
          <a:p>
            <a:pPr>
              <a:buFontTx/>
              <a:buNone/>
            </a:pPr>
            <a:endParaRPr lang="ru-RU" sz="1800" dirty="0" smtClean="0"/>
          </a:p>
        </p:txBody>
      </p:sp>
      <p:pic>
        <p:nvPicPr>
          <p:cNvPr id="6" name="Picture 2" descr="C:\Documents and Settings\Евгения\Рабочий стол\Кандинский\Маленькие удовольствия.1913г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2825" y="2357438"/>
            <a:ext cx="4321175" cy="3990975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3" y="1571625"/>
            <a:ext cx="35004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Маленькие удовольствия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      Импровизация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63" y="500063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Теория  восприятия  цвета: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5"/>
          <p:cNvSpPr>
            <a:spLocks noGrp="1"/>
          </p:cNvSpPr>
          <p:nvPr>
            <p:ph sz="half" idx="1"/>
          </p:nvPr>
        </p:nvSpPr>
        <p:spPr>
          <a:xfrm>
            <a:off x="571500" y="642938"/>
            <a:ext cx="3929063" cy="5483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rgbClr val="00B050"/>
                </a:solidFill>
              </a:rPr>
              <a:t>Зеленый цвет </a:t>
            </a:r>
            <a:r>
              <a:rPr lang="ru-RU" sz="2000" smtClean="0"/>
              <a:t>успокаивающе влияет на нервную систему и зрение, уменьшает боль, снимает раздражительность, усталость, снижает кровяное давление, ослабляет мигрень. 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rgbClr val="00B0F0"/>
                </a:solidFill>
              </a:rPr>
              <a:t>Голубой цвет </a:t>
            </a:r>
            <a:r>
              <a:rPr lang="ru-RU" sz="2000" smtClean="0"/>
              <a:t>— антисептический, снимает боль. Однако при слишком длительном воздействии вызывает угнетенность и усталость.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b="1" i="1" smtClean="0">
                <a:solidFill>
                  <a:srgbClr val="0070C0"/>
                </a:solidFill>
              </a:rPr>
              <a:t>Синий цвет </a:t>
            </a:r>
            <a:r>
              <a:rPr lang="ru-RU" sz="2000" smtClean="0"/>
              <a:t>успокаивает, усыпляет, расслабляет мышцы. Эффективен при бессоннице, нервных и физических перегрузках.</a:t>
            </a:r>
          </a:p>
          <a:p>
            <a:endParaRPr lang="ru-RU" smtClean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4287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571500"/>
            <a:ext cx="4071937" cy="5554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E75C8A"/>
                </a:solidFill>
              </a:rPr>
              <a:t>Фиолетовый (пурпурный</a:t>
            </a:r>
            <a:r>
              <a:rPr lang="ru-RU" sz="2400" smtClean="0"/>
              <a:t>) цвет благоприятно воздействует на сердце, легкие и кровеносные сосуды, увеличивает выносливость ткани.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F19DB9"/>
                </a:solidFill>
              </a:rPr>
              <a:t>Нежно-розовый цвет </a:t>
            </a:r>
            <a:r>
              <a:rPr lang="ru-RU" sz="2400" smtClean="0"/>
              <a:t>оказывает мощное седативное (успокаивающее) воздействие. Снимает стрессы, благотворно влияет на нервную систему ребенка.</a:t>
            </a:r>
          </a:p>
          <a:p>
            <a:endParaRPr lang="ru-RU" smtClean="0"/>
          </a:p>
        </p:txBody>
      </p:sp>
      <p:sp>
        <p:nvSpPr>
          <p:cNvPr id="17411" name="Содержимое 5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2" descr="Картинка 134 из 50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25"/>
            <a:ext cx="376872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Винсент Ван </a:t>
            </a:r>
            <a:r>
              <a:rPr lang="ru-RU" dirty="0" err="1" smtClean="0"/>
              <a:t>Гог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Van Gogh - Starry Night - Google Art Project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6630888" cy="5247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071546"/>
            <a:ext cx="5688632" cy="566982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	</a:t>
            </a:r>
            <a:r>
              <a:rPr lang="ru-RU" sz="2000" b="1" dirty="0" smtClean="0"/>
              <a:t>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Ученые, оцифровавшие и математически рассчитавшие произведения французского художника В.Ван 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Гога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утверждают, что он обладал уникальным даром видеть то, что простым смертным на дано, - воздушные потоки. Своеобразная, будто закольцованная манера письма художника, как выяснилось, не что иное, как распределение яркости, соответствующее описанию турбулентного потока, теория которого была разработана великим математиком А. Колмогоровым лишь к середине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X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Х века. Ученые, объяснив явление турбулентности, решают серьезную проблему в авиации: ведь сегодня причиной многих воздушных катастроф становится именно турбулентность.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643042" y="214291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Винсент Ван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-700088" y="-315416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171451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 descr="Van Gogh - Starry Night - Google Art Projec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089" y="2796421"/>
            <a:ext cx="3500462" cy="26003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0775" y="562678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eaLnBrk="0" hangingPunct="0">
              <a:spcBef>
                <a:spcPts val="0"/>
              </a:spcBef>
              <a:buClr>
                <a:srgbClr val="FFCC66"/>
              </a:buClr>
              <a:buSzPct val="80000"/>
            </a:pPr>
            <a:r>
              <a:rPr lang="ru-RU" b="1" kern="0" dirty="0">
                <a:solidFill>
                  <a:srgbClr val="720000">
                    <a:lumMod val="50000"/>
                  </a:srgbClr>
                </a:solidFill>
                <a:latin typeface="Tahoma"/>
              </a:rPr>
              <a:t>Звездная ночь, 1889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43182"/>
            <a:ext cx="8834422" cy="421481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Вороны над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пшеничным полем,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1890 г.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Живописец Винсент Ван 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Гог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пребывавший в сумеречном состоянии рассудка и находившийся под опекой психиатра, выйдя с мольбертом на этюды и выбрав в качестве натуры заурядный сельский вид у церкви с кладбищем, создал свой шедевр «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Вóроны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над пшеничным полем». Небольшое полотно (находится в амстердамском Музее Ван 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Гога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), выполненное напряженными густыми и резкими мазками, с черными птицами, обрушившимися из грозовой синевы неба на слепящее золото растревоженных хлебов, было последней работой мастера. На следующий день голландский художник смертельно ранил себя из револьвера. 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643042" y="214291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Винсент Ван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71451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http://www.hudojnik-impressionist.ru/img/vangog/van_b/24vangog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142984"/>
            <a:ext cx="6477000" cy="3143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071546"/>
            <a:ext cx="7107702" cy="545379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	«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Гиперболо́ид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инженера Гарина» — фантастический роман, завершённый к 1927 году.</a:t>
            </a:r>
          </a:p>
          <a:p>
            <a:pPr algn="just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На создание этого романа А. Н. Толстого вдохновил завораживающий образ конструкции 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Шуховской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башни, построенной в 1922 г. в виде уходящих в высоту секций-гиперболоидов. По словам автора первая часть романа — авантюрная, вторая — героическая, а третья — утопическая.</a:t>
            </a:r>
          </a:p>
          <a:p>
            <a:pPr algn="just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 Русский учёный-физик Пётр Петрович Гарин изобретает новый вид оружия (тепловой луч огромной мощности) и захватывает необитаемый остров в Тихом океане, где с помощью гиперболоида, аппарата, испускающего тепловой луч, начинает добычу золота из ранее недосягаемых недр Земли. Получив доступ к неограниченным запасам золота, Гарин подрывает «золотой паритет», скупает промышленность США и становится диктатором под именем Пьер Гарри. Но вскоре его диктатура рушится в результате захвата гиперболоида группой революционеров, возглавляемых сотрудником уголовного розыска </a:t>
            </a:r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Шельгой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а затем всеобщего восстания рабочих.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  <a:latin typeface="+mj-lt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28794" y="214291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Толстой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38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http://uk.androlib.com/appscreenmax/nEpFq.u.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643413"/>
            <a:ext cx="1981453" cy="3377875"/>
          </a:xfrm>
          <a:prstGeom prst="rect">
            <a:avLst/>
          </a:prstGeom>
          <a:noFill/>
        </p:spPr>
      </p:pic>
      <p:pic>
        <p:nvPicPr>
          <p:cNvPr id="41988" name="Picture 4" descr="ANTolsto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1500198" cy="19002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Искусство  помогает  людям  обратить </a:t>
            </a:r>
          </a:p>
          <a:p>
            <a:pPr>
              <a:buNone/>
            </a:pPr>
            <a:r>
              <a:rPr lang="ru-RU" u="sng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внимание </a:t>
            </a:r>
            <a:r>
              <a:rPr lang="ru-RU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 на то, что в обыденной жизни  они  сами  не  всегда  видят.  </a:t>
            </a:r>
          </a:p>
          <a:p>
            <a:pPr>
              <a:buNone/>
            </a:pPr>
            <a:r>
              <a:rPr lang="ru-RU" dirty="0" err="1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Онокак</a:t>
            </a:r>
            <a:r>
              <a:rPr lang="ru-RU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  бы  открывает  привычные  </a:t>
            </a:r>
            <a:r>
              <a:rPr lang="ru-RU" u="sng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вещи</a:t>
            </a:r>
            <a:r>
              <a:rPr lang="ru-RU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  и явления  с  иной  стороны.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0" y="1428736"/>
            <a:ext cx="6143668" cy="5214974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20 000 лье под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водо́й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— классический научно-фантастический роман, впервые опубликованный отдельным изданием в 1870 г.. Он повествует о выдуманном капитане Немо и его подводной лодке «Наутилус» со слов одного из его пассажиров, профессора Пьера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Ароннакса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Название романа относится к расстоянию, пройденному под поверхностью моря, а не к глубине погружения, поскольку 20 000 льё — это примерно 2 экватора Земли. Наибольшая глубина, упоминаемая в книге, — 4 лье (в реальности такой глубины на Земле не существует: 4 лье равняется примерно 22 километрам — почти вдвое глубже Марианской впадины, самого глубокого места на планете). </a:t>
            </a:r>
          </a:p>
          <a:p>
            <a:pPr algn="just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800000"/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" y="214291"/>
            <a:ext cx="7072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писатель-фантаст 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в.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Жюль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Верн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0" name="AutoShape 2" descr="File:20000 title 0a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43200"/>
            <a:ext cx="36766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File:20000 title 0a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43200"/>
            <a:ext cx="36766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File:20000 title 0a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43200"/>
            <a:ext cx="36766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4" name="Picture 16" descr="http://static.ozone.ru/multimedia/books_covers/100327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071802" cy="5119707"/>
          </a:xfrm>
          <a:prstGeom prst="rect">
            <a:avLst/>
          </a:prstGeom>
          <a:noFill/>
        </p:spPr>
      </p:pic>
      <p:pic>
        <p:nvPicPr>
          <p:cNvPr id="37906" name="Picture 18" descr="Jules Verne 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42852"/>
            <a:ext cx="1571636" cy="16430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Рисунок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2789238" cy="4191000"/>
          </a:xfrm>
          <a:ln/>
        </p:spPr>
      </p:pic>
      <p:pic>
        <p:nvPicPr>
          <p:cNvPr id="59407" name="Рисунок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4389438"/>
            <a:ext cx="3343275" cy="2468562"/>
          </a:xfrm>
          <a:ln/>
        </p:spPr>
      </p:pic>
      <p:pic>
        <p:nvPicPr>
          <p:cNvPr id="59410" name="Рисунок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276600"/>
            <a:ext cx="2441575" cy="3254375"/>
          </a:xfrm>
          <a:ln/>
        </p:spPr>
      </p:pic>
      <p:pic>
        <p:nvPicPr>
          <p:cNvPr id="59412" name="Picture 20" descr="genialny-izobretatel-leonardo-da-vinchi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r:link="rId6" cstate="print"/>
          <a:srcRect/>
          <a:stretch>
            <a:fillRect/>
          </a:stretch>
        </p:blipFill>
        <p:spPr>
          <a:xfrm>
            <a:off x="3886200" y="304800"/>
            <a:ext cx="3748088" cy="2700338"/>
          </a:xfrm>
          <a:noFill/>
          <a:ln/>
        </p:spPr>
      </p:pic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066800" y="3429000"/>
            <a:ext cx="1752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КТО ЭТО?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9144000" cy="474028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  XVIII  в. </a:t>
            </a:r>
            <a:r>
              <a:rPr lang="ru-RU" sz="2000" b="1" dirty="0" smtClean="0">
                <a:solidFill>
                  <a:schemeClr val="bg2"/>
                </a:solidFill>
              </a:rPr>
              <a:t> Жан </a:t>
            </a:r>
            <a:r>
              <a:rPr lang="ru-RU" sz="2000" b="1" dirty="0" err="1" smtClean="0">
                <a:solidFill>
                  <a:schemeClr val="bg2"/>
                </a:solidFill>
              </a:rPr>
              <a:t>Этьен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Лиотар</a:t>
            </a:r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 картине«Шоколадница» 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разложил  свет  по  законам,  в  то 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время  еще  неизвестным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физике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писатель-фантаст XIX в.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Жюль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Верн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«20  тысяч  лье  под водой»  предсказал  появление  подводной  лодки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1600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  Винсент  Ван 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Гог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algn="ctr">
              <a:spcBef>
                <a:spcPts val="0"/>
              </a:spcBef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утверждают, что  он  обладал   уникальным  даром  видеть  то,  </a:t>
            </a:r>
          </a:p>
          <a:p>
            <a:pPr marL="21600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что  простым смертным  не  дано,  —  воздушные  потоки </a:t>
            </a:r>
            <a:r>
              <a:rPr lang="ru-RU" sz="2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  В.  Кандинский,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азработав  теорию  влияния  цвета  на эмоции человека, приблизился к  решению  задач  современной 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психологии и 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артерапии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  (исцеления  искусством)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07950" y="188913"/>
            <a:ext cx="60483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-114927" y="765175"/>
            <a:ext cx="7401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знания даёт искусство?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17524107752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785225" cy="10953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9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Предсказания в искусстве</a:t>
            </a:r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143504" y="6572272"/>
            <a:ext cx="2000264" cy="2857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00174"/>
            <a:ext cx="9001156" cy="5072098"/>
          </a:xfrm>
        </p:spPr>
        <p:txBody>
          <a:bodyPr/>
          <a:lstStyle/>
          <a:p>
            <a:endParaRPr lang="ru-RU" sz="2400" b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Это  качество может  быть  только  у  людей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с  хорошо развитым  образным  мышлением.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Поскольку  художественное  мышление  лучше,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чем  у  других  людей,  развито  у  художников,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композиторов, писателей —  людей,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чьей  профессией является  творческое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достраивание  реальности,  именно  они  чаще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всего и делают  удивительные  прогнозы,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которые  часто  через  какое-то  время 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сбываются. </a:t>
            </a:r>
          </a:p>
          <a:p>
            <a:pPr algn="just">
              <a:spcBef>
                <a:spcPts val="0"/>
              </a:spcBef>
              <a:buNone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5720" y="214291"/>
            <a:ext cx="7072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Что  же  помогает  людям  </a:t>
            </a:r>
          </a:p>
          <a:p>
            <a:pPr algn="ctr"/>
            <a:r>
              <a:rPr lang="ru-RU" sz="2800" b="1" dirty="0" smtClean="0"/>
              <a:t>предугадывать  события? 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1571612"/>
            <a:ext cx="5143504" cy="421484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 данной интерпретации образ первого всадника меняется с Завоевателя на Мор (чума/болезнь), отделяемый, в свою очередь, от Смерти.</a:t>
            </a:r>
            <a:r>
              <a:rPr lang="ru-RU" sz="1800" baseline="30000" dirty="0" smtClean="0">
                <a:solidFill>
                  <a:schemeClr val="bg1">
                    <a:lumMod val="50000"/>
                  </a:schemeClr>
                </a:solidFill>
                <a:effectLst/>
                <a:hlinkClick r:id="" action="ppaction://hlinkfile"/>
              </a:rPr>
              <a:t>[24]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Итак, первым из всадников появляется Мор, скачущий на белом коне. За Мором следует Война на кровавом коне и с огромным мечом. С Войной, в связи с массовыми разрушениями и мором, приходит Голод. Голод жирный, но скачет на дряхлом черном коне, олицетворяя обжорство и голод соответственно. И с голодом грядет Смерть. Его конь бледен. За ним следует Ад, поглощающий все оставшиеся души.</a:t>
            </a:r>
            <a:r>
              <a:rPr lang="ru-RU" sz="1800" baseline="30000" dirty="0" smtClean="0">
                <a:solidFill>
                  <a:schemeClr val="bg1">
                    <a:lumMod val="50000"/>
                  </a:schemeClr>
                </a:solidFill>
                <a:effectLst/>
                <a:hlinkClick r:id="" action="ppaction://hlinkfile"/>
              </a:rPr>
              <a:t>[25]</a:t>
            </a:r>
            <a:endParaRPr lang="ru-RU" sz="18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На этой интерпретации чаще всего базируются образы четырех всадников апокалипсиса </a:t>
            </a: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14291"/>
            <a:ext cx="7358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Альбрехт Дюрер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Всадника, 1497-1498 г.г.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https://upload.wikimedia.org/wikipedia/commons/2/29/Durer_Revelation_Four_Riders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File:Durer Revelation Four Riders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735263"/>
            <a:ext cx="4076700" cy="570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www.wga.hu/art/d/durer/2/12/2apocaly/04apo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162425" cy="5500726"/>
          </a:xfrm>
          <a:prstGeom prst="rect">
            <a:avLst/>
          </a:prstGeom>
          <a:noFill/>
        </p:spPr>
      </p:pic>
      <p:pic>
        <p:nvPicPr>
          <p:cNvPr id="13" name="Picture 7" descr="Автопортрет, 1500, Старая Пинакотека, Мюнхен">
            <a:hlinkClick r:id="rId4" tooltip="Автопортрет, 1500, Старая Пинакотека, Мюнхен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42852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3446"/>
            <a:ext cx="9144000" cy="221455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		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«Четыре всадника Апокалипсиса»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— термин, описывающий четырёх персонажей из шестой главы Откровения Иоанна Богослова, последней из книг Нового Завета.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Клерикалы до сих пор расходятся во мнениях, что именно олицетворяет каждый из всадников, однако их часто именуют Завоеватель (Антихрист (чума, болезнь), Война, Голод и Смерть. Бог призывает их и наделяет силой сеять святой хаос и разрушение в мире. Всадники появляются строго друг за другом, каждый с открытием очередной из первых четырёх из семи печатей книги Откровения.</a:t>
            </a:r>
          </a:p>
          <a:p>
            <a:pPr algn="just"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14291"/>
            <a:ext cx="5786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Васнецов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Воины Апокалипсиса, 1887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https://upload.wikimedia.org/wikipedia/commons/2/29/Durer_Revelation_Four_Riders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upload.wikimedia.org/wikipedia/commons/e/e1/Apocalypse_vasnetsov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1181100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4" name="Picture 8" descr="http://design-kmv.ru/wp-content/uploads/2012/05/124-300x1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7429552" cy="3357586"/>
          </a:xfrm>
          <a:prstGeom prst="rect">
            <a:avLst/>
          </a:prstGeom>
          <a:noFill/>
        </p:spPr>
      </p:pic>
      <p:pic>
        <p:nvPicPr>
          <p:cNvPr id="50186" name="Picture 10" descr="http://design-kmv.ru/wp-content/uploads/2012/05/15-266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2"/>
            <a:ext cx="1819270" cy="1928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3446"/>
            <a:ext cx="9144000" cy="221455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Причиной создания «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Герники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Пикассо стала бомбардировка города страны басков — 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Герники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во время Гражданской войны в Испании в 1937 году. 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	На Всемирной выставке в Париже Пикассо представил свою картину широкой аудитории. Датский художник-карикатурист 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Херлуф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Билструд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считал «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Гернику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самым значительным антивоенным произведением. Он писал: «Люди моего поколения хорошо помнят, как фашисты подвергли садистской бомбардировке город </a:t>
            </a:r>
            <a:r>
              <a:rPr lang="ru-RU" sz="15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Гернику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во время гражданской войны в Испании. Художник показал зверское лицо войны, отражение той страшной действительности в абстрактных формах, и она по-прежнему в нашем антивоенном арсенале». Эта картина как нельзя лучше передаёт всю трагичность бессердечия людей.</a:t>
            </a:r>
            <a:endParaRPr lang="ru-RU" sz="15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14291"/>
            <a:ext cx="5786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Пикассо</a:t>
            </a:r>
          </a:p>
          <a:p>
            <a:pPr algn="ctr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Герника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1937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https://upload.wikimedia.org/wikipedia/commons/2/29/Durer_Revelation_Four_Riders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upload.wikimedia.org/wikipedia/commons/e/e1/Apocalypse_vasnetsov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1181100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http://departmentart.co.uk/wp-content/uploads/2009/11/pablo_picasso_guernica_625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6743700" cy="3476623"/>
          </a:xfrm>
          <a:prstGeom prst="rect">
            <a:avLst/>
          </a:prstGeom>
          <a:noFill/>
        </p:spPr>
      </p:pic>
      <p:pic>
        <p:nvPicPr>
          <p:cNvPr id="51204" name="Picture 4" descr="http://upload.wikimedia.org/wikipedia/commons/9/98/Pablo_picasso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142852"/>
            <a:ext cx="2381250" cy="2952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2000240"/>
            <a:ext cx="4143372" cy="4572032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Художник демонстрирует публике необычный стиль городского пейзажа, основным звеном которого стал древнерусский храм. Праздничный мажорный колорит в совокупности с кубистической трактовкой формы придают историческому памятнику мощное национальное звучание.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Лентулов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расчленяет архитектурные элементы храма Василия Блаженного на отдельные красочные фрагменты, которые формируют своеобразное динамичное мозаичное панно. Совмещение различных точек зрения, используемое мастером, добавляет полотну динамизма. Однако "портрет" храма остается узнаваемым.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Лентулов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балансирует на грани беспредметности и </a:t>
            </a:r>
            <a:r>
              <a:rPr lang="ru-RU" sz="1500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фигуративности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14291"/>
            <a:ext cx="5786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Аристарх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Лентулов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Блаженный, 1913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https://upload.wikimedia.org/wikipedia/commons/2/29/Durer_Revelation_Four_Riders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upload.wikimedia.org/wikipedia/commons/e/e1/Apocalypse_vasnetsov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1181100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 descr="https://upload.wikimedia.org/wikipedia/ru/d/d8/Yu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upload.wikimedia.org/wikipedia/ru/d/d8/Yu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Файл:Yuon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944563"/>
            <a:ext cx="177165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0" name="Picture 16" descr="Аристарх Лентулов Василий Блаже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5214974" cy="5214950"/>
          </a:xfrm>
          <a:prstGeom prst="rect">
            <a:avLst/>
          </a:prstGeom>
          <a:noFill/>
        </p:spPr>
      </p:pic>
      <p:pic>
        <p:nvPicPr>
          <p:cNvPr id="52242" name="Picture 18" descr="Фотография">
            <a:hlinkClick r:id="rId4" tooltip="Фотография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52"/>
            <a:ext cx="1905000" cy="18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6" y="2000240"/>
            <a:ext cx="3714744" cy="4572032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Невиданные, фантастические силы сдвигают устоявшиеся формы и понятия, хаотичное смешение цветов передает калейдоскопические, хрупкие, распадающиеся на бесчисленные элементы изображения города и отдельных сооружений. Все это предстает перед зрителями как двигающийся, мерцающий, звучащий, эмоционально насыщенный мир. Широкое использование метафоры (сравнение с другим предметом по общему признаку) помогает художнику обычные вещи превращать в яркие обобщенные образы.</a:t>
            </a:r>
          </a:p>
          <a:p>
            <a:pPr>
              <a:buNone/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14291"/>
            <a:ext cx="5786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Аристарх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Лентулов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1913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https://upload.wikimedia.org/wikipedia/commons/2/29/Durer_Revelation_Four_Riders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upload.wikimedia.org/wikipedia/commons/e/e1/Apocalypse_vasnetsov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11811000" cy="619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AutoShape 2" descr="https://upload.wikimedia.org/wikipedia/ru/d/d8/Yu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upload.wikimedia.org/wikipedia/ru/d/d8/Yu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Файл:Yuon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944563"/>
            <a:ext cx="177165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2" name="Picture 18" descr="Фотография">
            <a:hlinkClick r:id="rId3" tooltip="Фотограф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52"/>
            <a:ext cx="1905000" cy="1885950"/>
          </a:xfrm>
          <a:prstGeom prst="rect">
            <a:avLst/>
          </a:prstGeom>
          <a:noFill/>
        </p:spPr>
      </p:pic>
      <p:pic>
        <p:nvPicPr>
          <p:cNvPr id="53250" name="Picture 2" descr="Москва - Аристарх Лентулов">
            <a:hlinkClick r:id="rId5" tooltip="Москва - Аристарх Лентулов :: Москва - Аристарх Лентулов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357298"/>
            <a:ext cx="5524500" cy="5210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Создание проблемной ситуации.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4958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Искусство.</a:t>
            </a:r>
          </a:p>
          <a:p>
            <a:pPr algn="ctr"/>
            <a:r>
              <a:rPr lang="ru-RU" sz="6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Знания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000240"/>
            <a:ext cx="9001156" cy="457203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1.Дайте свою трактовку идеи картины  Б.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Кустодиева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«Большевик». Сравните картины Б.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Кустодиева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«Большевик», «Купец»,  «Портрет Шаляпина». Какой прием является типичным, характерным для стиля художника? Что хотел художник выразить в своих картинах? Выразите  свое суждение о художественных образах картин.</a:t>
            </a:r>
            <a:endParaRPr lang="ru-RU" sz="1100" b="1" i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Рассмотрите картину К.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Юона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«Новая планета». Дайте интерпретацию идеи этой картины с позиции человека сегодняшнего дня.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Составьте презентацию на тему «Колокольные звоны России» (творчество М.Глинки, М. Мусоргского, С. Рахманинова, Г. Свиридова, В. Гаврилина, А. Петрова).</a:t>
            </a:r>
          </a:p>
          <a:p>
            <a:pPr>
              <a:buNone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16113"/>
            <a:ext cx="8391555" cy="48561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 smtClean="0"/>
              <a:t>	</a:t>
            </a:r>
            <a:r>
              <a:rPr lang="ru-RU" sz="2000" b="1" i="1" dirty="0" smtClean="0"/>
              <a:t> </a:t>
            </a:r>
          </a:p>
          <a:p>
            <a:pPr>
              <a:buFontTx/>
              <a:buNone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Искусство выполняет функции: </a:t>
            </a:r>
          </a:p>
          <a:p>
            <a:pPr>
              <a:buFontTx/>
              <a:buNone/>
              <a:defRPr/>
            </a:pPr>
            <a:endParaRPr lang="ru-RU" sz="11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эстетическую;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познания действительности;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общественного преобразования;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предвосхищения событий;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воспитания личности;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внушения ценностей;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служит средством социальной коммуникации 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доставляет наслаждение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000" b="1" dirty="0" smtClean="0">
              <a:solidFill>
                <a:schemeClr val="bg2"/>
              </a:solidFill>
              <a:effectLst/>
              <a:latin typeface="Albertus Medium" pitchFamily="34" charset="0"/>
            </a:endParaRPr>
          </a:p>
        </p:txBody>
      </p:sp>
      <p:sp>
        <p:nvSpPr>
          <p:cNvPr id="5124" name="WordArt 7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554662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31700" y="765175"/>
            <a:ext cx="5569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Функции искусства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785225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6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Какие знания дает искусство?</a:t>
            </a:r>
          </a:p>
        </p:txBody>
      </p:sp>
      <p:sp>
        <p:nvSpPr>
          <p:cNvPr id="4" name="Рамка 3"/>
          <p:cNvSpPr/>
          <p:nvPr/>
        </p:nvSpPr>
        <p:spPr>
          <a:xfrm>
            <a:off x="5143504" y="6572272"/>
            <a:ext cx="2000264" cy="2857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27324"/>
            <a:ext cx="8676456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 u="sng" dirty="0" smtClean="0">
                <a:solidFill>
                  <a:schemeClr val="accent4">
                    <a:lumMod val="10000"/>
                  </a:schemeClr>
                </a:solidFill>
              </a:rPr>
              <a:t>Задание: Выявить </a:t>
            </a:r>
            <a:r>
              <a:rPr lang="ru-RU" sz="2800" b="1" i="1" u="sng" dirty="0" err="1" smtClean="0">
                <a:solidFill>
                  <a:schemeClr val="accent4">
                    <a:lumMod val="10000"/>
                  </a:schemeClr>
                </a:solidFill>
              </a:rPr>
              <a:t>поблему</a:t>
            </a:r>
            <a:endParaRPr lang="ru-RU" sz="2800" b="1" i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b="1" i="1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 i="1" dirty="0" smtClean="0"/>
              <a:t>знания, прошлое, искусство, наука, воплощение, будущее,  реальность</a:t>
            </a:r>
            <a:endParaRPr lang="ru-RU" sz="4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ПРОБЛЕМА: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Знания, полученные в прошлом  в  разных видах искусства, нашли своё научное подтверждение в будущем.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ЦЕЛЬ: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  Выявить и исследовать  научные знания в искусстве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dirty="0" err="1" smtClean="0"/>
              <a:t>Лиотар</a:t>
            </a:r>
            <a:r>
              <a:rPr lang="ru-RU" dirty="0" smtClean="0"/>
              <a:t> «Шоколадница»</a:t>
            </a:r>
            <a:endParaRPr lang="ru-RU" dirty="0"/>
          </a:p>
        </p:txBody>
      </p:sp>
      <p:pic>
        <p:nvPicPr>
          <p:cNvPr id="4" name="Picture 3" descr="http://nearyou.ru/100kartin/img/100_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3672408" cy="584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7" y="1571612"/>
            <a:ext cx="6228184" cy="509774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 истории человечества искусство не раз открывало знания , имеющие научное значение. Например, художник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XVIII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в.  Жан-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Этьен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Лиотар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 в  картине «Шоколадница» </a:t>
            </a:r>
            <a:r>
              <a:rPr lang="ru-RU" sz="1800" b="1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разложил свет по законам, в то время  еще  неизвестным физике.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		Картина "Шоколадница" отличается законченностью в каждой детали, к которой постоянно стремился Ж.-Э.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Лиотар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Искусствовед М. Алпатов считает, что "в силу всех этих особенностей "Шоколадница" может быть отнесена к чудесам обмана зрения в искусстве, вроде тех гроздей винограда в картине знаменитого древнегреческого художника, который пытались клевать воробьи". После условности и манерности некоторых мастеров XVIII века почти фотографическая точность картины Ж.-Э.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Лиотара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производила впечатление откровения.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800000"/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576" y="188640"/>
            <a:ext cx="78843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  XVIII  в. </a:t>
            </a:r>
            <a:r>
              <a:rPr lang="ru-RU" sz="2800" b="1" dirty="0" smtClean="0"/>
              <a:t> Жан </a:t>
            </a:r>
            <a:r>
              <a:rPr lang="ru-RU" sz="2800" b="1" dirty="0" err="1" smtClean="0"/>
              <a:t>Этьен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Лиотар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картина «Шоколадница» 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3" descr="http://nearyou.ru/100kartin/img/100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21467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8926" y="1071546"/>
            <a:ext cx="5929354" cy="5786454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ru-RU" sz="11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 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 1918 Василий Кандинский издал автобиографическую книгу "Ступени". Активно включился в общественную и гуманитарно-исследовательскую   деятельность, входил в состав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Наркомпроса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, Института художественной культуры (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Инхук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) и Российской академии художественных наук (РАХН), преподавал в Высших художественно-технических мастерских (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Вхутемас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), однако, не приняв коммунистическую идеологию, навсегда покинул Россию в 1921 году.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		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</a:t>
            </a:r>
            <a:r>
              <a:rPr lang="ru-RU" sz="1800" dirty="0" smtClean="0"/>
              <a:t> 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абстрактных картинах усиливается геометризация отдельных элементов, причиной чему, во-первых, собственный процесс упрощения, а во-вторых - </a:t>
            </a:r>
            <a:r>
              <a:rPr lang="ru-RU" sz="1800" b="1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авангардистско-художественная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атмосфера Москвы того времени.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		Москва, 1916 г. </a:t>
            </a:r>
            <a:endParaRPr lang="ru-RU" sz="1800" b="1" dirty="0" smtClean="0">
              <a:solidFill>
                <a:schemeClr val="bg1">
                  <a:lumMod val="50000"/>
                </a:schemeClr>
              </a:solidFill>
              <a:effectLst/>
              <a:latin typeface="Albertus Medium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28794" y="214291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Кандинский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1" descr="Василий Кандин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1907394" cy="240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Файл:Moscow 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314325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5843587" cy="633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100000">
                    <a:srgbClr val="0000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aramond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928794" y="214291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Кандинский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7896" name="AutoShape 8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63500" y="-136525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https://upload.wikimedia.org/wikipedia/commons/4/4e/20000_title_0a.jpg?uselang=ru"/>
          <p:cNvSpPr>
            <a:spLocks noChangeAspect="1" noChangeArrowheads="1"/>
          </p:cNvSpPr>
          <p:nvPr/>
        </p:nvSpPr>
        <p:spPr bwMode="auto">
          <a:xfrm>
            <a:off x="0" y="0"/>
            <a:ext cx="5972175" cy="9277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1" descr="Василий Кандин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9467" y="188640"/>
            <a:ext cx="1584533" cy="199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484784"/>
            <a:ext cx="7452320" cy="568863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Художник В. Кандинский разработал теорию влияния цвета на эмоции человека,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приблизился к решению задач современной психологии . 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617</Words>
  <Application>Microsoft Office PowerPoint</Application>
  <PresentationFormat>Экран (4:3)</PresentationFormat>
  <Paragraphs>243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Разрез</vt:lpstr>
      <vt:lpstr>Слайд 1</vt:lpstr>
      <vt:lpstr>Слайд 2</vt:lpstr>
      <vt:lpstr>Создание проблемной ситуации. </vt:lpstr>
      <vt:lpstr>Слайд 4</vt:lpstr>
      <vt:lpstr>Слайд 5</vt:lpstr>
      <vt:lpstr>Лиотар «Шоколадница»</vt:lpstr>
      <vt:lpstr>Слайд 7</vt:lpstr>
      <vt:lpstr>Слайд 8</vt:lpstr>
      <vt:lpstr>Слайд 9</vt:lpstr>
      <vt:lpstr>Теория Кандинского.</vt:lpstr>
      <vt:lpstr>Из книги Кандинского   «О духовном в искусстве»</vt:lpstr>
      <vt:lpstr>Соотнесите цвета и понятия</vt:lpstr>
      <vt:lpstr>    </vt:lpstr>
      <vt:lpstr>Слайд 14</vt:lpstr>
      <vt:lpstr>Слайд 15</vt:lpstr>
      <vt:lpstr>Винсент Ван Гог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Admin</cp:lastModifiedBy>
  <cp:revision>118</cp:revision>
  <dcterms:created xsi:type="dcterms:W3CDTF">2005-12-26T19:07:38Z</dcterms:created>
  <dcterms:modified xsi:type="dcterms:W3CDTF">2018-02-07T07:04:31Z</dcterms:modified>
</cp:coreProperties>
</file>