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6" r:id="rId11"/>
    <p:sldId id="266" r:id="rId12"/>
    <p:sldId id="274" r:id="rId13"/>
    <p:sldId id="275" r:id="rId14"/>
    <p:sldId id="267" r:id="rId15"/>
    <p:sldId id="269" r:id="rId16"/>
    <p:sldId id="270" r:id="rId17"/>
    <p:sldId id="268" r:id="rId18"/>
    <p:sldId id="271" r:id="rId19"/>
    <p:sldId id="27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979" y="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E48F06-7D80-41B5-9252-47F098F3F12D}" type="datetimeFigureOut">
              <a:rPr lang="ru-RU" smtClean="0"/>
              <a:t>01.12.2019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FB72D-D3FE-4A73-8466-813B5C7B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037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C3FD-1DF7-428B-B735-D6A9BAAD8287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B679-F3F5-41D0-B29B-838189042F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newsflash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C3FD-1DF7-428B-B735-D6A9BAAD8287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B679-F3F5-41D0-B29B-838189042F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C3FD-1DF7-428B-B735-D6A9BAAD8287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B679-F3F5-41D0-B29B-838189042F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C3FD-1DF7-428B-B735-D6A9BAAD8287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B679-F3F5-41D0-B29B-838189042F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C3FD-1DF7-428B-B735-D6A9BAAD8287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B679-F3F5-41D0-B29B-838189042F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newsflash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C3FD-1DF7-428B-B735-D6A9BAAD8287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B679-F3F5-41D0-B29B-838189042F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C3FD-1DF7-428B-B735-D6A9BAAD8287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B679-F3F5-41D0-B29B-838189042F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C3FD-1DF7-428B-B735-D6A9BAAD8287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B679-F3F5-41D0-B29B-838189042F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C3FD-1DF7-428B-B735-D6A9BAAD8287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B679-F3F5-41D0-B29B-838189042F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C3FD-1DF7-428B-B735-D6A9BAAD8287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B679-F3F5-41D0-B29B-838189042F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C3FD-1DF7-428B-B735-D6A9BAAD8287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316B679-F3F5-41D0-B29B-838189042FB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newsflash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C6CC3FD-1DF7-428B-B735-D6A9BAAD8287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316B679-F3F5-41D0-B29B-838189042FB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newsflash/>
    <p:sndAc>
      <p:stSnd>
        <p:snd r:embed="rId13" name="chimes.wav"/>
      </p:stSnd>
    </p:sndAc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audio" Target="file:///H:\&#1050;&#1072;&#1082;&#1080;&#1077;%20&#1073;&#1099;&#1074;&#1072;&#1102;&#1090;%20&#1078;&#1080;&#1074;&#1086;&#1090;&#1085;&#1099;&#1077;\&#1042;%20&#1084;&#1080;&#1088;&#1077;%20&#1078;&#1080;&#1074;&#1086;&#1090;&#1085;&#1099;&#1093;%20(&#1047;&#1072;&#1089;&#1090;&#1072;&#1074;&#1082;&#1072;%2070-90-&#1093;%20&#1075;&#1086;&#1076;&#1086;&#1074;)%20%5bHQ%5d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file:///H:\&#1050;&#1072;&#1082;&#1080;&#1077;%20&#1073;&#1099;&#1074;&#1072;&#1102;&#1090;%20&#1078;&#1080;&#1074;&#1086;&#1090;&#1085;&#1099;&#1077;\&#1042;%20&#1084;&#1080;&#1088;&#1077;%20&#1078;&#1080;&#1074;&#1086;&#1090;&#1085;&#1099;&#1093;%20(&#1047;&#1072;&#1089;&#1090;&#1072;&#1074;&#1082;&#1072;%2070-90-&#1093;%20&#1075;&#1086;&#1076;&#1086;&#1074;)%20%5bHQ%5d.MP3" TargetMode="External"/><Relationship Id="rId1" Type="http://schemas.openxmlformats.org/officeDocument/2006/relationships/audio" Target="file:///H:\&#1050;&#1072;&#1082;&#1080;&#1077;%20&#1073;&#1099;&#1074;&#1072;&#1102;&#1090;%20&#1078;&#1080;&#1074;&#1086;&#1090;&#1085;&#1099;&#1077;\&#1060;&#1080;&#1079;&#1084;&#1080;&#1085;&#1091;&#1090;&#1082;&#1072;\&#1042;&#1077;&#1089;&#1077;&#1083;&#1072;&#1103;%20&#1079;&#1072;&#1088;&#1103;&#1076;&#1082;&#1072;.wav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H:\&#1050;&#1072;&#1082;&#1080;&#1077;%20&#1073;&#1099;&#1074;&#1072;&#1102;&#1090;%20&#1078;&#1080;&#1074;&#1086;&#1090;&#1085;&#1099;&#1077;\&#1042;%20&#1084;&#1080;&#1088;&#1077;%20&#1078;&#1080;&#1074;&#1086;&#1090;&#1085;&#1099;&#1093;%20(&#1047;&#1072;&#1089;&#1090;&#1072;&#1074;&#1082;&#1072;%2070-90-&#1093;%20&#1075;&#1086;&#1076;&#1086;&#1074;)%20%5bHQ%5d.MP3" TargetMode="Externa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H:\&#1050;&#1072;&#1082;&#1080;&#1077;%20&#1073;&#1099;&#1074;&#1072;&#1102;&#1090;%20&#1078;&#1080;&#1074;&#1086;&#1090;&#1085;&#1099;&#1077;\&#1042;%20&#1084;&#1080;&#1088;&#1077;%20&#1078;&#1080;&#1074;&#1086;&#1090;&#1085;&#1099;&#1093;%20(&#1047;&#1072;&#1089;&#1090;&#1072;&#1074;&#1082;&#1072;%2070-90-&#1093;%20&#1075;&#1086;&#1076;&#1086;&#1074;)%20%5bHQ%5d.MP3" TargetMode="Externa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H:\&#1050;&#1072;&#1082;&#1080;&#1077;%20&#1073;&#1099;&#1074;&#1072;&#1102;&#1090;%20&#1078;&#1080;&#1074;&#1086;&#1090;&#1085;&#1099;&#1077;\&#1042;%20&#1084;&#1080;&#1088;&#1077;%20&#1078;&#1080;&#1074;&#1086;&#1090;&#1085;&#1099;&#1093;%20(&#1047;&#1072;&#1089;&#1090;&#1072;&#1074;&#1082;&#1072;%2070-90-&#1093;%20&#1075;&#1086;&#1076;&#1086;&#1074;)%20%5bHQ%5d.MP3" TargetMode="Externa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В мире животных (Заставка 70-90-х годов) [HQ]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326980" y="6531020"/>
            <a:ext cx="326980" cy="326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5786" y="357166"/>
            <a:ext cx="76438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i="1" dirty="0" smtClean="0">
                <a:solidFill>
                  <a:schemeClr val="bg2">
                    <a:lumMod val="50000"/>
                  </a:schemeClr>
                </a:solidFill>
              </a:rPr>
              <a:t>Какие бывают животные?</a:t>
            </a:r>
            <a:endParaRPr lang="ru-RU" sz="96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6248" y="5214950"/>
            <a:ext cx="4214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25000"/>
                  </a:schemeClr>
                </a:solidFill>
              </a:rPr>
              <a:t>Выполнила учитель начальных классов </a:t>
            </a:r>
            <a:r>
              <a:rPr lang="ru-RU" b="1" i="1" dirty="0" smtClean="0">
                <a:solidFill>
                  <a:schemeClr val="tx2">
                    <a:lumMod val="25000"/>
                  </a:schemeClr>
                </a:solidFill>
              </a:rPr>
              <a:t>МБОУ </a:t>
            </a:r>
            <a:r>
              <a:rPr lang="ru-RU" b="1" i="1" dirty="0" smtClean="0">
                <a:solidFill>
                  <a:schemeClr val="tx2">
                    <a:lumMod val="25000"/>
                  </a:schemeClr>
                </a:solidFill>
              </a:rPr>
              <a:t>СОШ №</a:t>
            </a:r>
            <a:r>
              <a:rPr lang="ru-RU" b="1" i="1" dirty="0" smtClean="0">
                <a:solidFill>
                  <a:schemeClr val="tx2">
                    <a:lumMod val="25000"/>
                  </a:schemeClr>
                </a:solidFill>
              </a:rPr>
              <a:t>22 </a:t>
            </a:r>
            <a:r>
              <a:rPr lang="ru-RU" b="1" i="1" dirty="0" smtClean="0">
                <a:solidFill>
                  <a:schemeClr val="tx2">
                    <a:lumMod val="25000"/>
                  </a:schemeClr>
                </a:solidFill>
              </a:rPr>
              <a:t>города </a:t>
            </a:r>
            <a:r>
              <a:rPr lang="ru-RU" b="1" i="1" dirty="0" smtClean="0">
                <a:solidFill>
                  <a:schemeClr val="tx2">
                    <a:lumMod val="25000"/>
                  </a:schemeClr>
                </a:solidFill>
              </a:rPr>
              <a:t>Набережные </a:t>
            </a:r>
            <a:r>
              <a:rPr lang="ru-RU" b="1" i="1" dirty="0">
                <a:solidFill>
                  <a:schemeClr val="tx2">
                    <a:lumMod val="25000"/>
                  </a:schemeClr>
                </a:solidFill>
              </a:rPr>
              <a:t>Ч</a:t>
            </a:r>
            <a:r>
              <a:rPr lang="ru-RU" b="1" i="1" dirty="0" smtClean="0">
                <a:solidFill>
                  <a:schemeClr val="tx2">
                    <a:lumMod val="25000"/>
                  </a:schemeClr>
                </a:solidFill>
              </a:rPr>
              <a:t>елны </a:t>
            </a:r>
          </a:p>
          <a:p>
            <a:pPr algn="ctr"/>
            <a:r>
              <a:rPr lang="ru-RU" b="1" i="1" dirty="0" smtClean="0">
                <a:solidFill>
                  <a:schemeClr val="tx2">
                    <a:lumMod val="25000"/>
                  </a:schemeClr>
                </a:solidFill>
              </a:rPr>
              <a:t> Усманова Алина Григорьевна</a:t>
            </a:r>
            <a:endParaRPr lang="ru-RU" b="1" i="1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 spd="slow">
    <p:newsflash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еселая зарядка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304800" y="6553200"/>
            <a:ext cx="304800" cy="304800"/>
          </a:xfrm>
          <a:prstGeom prst="rect">
            <a:avLst/>
          </a:prstGeom>
        </p:spPr>
      </p:pic>
      <p:pic>
        <p:nvPicPr>
          <p:cNvPr id="4" name="Веселая зарядка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-304800" y="6553200"/>
            <a:ext cx="304800" cy="304800"/>
          </a:xfrm>
          <a:prstGeom prst="rect">
            <a:avLst/>
          </a:prstGeom>
        </p:spPr>
      </p:pic>
      <p:pic>
        <p:nvPicPr>
          <p:cNvPr id="5" name="В мире животных (Заставка 70-90-х годов) [HQ]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395536" y="6400800"/>
            <a:ext cx="304800" cy="3048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0" y="35064"/>
            <a:ext cx="9119200" cy="682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numSld="21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numSld="27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3790" y="764704"/>
            <a:ext cx="6572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bg2">
                    <a:lumMod val="50000"/>
                  </a:schemeClr>
                </a:solidFill>
              </a:rPr>
              <a:t>Какие признаки отличают рыб от других животных?</a:t>
            </a:r>
            <a:endParaRPr lang="ru-RU" sz="36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65033"/>
            <a:ext cx="8064896" cy="4635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морж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57166"/>
            <a:ext cx="4262436" cy="33004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H:\дельфин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786058"/>
            <a:ext cx="4857784" cy="3857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71472" y="642918"/>
            <a:ext cx="37862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i="1" dirty="0" smtClean="0">
                <a:solidFill>
                  <a:schemeClr val="bg2">
                    <a:lumMod val="50000"/>
                  </a:schemeClr>
                </a:solidFill>
              </a:rPr>
              <a:t>Это</a:t>
            </a:r>
            <a:endParaRPr lang="ru-RU" sz="88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0694" y="4071942"/>
            <a:ext cx="3286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i="1" dirty="0" smtClean="0">
                <a:solidFill>
                  <a:schemeClr val="bg2">
                    <a:lumMod val="50000"/>
                  </a:schemeClr>
                </a:solidFill>
              </a:rPr>
              <a:t>рыбы?</a:t>
            </a:r>
            <a:endParaRPr lang="ru-RU" sz="72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662056"/>
            <a:ext cx="79296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</a:rPr>
              <a:t>Главный признак рыб – наличие чешуи, которой покрыто их тело, а также жабр, с помощью которых рыбы дышат в воде.</a:t>
            </a:r>
            <a:endParaRPr lang="ru-RU" sz="28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Picture 3" descr="C:\Documents and Settings\Admin\Мои документы\Золотая рыб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047051"/>
            <a:ext cx="8143932" cy="449345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741886"/>
            <a:ext cx="6929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bg2">
                    <a:lumMod val="75000"/>
                  </a:schemeClr>
                </a:solidFill>
              </a:rPr>
              <a:t>Главный признак птиц?</a:t>
            </a:r>
            <a:endParaRPr lang="ru-RU" sz="44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95151"/>
            <a:ext cx="6912768" cy="42645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 мире животных (Заставка 70-90-х годов) [HQ]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39552" y="6237312"/>
            <a:ext cx="304800" cy="3048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ингвинч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80"/>
            <a:ext cx="9144000" cy="685542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 мире животных (Заставка 70-90-х годов) [HQ]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684584" y="6553200"/>
            <a:ext cx="304800" cy="304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3472" y="5462770"/>
            <a:ext cx="7786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chemeClr val="bg2">
                    <a:lumMod val="50000"/>
                  </a:schemeClr>
                </a:solidFill>
              </a:rPr>
              <a:t>Помогите птицам!</a:t>
            </a:r>
            <a:endParaRPr lang="ru-RU" sz="60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122" name="Picture 2" descr="C:\Documents and Settings\Admin\Мои документы\кормушка птиц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902034"/>
            <a:ext cx="7560840" cy="4741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7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28596" y="357166"/>
          <a:ext cx="4857789" cy="60722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853"/>
                <a:gridCol w="323853"/>
                <a:gridCol w="323853"/>
                <a:gridCol w="323853"/>
                <a:gridCol w="323853"/>
                <a:gridCol w="323853"/>
                <a:gridCol w="323853"/>
                <a:gridCol w="323853"/>
                <a:gridCol w="323853"/>
                <a:gridCol w="323853"/>
                <a:gridCol w="647703"/>
                <a:gridCol w="647703"/>
                <a:gridCol w="323853"/>
              </a:tblGrid>
              <a:tr h="817196">
                <a:tc gridSpan="8">
                  <a:txBody>
                    <a:bodyPr/>
                    <a:lstStyle/>
                    <a:p>
                      <a:pPr algn="ctr"/>
                      <a:r>
                        <a:rPr lang="ru-RU" sz="2000" b="1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 gridSpan="2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 h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2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060">
                <a:tc rowSpan="5" gridSpan="2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 h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060">
                <a:tc gridSpan="2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060">
                <a:tc gridSpan="2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2000" b="1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gridSpan="2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060">
                <a:tc gridSpan="2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060">
                <a:tc gridSpan="2" v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298">
                <a:tc rowSpan="4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060">
                <a:tc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 gridSpan="2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 h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060">
                <a:tc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060"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7196">
                <a:tc rowSpan="2" gridSpan="9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060">
                <a:tc gridSpan="9" v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55576" y="3356992"/>
          <a:ext cx="360040" cy="18154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40"/>
              </a:tblGrid>
              <a:tr h="50429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м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Ы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Ш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Ь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55576" y="2996952"/>
          <a:ext cx="323853" cy="18722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853"/>
              </a:tblGrid>
              <a:tr h="50429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4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060"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060"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3790"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115616" y="1228422"/>
          <a:ext cx="323853" cy="40007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853"/>
              </a:tblGrid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429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О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Ы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79795" y="796374"/>
          <a:ext cx="323853" cy="40007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853"/>
              </a:tblGrid>
              <a:tr h="400077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428728" y="2525352"/>
          <a:ext cx="323853" cy="26895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853"/>
              </a:tblGrid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429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Л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403648" y="2060848"/>
          <a:ext cx="323853" cy="31324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853"/>
              </a:tblGrid>
              <a:tr h="50902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234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763688" y="2102542"/>
          <a:ext cx="323853" cy="31266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853"/>
              </a:tblGrid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429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О</a:t>
                      </a:r>
                      <a:endParaRPr lang="ru-RU" sz="2000" b="1" dirty="0">
                        <a:solidFill>
                          <a:srgbClr val="CC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763688" y="1700808"/>
          <a:ext cx="323853" cy="31266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853"/>
              </a:tblGrid>
              <a:tr h="312665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051720" y="2549626"/>
          <a:ext cx="360040" cy="18154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40"/>
              </a:tblGrid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429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Д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2051720" y="2045570"/>
          <a:ext cx="323853" cy="18154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853"/>
              </a:tblGrid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060"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4298"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060"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2411760" y="2544614"/>
          <a:ext cx="323853" cy="22525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853"/>
              </a:tblGrid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429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Е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2411760" y="1988840"/>
          <a:ext cx="323853" cy="22525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853"/>
              </a:tblGrid>
              <a:tr h="225253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2714612" y="2071678"/>
          <a:ext cx="323853" cy="22525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853"/>
              </a:tblGrid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429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Ц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Ы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2699792" y="1628800"/>
          <a:ext cx="357190" cy="22525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7190"/>
              </a:tblGrid>
              <a:tr h="43706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15478"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2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391184" y="548680"/>
            <a:ext cx="5429288" cy="584775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400" b="1" dirty="0" smtClean="0">
                <a:solidFill>
                  <a:schemeClr val="tx2">
                    <a:lumMod val="25000"/>
                  </a:schemeClr>
                </a:solidFill>
              </a:rPr>
              <a:t>1.Серый грызун</a:t>
            </a:r>
          </a:p>
          <a:p>
            <a:r>
              <a:rPr lang="ru-RU" sz="3400" b="1" dirty="0" smtClean="0">
                <a:solidFill>
                  <a:schemeClr val="tx2">
                    <a:lumMod val="25000"/>
                  </a:schemeClr>
                </a:solidFill>
              </a:rPr>
              <a:t>2. Их главный признак – 3 пары лапок</a:t>
            </a:r>
          </a:p>
          <a:p>
            <a:r>
              <a:rPr lang="ru-RU" sz="3400" b="1" dirty="0" smtClean="0">
                <a:solidFill>
                  <a:schemeClr val="tx2">
                    <a:lumMod val="25000"/>
                  </a:schemeClr>
                </a:solidFill>
              </a:rPr>
              <a:t>3. Что любит телёнок?</a:t>
            </a:r>
          </a:p>
          <a:p>
            <a:r>
              <a:rPr lang="ru-RU" sz="3400" b="1" dirty="0" smtClean="0">
                <a:solidFill>
                  <a:schemeClr val="tx2">
                    <a:lumMod val="25000"/>
                  </a:schemeClr>
                </a:solidFill>
              </a:rPr>
              <a:t>4. Это насекомое порхает с цветка на цветок</a:t>
            </a:r>
          </a:p>
          <a:p>
            <a:r>
              <a:rPr lang="ru-RU" sz="3400" b="1" dirty="0" smtClean="0">
                <a:solidFill>
                  <a:schemeClr val="tx2">
                    <a:lumMod val="25000"/>
                  </a:schemeClr>
                </a:solidFill>
              </a:rPr>
              <a:t>5. У них есть чешуя и жабры. А где они живут?</a:t>
            </a:r>
          </a:p>
          <a:p>
            <a:r>
              <a:rPr lang="ru-RU" sz="3400" b="1" dirty="0" smtClean="0">
                <a:solidFill>
                  <a:schemeClr val="tx2">
                    <a:lumMod val="25000"/>
                  </a:schemeClr>
                </a:solidFill>
              </a:rPr>
              <a:t>6. У них есть шерсть</a:t>
            </a:r>
          </a:p>
          <a:p>
            <a:r>
              <a:rPr lang="ru-RU" sz="3400" b="1" dirty="0" smtClean="0">
                <a:solidFill>
                  <a:schemeClr val="tx2">
                    <a:lumMod val="25000"/>
                  </a:schemeClr>
                </a:solidFill>
              </a:rPr>
              <a:t>7. У них есть перья</a:t>
            </a:r>
            <a:endParaRPr lang="ru-RU" sz="3400" b="1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4348" y="5936159"/>
            <a:ext cx="79296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Молодцы! Спасибо за урок!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В мире животных (Заставка 70-90-х годов) [HQ]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468560" y="6553200"/>
            <a:ext cx="304800" cy="3048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154"/>
            <a:ext cx="9144000" cy="6111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7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Admin\Мои документы\заяц зим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7800" y="473291"/>
            <a:ext cx="3167085" cy="25144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860078" y="2420888"/>
            <a:ext cx="77867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800" b="1" i="1" dirty="0" smtClean="0">
                <a:solidFill>
                  <a:schemeClr val="bg2">
                    <a:lumMod val="75000"/>
                  </a:schemeClr>
                </a:solidFill>
              </a:rPr>
              <a:t>Звери</a:t>
            </a:r>
            <a:endParaRPr lang="ru-RU" sz="108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2802"/>
            <a:ext cx="3537934" cy="31472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449" y="3595581"/>
            <a:ext cx="4431436" cy="32624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25" y="3693136"/>
            <a:ext cx="4161352" cy="31648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374"/>
            <a:ext cx="3413902" cy="31222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Мои документы\Ос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85728"/>
            <a:ext cx="3929090" cy="2571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Documents and Settings\Admin\Мои документы\Муха больш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85728"/>
            <a:ext cx="3921133" cy="2571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Documents and Settings\Admin\Мои документы\Пчела на цветк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4071942"/>
            <a:ext cx="3957666" cy="2286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Documents and Settings\Admin\Мои документы\Кома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071942"/>
            <a:ext cx="4000528" cy="2286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142976" y="2714620"/>
            <a:ext cx="714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Насекомые</a:t>
            </a:r>
            <a:endParaRPr lang="ru-RU" sz="9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Мои документы\экзо сом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357167"/>
            <a:ext cx="3929089" cy="23574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Documents and Settings\Admin\Мои документы\Щу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357166"/>
            <a:ext cx="3833794" cy="23574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Documents and Settings\Admin\Мои документы\Окун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4000504"/>
            <a:ext cx="3714776" cy="25003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Documents and Settings\Admin\Мои документы\рыба больш экз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000504"/>
            <a:ext cx="3929090" cy="25050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142976" y="2571744"/>
            <a:ext cx="7000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Рыбы</a:t>
            </a:r>
            <a:endParaRPr lang="ru-RU" sz="96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Мои документы\снегир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4071966" cy="2643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Documents and Settings\Admin\Мои документы\дятел на дере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57166"/>
            <a:ext cx="4143404" cy="2571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Documents and Settings\Admin\Мои документы\попугай больш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000504"/>
            <a:ext cx="3976683" cy="2505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C:\Documents and Settings\Admin\Мои документы\Синиц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071942"/>
            <a:ext cx="4214842" cy="24288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285852" y="2643182"/>
            <a:ext cx="65722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i="1" dirty="0" smtClean="0">
                <a:solidFill>
                  <a:srgbClr val="002060"/>
                </a:solidFill>
              </a:rPr>
              <a:t>Птицы</a:t>
            </a:r>
            <a:endParaRPr lang="ru-RU" sz="88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0724" y="692696"/>
            <a:ext cx="65722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bg2">
                    <a:lumMod val="50000"/>
                  </a:schemeClr>
                </a:solidFill>
                <a:cs typeface="Aharoni" panose="02010803020104030203" pitchFamily="2" charset="-79"/>
              </a:rPr>
              <a:t>О каких группах животных мы узнали? Приведи примеры</a:t>
            </a:r>
            <a:r>
              <a:rPr lang="ru-RU" sz="4400" b="1" i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ru-RU" sz="44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1538" y="2556213"/>
            <a:ext cx="70723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60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4000" b="1" i="1" dirty="0" smtClean="0">
                <a:latin typeface="Arial Black" panose="020B0A04020102020204" pitchFamily="34" charset="0"/>
              </a:rPr>
              <a:t>Звери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1538" y="3571876"/>
            <a:ext cx="7786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4000" b="1" i="1" dirty="0" smtClean="0">
                <a:solidFill>
                  <a:schemeClr val="tx2">
                    <a:lumMod val="2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Насекомые</a:t>
            </a:r>
            <a:endParaRPr lang="ru-RU" sz="4000" b="1" i="1" dirty="0">
              <a:solidFill>
                <a:schemeClr val="tx2">
                  <a:lumMod val="25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538" y="4500570"/>
            <a:ext cx="5429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4000" b="1" i="1" dirty="0" smtClean="0">
                <a:solidFill>
                  <a:schemeClr val="tx2">
                    <a:lumMod val="25000"/>
                  </a:schemeClr>
                </a:solidFill>
                <a:latin typeface="Arial Black" panose="020B0A04020102020204" pitchFamily="34" charset="0"/>
              </a:rPr>
              <a:t>Рыбы</a:t>
            </a:r>
            <a:endParaRPr lang="ru-RU" sz="4000" b="1" i="1" dirty="0">
              <a:solidFill>
                <a:schemeClr val="tx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4414" y="5500702"/>
            <a:ext cx="5857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4000" b="1" i="1" dirty="0" smtClean="0">
                <a:solidFill>
                  <a:schemeClr val="tx2">
                    <a:lumMod val="25000"/>
                  </a:schemeClr>
                </a:solidFill>
                <a:latin typeface="Arial Black" panose="020B0A04020102020204" pitchFamily="34" charset="0"/>
              </a:rPr>
              <a:t>Птицы</a:t>
            </a:r>
            <a:endParaRPr lang="ru-RU" sz="4000" b="1" i="1" dirty="0">
              <a:solidFill>
                <a:schemeClr val="tx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414" y="428604"/>
            <a:ext cx="67866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Как ты думаешь, что является существенным признаком насекомых?</a:t>
            </a:r>
            <a:endParaRPr lang="ru-RU" sz="4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 descr="C:\Documents and Settings\Admin\Мои документы\самки муравьёв в полёт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357430"/>
            <a:ext cx="2857520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Documents and Settings\Admin\Мои документы\жук-жужелиц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2357430"/>
            <a:ext cx="2714644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Documents and Settings\Admin\Мои документы\Бабочк оранж больш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2357430"/>
            <a:ext cx="3071834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Documents and Settings\Admin\Мои документы\Мураве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08720"/>
            <a:ext cx="8429684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273757" y="4869160"/>
            <a:ext cx="66437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bg2">
                    <a:lumMod val="50000"/>
                  </a:schemeClr>
                </a:solidFill>
              </a:rPr>
              <a:t>Главным  признаком  насекомых является наличие 6 лапок</a:t>
            </a:r>
            <a:endParaRPr lang="ru-RU" sz="36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6893" y="620688"/>
            <a:ext cx="6286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</a:rPr>
              <a:t>К какой группе относится паук ( 8 лапок)? </a:t>
            </a:r>
            <a:endParaRPr lang="ru-RU" sz="32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6" name="Picture 2" descr="C:\Documents and Settings\Admin\Мои документы\Пау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0556" y="1697906"/>
            <a:ext cx="7599217" cy="4572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705</TotalTime>
  <Words>212</Words>
  <Application>Microsoft Office PowerPoint</Application>
  <PresentationFormat>Экран (4:3)</PresentationFormat>
  <Paragraphs>77</Paragraphs>
  <Slides>19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StranNik</dc:creator>
  <cp:lastModifiedBy>ALINA</cp:lastModifiedBy>
  <cp:revision>90</cp:revision>
  <dcterms:created xsi:type="dcterms:W3CDTF">2011-11-26T19:12:32Z</dcterms:created>
  <dcterms:modified xsi:type="dcterms:W3CDTF">2019-12-01T13:01:35Z</dcterms:modified>
</cp:coreProperties>
</file>