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5" r:id="rId2"/>
    <p:sldId id="258" r:id="rId3"/>
    <p:sldId id="259" r:id="rId4"/>
    <p:sldId id="270" r:id="rId5"/>
    <p:sldId id="260" r:id="rId6"/>
    <p:sldId id="261" r:id="rId7"/>
    <p:sldId id="267" r:id="rId8"/>
    <p:sldId id="276" r:id="rId9"/>
    <p:sldId id="277" r:id="rId10"/>
    <p:sldId id="278" r:id="rId11"/>
    <p:sldId id="279" r:id="rId12"/>
    <p:sldId id="280" r:id="rId13"/>
    <p:sldId id="264" r:id="rId14"/>
    <p:sldId id="281" r:id="rId15"/>
    <p:sldId id="282" r:id="rId16"/>
    <p:sldId id="257" r:id="rId17"/>
    <p:sldId id="274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33CC"/>
    <a:srgbClr val="FAE0CE"/>
    <a:srgbClr val="F9DBC7"/>
    <a:srgbClr val="FBE7D9"/>
    <a:srgbClr val="FFFFFF"/>
    <a:srgbClr val="00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0" d="100"/>
          <a:sy n="80" d="100"/>
        </p:scale>
        <p:origin x="-706" y="-1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BD51443-A676-474A-B061-51310D731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22E82441-1BCC-41C9-9DEB-807B573E8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22B6C85-1EDD-48ED-99AF-958D6DB45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69FD5BA-E40A-4DB5-9714-77792BF10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EFFD38-A95F-4BA0-8750-908C87F05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2995795"/>
      </p:ext>
    </p:extLst>
  </p:cSld>
  <p:clrMapOvr>
    <a:masterClrMapping/>
  </p:clrMapOvr>
  <p:transition advClick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947D24C-5A7B-4A5F-A62E-80B72044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22AED1D-C544-401C-96F0-40E74DB236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38CE131-E810-4484-B5C7-B40EE3856B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5CA0171-60C6-44BB-835A-8159B290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5CC3C73-5B78-440C-80A4-B648D88E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566761"/>
      </p:ext>
    </p:extLst>
  </p:cSld>
  <p:clrMapOvr>
    <a:masterClrMapping/>
  </p:clrMapOvr>
  <p:transition advClick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B91A9CAE-0179-4EE3-8645-4FE50FB3F7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E96A67-8528-4D25-90CF-3F39093D7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699C7D-0668-4E0B-9FDA-7B4F6220B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7724213C-AAE0-4AF6-95BB-368B03796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6EB664D-B66E-4609-AB0E-4A53B622C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831921"/>
      </p:ext>
    </p:extLst>
  </p:cSld>
  <p:clrMapOvr>
    <a:masterClrMapping/>
  </p:clrMapOvr>
  <p:transition advClick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F500E2F-B97E-492B-97F2-0145A856A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DEB13B00-C466-4E86-BF40-8C5B7D946A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1D017E2-A6E0-474E-8CE2-63FE3E94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1ECE9CC-7996-4078-9492-5019F624A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CEDC4D7-B670-4853-A33C-869EC2D7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7058026"/>
      </p:ext>
    </p:extLst>
  </p:cSld>
  <p:clrMapOvr>
    <a:masterClrMapping/>
  </p:clrMapOvr>
  <p:transition advClick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242E84C-068D-4830-A5D9-8EE02555F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B68ECF2-65D9-4C5E-A7F3-EE83A2962D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3ECE91-F953-43EA-8589-F760A43D7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6BBE14B-7525-4DDA-96D6-49C3F9FE8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3FE8C43-6AE8-4C8D-B0E1-AA3897262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25775398"/>
      </p:ext>
    </p:extLst>
  </p:cSld>
  <p:clrMapOvr>
    <a:masterClrMapping/>
  </p:clrMapOvr>
  <p:transition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5E06C8A-A786-4DF2-AB65-2EA1301E8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EB72D0A4-7A63-4DA5-AF35-11452E897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3BAFEBC-4E06-4164-87B2-0A9BB116A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C5512434-8733-4A7A-AAA5-C39CAFF8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B2F3445-F13D-42C4-A472-25D2F2543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2D7AAF-EFB9-4D62-A5EE-0667AB032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77547441"/>
      </p:ext>
    </p:extLst>
  </p:cSld>
  <p:clrMapOvr>
    <a:masterClrMapping/>
  </p:clrMapOvr>
  <p:transition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A33F9F-85DF-4371-87E1-25895F82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EEE62A4-D374-4147-97C9-DF4041E53A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DB8D776-4051-490A-9F4E-21C5F8E7A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A21DBD4C-D5E3-4674-A401-CA60A55F95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920F166-3040-4F2E-9E57-6EA2A788B3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7A767D91-64D3-4DB1-A800-86D8441A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80230FB9-9634-47B9-821F-BE5CCF382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980836C1-10C3-470D-A3D0-DC5B69E0A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8896395"/>
      </p:ext>
    </p:extLst>
  </p:cSld>
  <p:clrMapOvr>
    <a:masterClrMapping/>
  </p:clrMapOvr>
  <p:transition advClick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BD58B9-3C49-4995-BAA2-853335FD9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1D12D2B7-240E-4841-9286-FFE2DBE34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200133C-ECF8-46DA-9CFA-C861EC3C7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ED5044B1-C098-4BE5-AD29-075FA4596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17092910"/>
      </p:ext>
    </p:extLst>
  </p:cSld>
  <p:clrMapOvr>
    <a:masterClrMapping/>
  </p:clrMapOvr>
  <p:transition advClick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C3A4FFF8-97F6-4C8A-BC6E-EE4705C35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D8748167-5E54-42DE-B27E-D90AF14B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0E16668-D56B-4028-ACCE-05DFC12DE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07364313"/>
      </p:ext>
    </p:extLst>
  </p:cSld>
  <p:clrMapOvr>
    <a:masterClrMapping/>
  </p:clrMapOvr>
  <p:transition advClick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E3D7CA3-65F6-40EC-8EFC-8C0A454BD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9278FB-EC5B-4CCE-A7A3-21F38A9925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5D8E74F-3EFF-43F6-A151-D465309F55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3DAA8AE-D0F0-43D4-9E93-4FFE6F38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35E8E04-CAE9-4A0B-B8FD-EEA91FA9F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F8CCEA5-710B-44DA-84C0-274B5AE36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8759879"/>
      </p:ext>
    </p:extLst>
  </p:cSld>
  <p:clrMapOvr>
    <a:masterClrMapping/>
  </p:clrMapOvr>
  <p:transition advClick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C3B7840-8F08-480A-9FC8-F5381B5CC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45B2C235-568D-4F7D-AB7C-4A3F4E47ABF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3A3EF5E-1B0E-401C-9E1D-F62345953A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47D2D31C-91CD-49E2-87A9-1EC5C7A29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072B9D-D184-4FD7-924F-297F3B189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FBE64FF-79F7-4E02-AFFE-3794C4547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1631981"/>
      </p:ext>
    </p:extLst>
  </p:cSld>
  <p:clrMapOvr>
    <a:masterClrMapping/>
  </p:clrMapOvr>
  <p:transition advClick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366271-54FE-49B1-9BDF-A2A3373C3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381E983-1820-4797-9717-DE06997F0E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E12CC95-6F59-4608-BEAA-E0EA884881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0AE53-C550-4286-B0C9-163FCF44489B}" type="datetimeFigureOut">
              <a:rPr lang="ru-RU" smtClean="0"/>
              <a:pPr/>
              <a:t>23.10.2021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96D2FA4-3DCE-4AB3-BC61-80FF0847F1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1899FA5-92A6-47A0-AB4E-4BB7A057B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645A17-8041-45B5-A126-C07CF65353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02392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7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6.png"/><Relationship Id="rId10" Type="http://schemas.openxmlformats.org/officeDocument/2006/relationships/image" Target="../media/image5.png"/><Relationship Id="rId9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2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25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gif"/><Relationship Id="rId5" Type="http://schemas.openxmlformats.org/officeDocument/2006/relationships/image" Target="../media/image25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3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38.pn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7.png"/><Relationship Id="rId4" Type="http://schemas.openxmlformats.org/officeDocument/2006/relationships/audio" Target="../media/audio4.wav"/><Relationship Id="rId9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3" Type="http://schemas.openxmlformats.org/officeDocument/2006/relationships/audio" Target="../media/audio17.wav"/><Relationship Id="rId7" Type="http://schemas.openxmlformats.org/officeDocument/2006/relationships/image" Target="../media/image43.png"/><Relationship Id="rId12" Type="http://schemas.openxmlformats.org/officeDocument/2006/relationships/image" Target="../media/image46.png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5.png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image" Target="../media/image40.jpe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i.pinimg.com/originals/7b/69/c1/7b69c15c91412ac39bc0a82fc930642c.png" TargetMode="External"/><Relationship Id="rId13" Type="http://schemas.openxmlformats.org/officeDocument/2006/relationships/hyperlink" Target="https://clipart-best.com/img/dwarf/dwarf-clip-art-81.png" TargetMode="External"/><Relationship Id="rId18" Type="http://schemas.openxmlformats.org/officeDocument/2006/relationships/hyperlink" Target="https://img2.pngio.com/7-dwarfs-png-transparent-7-dwarfspng-images-pluspng-number-7-graphics-png-1600_667.png" TargetMode="External"/><Relationship Id="rId26" Type="http://schemas.openxmlformats.org/officeDocument/2006/relationships/hyperlink" Target="https://img-fotki.yandex.ru/get/196183/200418627.190/0_184065_5c478844_orig.png" TargetMode="External"/><Relationship Id="rId3" Type="http://schemas.openxmlformats.org/officeDocument/2006/relationships/hyperlink" Target="http://images6.fanpop.com/image/photos/37300000/Disney-Clipart-Snow-White-andy10a-37379596-336-700.png" TargetMode="External"/><Relationship Id="rId21" Type="http://schemas.openxmlformats.org/officeDocument/2006/relationships/hyperlink" Target="https://img-fotki.yandex.ru/get/6114/36014149.c3/0_71218_f98c8864_M.jpg" TargetMode="External"/><Relationship Id="rId34" Type="http://schemas.openxmlformats.org/officeDocument/2006/relationships/hyperlink" Target="https://clipartart.com/images/in-the-woods-images-transparent-background-clipart-free-to-use-8.png" TargetMode="External"/><Relationship Id="rId7" Type="http://schemas.openxmlformats.org/officeDocument/2006/relationships/hyperlink" Target="https://clipart-best.com/img/dwarf/dwarf-clip-art-26.png" TargetMode="External"/><Relationship Id="rId12" Type="http://schemas.openxmlformats.org/officeDocument/2006/relationships/hyperlink" Target="https://3dpng.com/wp-content/uploads/2020/06/Dwarf-Full-222x300.png" TargetMode="External"/><Relationship Id="rId17" Type="http://schemas.openxmlformats.org/officeDocument/2006/relationships/hyperlink" Target="https://i.pinimg.com/originals/c9/3e/d8/c93ed8298557d1345e5ab5d17b7b1f77.png" TargetMode="External"/><Relationship Id="rId25" Type="http://schemas.openxmlformats.org/officeDocument/2006/relationships/hyperlink" Target="https://i.pinimg.com/originals/9a/89/ac/9a89accf879fd7a179db049abb59cdcb.png" TargetMode="External"/><Relationship Id="rId33" Type="http://schemas.openxmlformats.org/officeDocument/2006/relationships/hyperlink" Target="https://www.disco-riedl.at/oktoberfest/wp-content/uploads/tl0k0pxev/navi_hg.png" TargetMode="External"/><Relationship Id="rId2" Type="http://schemas.openxmlformats.org/officeDocument/2006/relationships/image" Target="../media/image47.jpeg"/><Relationship Id="rId16" Type="http://schemas.openxmlformats.org/officeDocument/2006/relationships/hyperlink" Target="https://clipart-best.com/img/fence/fence-clip-art-1.png" TargetMode="External"/><Relationship Id="rId20" Type="http://schemas.openxmlformats.org/officeDocument/2006/relationships/hyperlink" Target="https://wikiclipart.com/wp-content/uploads/2016/10/Grass-clipart-free-images.png" TargetMode="External"/><Relationship Id="rId29" Type="http://schemas.openxmlformats.org/officeDocument/2006/relationships/hyperlink" Target="https://i.pinimg.com/originals/49/e3/17/49e31719edc2bff443761a593dac153f.png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img1.picmix.com/output/stamp/normal/7/9/9/3/493997_b06f5.png" TargetMode="External"/><Relationship Id="rId11" Type="http://schemas.openxmlformats.org/officeDocument/2006/relationships/hyperlink" Target="https://www.cartoonbucket.com/wp-content/uploads/2017/03/Grammi-Nice-Image.gif" TargetMode="External"/><Relationship Id="rId24" Type="http://schemas.openxmlformats.org/officeDocument/2006/relationships/hyperlink" Target="https://clipart-best.com/img/badger/badger-clip-art-13.png" TargetMode="External"/><Relationship Id="rId32" Type="http://schemas.openxmlformats.org/officeDocument/2006/relationships/hyperlink" Target="https://img-s3.onedio.com/id-590245056a59df991ade78a8/rev-0/w-800/s-25cf6dcee6847f96d1ca04eb8971395eea6d48cc.jpg" TargetMode="External"/><Relationship Id="rId5" Type="http://schemas.openxmlformats.org/officeDocument/2006/relationships/hyperlink" Target="https://www.pinclipart.com/picdir/big/558-5585153_snow-white-clipart-disney-snow-white-disney-clipart.png" TargetMode="External"/><Relationship Id="rId15" Type="http://schemas.openxmlformats.org/officeDocument/2006/relationships/hyperlink" Target="https://ds04.infourok.ru/uploads/ex/07b1/000ee848-2fdacd99/hello_html_4f870722.png" TargetMode="External"/><Relationship Id="rId23" Type="http://schemas.openxmlformats.org/officeDocument/2006/relationships/hyperlink" Target="https://img-fotki.yandex.ru/get/9806/23869276.12b/0_a9711_90fb79d7_XL.png" TargetMode="External"/><Relationship Id="rId28" Type="http://schemas.openxmlformats.org/officeDocument/2006/relationships/hyperlink" Target="https://ds04.infourok.ru/uploads/ex/0a56/000401f5-0e06bb63/hello_html_4bf3b3bb.png" TargetMode="External"/><Relationship Id="rId10" Type="http://schemas.openxmlformats.org/officeDocument/2006/relationships/hyperlink" Target="https://clipart-best.com/img/dwarf/dwarf-clip-art-65.png" TargetMode="External"/><Relationship Id="rId19" Type="http://schemas.openxmlformats.org/officeDocument/2006/relationships/hyperlink" Target="https://www.zastavki.com/pictures/1280x800/2014/Cartoons_Flower_meadow_in_the_cartoon_Kikoriki_085689_12.png" TargetMode="External"/><Relationship Id="rId31" Type="http://schemas.openxmlformats.org/officeDocument/2006/relationships/hyperlink" Target="https://cdn2.vectorstock.com/i/1000x1000/27/31/cartoon-bunny-vector-212731.jpg" TargetMode="External"/><Relationship Id="rId4" Type="http://schemas.openxmlformats.org/officeDocument/2006/relationships/hyperlink" Target="https://png-library.net/images/bluebird-clipart-snow-white-863243-2008011.png" TargetMode="External"/><Relationship Id="rId9" Type="http://schemas.openxmlformats.org/officeDocument/2006/relationships/hyperlink" Target="https://i.pinimg.com/originals/fe/30/fa/fe30fa108db9da9aec737693359a40c6.png" TargetMode="External"/><Relationship Id="rId14" Type="http://schemas.openxmlformats.org/officeDocument/2006/relationships/hyperlink" Target="https://i.pinimg.com/originals/fd/b8/97/fdb897207d3ac6f43e5d14176f547778.png" TargetMode="External"/><Relationship Id="rId22" Type="http://schemas.openxmlformats.org/officeDocument/2006/relationships/hyperlink" Target="https://ds04.infourok.ru/uploads/ex/07b5/0010d094-e04ddf6d/hello_html_115bedb8.png" TargetMode="External"/><Relationship Id="rId27" Type="http://schemas.openxmlformats.org/officeDocument/2006/relationships/hyperlink" Target="https://webstockreview.net/images/growth-clipart-tree-plantation-3.jpg" TargetMode="External"/><Relationship Id="rId30" Type="http://schemas.openxmlformats.org/officeDocument/2006/relationships/hyperlink" Target="https://img-fotki.yandex.ru/get/6004/66124276.36/0_67ff6_c36bb7_XXXL.png" TargetMode="External"/><Relationship Id="rId35" Type="http://schemas.openxmlformats.org/officeDocument/2006/relationships/hyperlink" Target="https://ipleer.com/song/75706702/Belosnezhka_i_sem_gnomov_-_4._Bal_u_Belosnezhki_1-j_tanec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12" Type="http://schemas.openxmlformats.org/officeDocument/2006/relationships/image" Target="../media/image20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12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0"/>
            <a:ext cx="12192000" cy="3533775"/>
          </a:xfrm>
          <a:prstGeom prst="rect">
            <a:avLst/>
          </a:prstGeom>
          <a:solidFill>
            <a:srgbClr val="00B0F0">
              <a:alpha val="1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блако 13"/>
          <p:cNvSpPr/>
          <p:nvPr/>
        </p:nvSpPr>
        <p:spPr>
          <a:xfrm>
            <a:off x="619125" y="304800"/>
            <a:ext cx="4381500" cy="1304925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0" y="3543300"/>
            <a:ext cx="12192000" cy="3314700"/>
          </a:xfrm>
          <a:prstGeom prst="rect">
            <a:avLst/>
          </a:prstGeom>
          <a:solidFill>
            <a:srgbClr val="92D05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право 19">
            <a:hlinkClick r:id="" action="ppaction://hlinkshowjump?jump=nextslide"/>
          </p:cNvPr>
          <p:cNvSpPr/>
          <p:nvPr/>
        </p:nvSpPr>
        <p:spPr>
          <a:xfrm>
            <a:off x="11364125" y="6202565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Управляющая кнопка: сведения 21">
            <a:hlinkClick r:id="" action="ppaction://hlinkshowjump?jump=lastslide" highlightClick="1"/>
          </p:cNvPr>
          <p:cNvSpPr/>
          <p:nvPr/>
        </p:nvSpPr>
        <p:spPr>
          <a:xfrm>
            <a:off x="179512" y="6165304"/>
            <a:ext cx="504056" cy="484632"/>
          </a:xfrm>
          <a:prstGeom prst="actionButtonInformation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"/>
            <a:ext cx="1247775" cy="12093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794657" y="333376"/>
            <a:ext cx="3895725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mic Sans MS" pitchFamily="66" charset="0"/>
              </a:rPr>
              <a:t>На бал с Белоснежкой!</a:t>
            </a:r>
            <a:endParaRPr lang="ru-RU" sz="32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omic Sans MS" pitchFamily="66" charset="0"/>
            </a:endParaRPr>
          </a:p>
        </p:txBody>
      </p:sp>
      <p:pic>
        <p:nvPicPr>
          <p:cNvPr id="13" name="Рисунок 12" descr="hello_html_4f87072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09950" y="3990975"/>
            <a:ext cx="7402288" cy="3200400"/>
          </a:xfrm>
          <a:prstGeom prst="rect">
            <a:avLst/>
          </a:prstGeom>
        </p:spPr>
      </p:pic>
      <p:sp>
        <p:nvSpPr>
          <p:cNvPr id="15" name="Облако 14"/>
          <p:cNvSpPr/>
          <p:nvPr/>
        </p:nvSpPr>
        <p:spPr>
          <a:xfrm>
            <a:off x="6457950" y="276225"/>
            <a:ext cx="2752725" cy="752475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6724649" y="335833"/>
            <a:ext cx="21145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istral" pitchFamily="66" charset="0"/>
                <a:ea typeface="Cambria" pitchFamily="18" charset="0"/>
              </a:rPr>
              <a:t>РУССКИЙ ЯЗЫК</a:t>
            </a:r>
          </a:p>
          <a:p>
            <a:pPr algn="ctr"/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Mistral" pitchFamily="66" charset="0"/>
                <a:ea typeface="Cambria" pitchFamily="18" charset="0"/>
              </a:rPr>
              <a:t>1 КЛАСС</a:t>
            </a:r>
          </a:p>
        </p:txBody>
      </p:sp>
      <p:sp>
        <p:nvSpPr>
          <p:cNvPr id="16" name="Облако 15"/>
          <p:cNvSpPr/>
          <p:nvPr/>
        </p:nvSpPr>
        <p:spPr>
          <a:xfrm>
            <a:off x="10201274" y="209550"/>
            <a:ext cx="1562101" cy="381000"/>
          </a:xfrm>
          <a:prstGeom prst="cloud">
            <a:avLst/>
          </a:prstGeom>
          <a:solidFill>
            <a:srgbClr val="FFFF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016122" y="5457825"/>
            <a:ext cx="63375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Автор: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Петранина</a:t>
            </a:r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Татьяна Владимировна, 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учитель начальных классов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МОУ «Школа №30 г. Донецка»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fence-clip-art-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23310" y="2351690"/>
            <a:ext cx="1618735" cy="1601184"/>
          </a:xfrm>
          <a:prstGeom prst="rect">
            <a:avLst/>
          </a:prstGeom>
        </p:spPr>
      </p:pic>
      <p:pic>
        <p:nvPicPr>
          <p:cNvPr id="18" name="Рисунок 17" descr="fence-clip-art-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24465" y="2342165"/>
            <a:ext cx="1618735" cy="1601184"/>
          </a:xfrm>
          <a:prstGeom prst="rect">
            <a:avLst/>
          </a:prstGeom>
        </p:spPr>
      </p:pic>
      <p:pic>
        <p:nvPicPr>
          <p:cNvPr id="19" name="Рисунок 18" descr="fence-clip-art-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391290" y="2332640"/>
            <a:ext cx="1618735" cy="1601184"/>
          </a:xfrm>
          <a:prstGeom prst="rect">
            <a:avLst/>
          </a:prstGeom>
        </p:spPr>
      </p:pic>
      <p:pic>
        <p:nvPicPr>
          <p:cNvPr id="21" name="Рисунок 20" descr="fence-clip-art-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3696215" y="2323115"/>
            <a:ext cx="942460" cy="1601184"/>
          </a:xfrm>
          <a:prstGeom prst="rect">
            <a:avLst/>
          </a:prstGeom>
        </p:spPr>
      </p:pic>
      <p:pic>
        <p:nvPicPr>
          <p:cNvPr id="27" name="Рисунок 26" descr="fence-clip-art-1.pn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>
          <a:xfrm>
            <a:off x="11249540" y="2285015"/>
            <a:ext cx="942460" cy="1601184"/>
          </a:xfrm>
          <a:prstGeom prst="rect">
            <a:avLst/>
          </a:prstGeom>
        </p:spPr>
      </p:pic>
      <p:pic>
        <p:nvPicPr>
          <p:cNvPr id="9" name="Рисунок 8" descr="fdb897207d3ac6f43e5d14176f54777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96192" y="581025"/>
            <a:ext cx="7719558" cy="3840480"/>
          </a:xfrm>
          <a:prstGeom prst="rect">
            <a:avLst/>
          </a:prstGeom>
        </p:spPr>
      </p:pic>
      <p:pic>
        <p:nvPicPr>
          <p:cNvPr id="30" name="Рисунок 29" descr="huntsman-iwinters-war-crown-clipart-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276225" y="2467512"/>
            <a:ext cx="4076697" cy="3457038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войная волна 27"/>
          <p:cNvSpPr/>
          <p:nvPr/>
        </p:nvSpPr>
        <p:spPr>
          <a:xfrm>
            <a:off x="2219325" y="428625"/>
            <a:ext cx="7667625" cy="4762500"/>
          </a:xfrm>
          <a:prstGeom prst="doubleWave">
            <a:avLst>
              <a:gd name="adj1" fmla="val 6250"/>
              <a:gd name="adj2" fmla="val -1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 descr="60371600_1276625575_______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1357">
            <a:off x="9239250" y="147737"/>
            <a:ext cx="1056736" cy="933450"/>
          </a:xfrm>
          <a:prstGeom prst="rect">
            <a:avLst/>
          </a:prstGeom>
        </p:spPr>
      </p:pic>
      <p:pic>
        <p:nvPicPr>
          <p:cNvPr id="32" name="Рисунок 31" descr="60371600_1276625575________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690953" flipH="1">
            <a:off x="1856835" y="38101"/>
            <a:ext cx="1058400" cy="934920"/>
          </a:xfrm>
          <a:prstGeom prst="rect">
            <a:avLst/>
          </a:prstGeom>
        </p:spPr>
      </p:pic>
      <p:pic>
        <p:nvPicPr>
          <p:cNvPr id="33" name="Рисунок 32" descr="бел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226891"/>
            <a:ext cx="3328043" cy="401198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4" name="Стрелка влево 33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умни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96955" y="2524125"/>
            <a:ext cx="2819400" cy="38100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7" name="Прямоугольник 36"/>
          <p:cNvSpPr/>
          <p:nvPr/>
        </p:nvSpPr>
        <p:spPr>
          <a:xfrm>
            <a:off x="2409824" y="866686"/>
            <a:ext cx="7572375" cy="433965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На крыше спит кот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барсик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 Громко лает пёс барбос. Мальчики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дима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и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миша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 рисовали </a:t>
            </a:r>
            <a:r>
              <a:rPr lang="ru-RU" sz="4000" b="1" dirty="0" err="1" smtClean="0">
                <a:latin typeface="Arial" pitchFamily="34" charset="0"/>
                <a:cs typeface="Arial" pitchFamily="34" charset="0"/>
              </a:rPr>
              <a:t>машыну</a:t>
            </a:r>
            <a:r>
              <a:rPr lang="ru-RU" sz="40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0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8" name="Овал 37"/>
          <p:cNvSpPr/>
          <p:nvPr/>
        </p:nvSpPr>
        <p:spPr>
          <a:xfrm>
            <a:off x="7677151" y="1047750"/>
            <a:ext cx="466724" cy="657225"/>
          </a:xfrm>
          <a:prstGeom prst="ellipse">
            <a:avLst/>
          </a:prstGeom>
          <a:solidFill>
            <a:srgbClr val="FAE0CE"/>
          </a:solidFill>
          <a:ln>
            <a:solidFill>
              <a:srgbClr val="F9D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6591301" y="2000250"/>
            <a:ext cx="466724" cy="657225"/>
          </a:xfrm>
          <a:prstGeom prst="ellipse">
            <a:avLst/>
          </a:prstGeom>
          <a:solidFill>
            <a:srgbClr val="FAE0CE"/>
          </a:solidFill>
          <a:ln>
            <a:solidFill>
              <a:srgbClr val="F9D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Овал 39"/>
          <p:cNvSpPr/>
          <p:nvPr/>
        </p:nvSpPr>
        <p:spPr>
          <a:xfrm>
            <a:off x="5076826" y="2933700"/>
            <a:ext cx="390524" cy="657225"/>
          </a:xfrm>
          <a:prstGeom prst="ellipse">
            <a:avLst/>
          </a:prstGeom>
          <a:solidFill>
            <a:srgbClr val="FAE0CE"/>
          </a:solidFill>
          <a:ln>
            <a:solidFill>
              <a:srgbClr val="F9D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Овал 40"/>
          <p:cNvSpPr/>
          <p:nvPr/>
        </p:nvSpPr>
        <p:spPr>
          <a:xfrm>
            <a:off x="6943726" y="2924175"/>
            <a:ext cx="428624" cy="657225"/>
          </a:xfrm>
          <a:prstGeom prst="ellipse">
            <a:avLst/>
          </a:prstGeom>
          <a:solidFill>
            <a:srgbClr val="FAE0CE"/>
          </a:solidFill>
          <a:ln>
            <a:solidFill>
              <a:srgbClr val="F9D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М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Овал 41"/>
          <p:cNvSpPr/>
          <p:nvPr/>
        </p:nvSpPr>
        <p:spPr>
          <a:xfrm>
            <a:off x="6124576" y="3829050"/>
            <a:ext cx="466724" cy="657225"/>
          </a:xfrm>
          <a:prstGeom prst="ellipse">
            <a:avLst/>
          </a:prstGeom>
          <a:solidFill>
            <a:srgbClr val="FAE0CE"/>
          </a:solidFill>
          <a:ln>
            <a:solidFill>
              <a:srgbClr val="F9DB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есельчак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Группа 24"/>
          <p:cNvGrpSpPr/>
          <p:nvPr/>
        </p:nvGrpSpPr>
        <p:grpSpPr>
          <a:xfrm>
            <a:off x="2190751" y="2676525"/>
            <a:ext cx="2019300" cy="1876425"/>
            <a:chOff x="2905125" y="257176"/>
            <a:chExt cx="2219325" cy="211454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2905125" y="1438276"/>
              <a:ext cx="2219325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33796" name="Picture 4" descr="https://cdn2.vectorstock.com/i/1000x1000/27/31/cartoon-bunny-vector-21273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7825" y="257176"/>
              <a:ext cx="2206625" cy="2114549"/>
            </a:xfrm>
            <a:prstGeom prst="rect">
              <a:avLst/>
            </a:prstGeom>
            <a:noFill/>
          </p:spPr>
        </p:pic>
      </p:grp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бел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796" y="1988766"/>
            <a:ext cx="2226650" cy="401198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4" name="Стрелка влево 33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умни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79436" y="2524125"/>
            <a:ext cx="2254437" cy="38100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26" name="TextBox 25"/>
          <p:cNvSpPr txBox="1"/>
          <p:nvPr/>
        </p:nvSpPr>
        <p:spPr>
          <a:xfrm>
            <a:off x="2533651" y="3781425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КРАП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Группа 26"/>
          <p:cNvGrpSpPr/>
          <p:nvPr/>
        </p:nvGrpSpPr>
        <p:grpSpPr>
          <a:xfrm>
            <a:off x="3771901" y="3943350"/>
            <a:ext cx="2019300" cy="1876425"/>
            <a:chOff x="2905125" y="257176"/>
            <a:chExt cx="2219325" cy="2114549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2905125" y="1438276"/>
              <a:ext cx="2219325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30" name="Picture 4" descr="https://cdn2.vectorstock.com/i/1000x1000/27/31/cartoon-bunny-vector-21273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7825" y="257176"/>
              <a:ext cx="2206625" cy="2114549"/>
            </a:xfrm>
            <a:prstGeom prst="rect">
              <a:avLst/>
            </a:prstGeom>
            <a:noFill/>
          </p:spPr>
        </p:pic>
      </p:grpSp>
      <p:grpSp>
        <p:nvGrpSpPr>
          <p:cNvPr id="36" name="Группа 35"/>
          <p:cNvGrpSpPr/>
          <p:nvPr/>
        </p:nvGrpSpPr>
        <p:grpSpPr>
          <a:xfrm>
            <a:off x="5972176" y="4524375"/>
            <a:ext cx="2019300" cy="1876425"/>
            <a:chOff x="2905125" y="257176"/>
            <a:chExt cx="2219325" cy="2114549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2905125" y="1438276"/>
              <a:ext cx="2219325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44" name="Picture 4" descr="https://cdn2.vectorstock.com/i/1000x1000/27/31/cartoon-bunny-vector-21273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7825" y="257176"/>
              <a:ext cx="2206625" cy="2114549"/>
            </a:xfrm>
            <a:prstGeom prst="rect">
              <a:avLst/>
            </a:prstGeom>
            <a:noFill/>
          </p:spPr>
        </p:pic>
      </p:grpSp>
      <p:grpSp>
        <p:nvGrpSpPr>
          <p:cNvPr id="45" name="Группа 44"/>
          <p:cNvGrpSpPr/>
          <p:nvPr/>
        </p:nvGrpSpPr>
        <p:grpSpPr>
          <a:xfrm>
            <a:off x="7810501" y="3381375"/>
            <a:ext cx="2019300" cy="1876425"/>
            <a:chOff x="2905125" y="257176"/>
            <a:chExt cx="2219325" cy="2114549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2905125" y="1438276"/>
              <a:ext cx="2219325" cy="914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pic>
          <p:nvPicPr>
            <p:cNvPr id="47" name="Picture 4" descr="https://cdn2.vectorstock.com/i/1000x1000/27/31/cartoon-bunny-vector-212731.jpg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917825" y="257176"/>
              <a:ext cx="2206625" cy="2114549"/>
            </a:xfrm>
            <a:prstGeom prst="rect">
              <a:avLst/>
            </a:prstGeom>
            <a:noFill/>
          </p:spPr>
        </p:pic>
      </p:grpSp>
      <p:sp>
        <p:nvSpPr>
          <p:cNvPr id="48" name="TextBox 47"/>
          <p:cNvSpPr txBox="1"/>
          <p:nvPr/>
        </p:nvSpPr>
        <p:spPr>
          <a:xfrm>
            <a:off x="4181476" y="512445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ГЛАС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238876" y="5715000"/>
            <a:ext cx="14763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ЭТАШ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143876" y="45720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Arial" pitchFamily="34" charset="0"/>
                <a:cs typeface="Arial" pitchFamily="34" charset="0"/>
              </a:rPr>
              <a:t>САТ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448049" y="3810000"/>
            <a:ext cx="304801" cy="514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Б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067299" y="5181600"/>
            <a:ext cx="333375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З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7200900" y="5772150"/>
            <a:ext cx="40005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Ж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8953500" y="4591050"/>
            <a:ext cx="419100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Д</a:t>
            </a:r>
            <a:endParaRPr lang="ru-RU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орчун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 descr="s-25cf6dcee6847f96d1ca04eb8971395eea6d48c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06487" y="4195525"/>
            <a:ext cx="2222788" cy="1833800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3" name="Рисунок 32" descr="бел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07796" y="1988766"/>
            <a:ext cx="2226650" cy="4011983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4" name="Стрелка влево 33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умни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9868987" y="2276474"/>
            <a:ext cx="2323013" cy="4029075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7" name="Рисунок 26" descr="s-25cf6dcee6847f96d1ca04eb8971395eea6d48c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68187" y="3100150"/>
            <a:ext cx="2222788" cy="1833800"/>
          </a:xfrm>
          <a:prstGeom prst="rect">
            <a:avLst/>
          </a:prstGeom>
        </p:spPr>
      </p:pic>
      <p:pic>
        <p:nvPicPr>
          <p:cNvPr id="32" name="Рисунок 31" descr="s-25cf6dcee6847f96d1ca04eb8971395eea6d48c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59162" y="3490675"/>
            <a:ext cx="2222788" cy="1833800"/>
          </a:xfrm>
          <a:prstGeom prst="rect">
            <a:avLst/>
          </a:prstGeom>
        </p:spPr>
      </p:pic>
      <p:pic>
        <p:nvPicPr>
          <p:cNvPr id="36" name="Рисунок 35" descr="s-25cf6dcee6847f96d1ca04eb8971395eea6d48c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426037" y="4547950"/>
            <a:ext cx="2222788" cy="1833800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2314575" y="4162425"/>
            <a:ext cx="1333500" cy="4953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ЙАМА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3952875" y="5238750"/>
            <a:ext cx="1333500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ЙУЛА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991475" y="5591175"/>
            <a:ext cx="1333500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ЙОЖ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6296024" y="4543425"/>
            <a:ext cx="1379393" cy="5143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ЙЭЛЬ</a:t>
            </a:r>
            <a:endParaRPr lang="ru-RU" sz="2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2457450" y="4171951"/>
            <a:ext cx="504825" cy="485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Я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4152900" y="5267325"/>
            <a:ext cx="447675" cy="45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Ю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8220075" y="5619750"/>
            <a:ext cx="535998" cy="45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Ё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391274" y="4591050"/>
            <a:ext cx="598343" cy="4571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Е</a:t>
            </a:r>
            <a:endParaRPr lang="ru-RU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Сон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51" grpId="0" animBg="1"/>
      <p:bldP spid="41" grpId="0" animBg="1"/>
      <p:bldP spid="45" grpId="0" animBg="1"/>
      <p:bldP spid="5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32"/>
          <p:cNvGrpSpPr/>
          <p:nvPr/>
        </p:nvGrpSpPr>
        <p:grpSpPr>
          <a:xfrm>
            <a:off x="-3203821" y="2440643"/>
            <a:ext cx="5050073" cy="3340800"/>
            <a:chOff x="-3749642" y="2440643"/>
            <a:chExt cx="6040928" cy="379655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-3673917" y="3619351"/>
              <a:ext cx="3496749" cy="19923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 descr="1 л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48" y="2440643"/>
              <a:ext cx="2217938" cy="37965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-3749642" y="3613947"/>
              <a:ext cx="3494419" cy="2203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ЖИ и ШИ всегда пиши с буквой И 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В буквосочетаниях ЧК, ЧН, ЧТ мягкий знак не пишется.</a:t>
              </a:r>
            </a:p>
            <a:p>
              <a:pPr algn="ctr"/>
              <a:endPara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30" name="Рисунок 29" descr="умни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442044" y="2743862"/>
            <a:ext cx="2493867" cy="348548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6" name="Рисунок 25" descr="navi_hg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8000" y="837899"/>
            <a:ext cx="3514725" cy="4869481"/>
          </a:xfrm>
          <a:prstGeom prst="rect">
            <a:avLst/>
          </a:prstGeom>
        </p:spPr>
      </p:pic>
      <p:pic>
        <p:nvPicPr>
          <p:cNvPr id="29" name="Рисунок 28" descr="33.png"/>
          <p:cNvPicPr>
            <a:picLocks noChangeAspect="1"/>
          </p:cNvPicPr>
          <p:nvPr/>
        </p:nvPicPr>
        <p:blipFill>
          <a:blip r:embed="rId7" cstate="print">
            <a:lum/>
          </a:blip>
          <a:srcRect/>
          <a:stretch>
            <a:fillRect/>
          </a:stretch>
        </p:blipFill>
        <p:spPr>
          <a:xfrm>
            <a:off x="5492750" y="4952430"/>
            <a:ext cx="3390900" cy="12388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1310646">
            <a:off x="6109029" y="1112222"/>
            <a:ext cx="23569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КУВШ…Н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21251741">
            <a:off x="7489653" y="1118702"/>
            <a:ext cx="569689" cy="563456"/>
          </a:xfrm>
          <a:prstGeom prst="rect">
            <a:avLst/>
          </a:prstGeom>
          <a:blipFill>
            <a:blip r:embed="rId8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58045">
            <a:off x="6036721" y="1734491"/>
            <a:ext cx="28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ПРУЖ…НА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399140">
            <a:off x="7380417" y="1816631"/>
            <a:ext cx="604863" cy="563456"/>
          </a:xfrm>
          <a:prstGeom prst="rect">
            <a:avLst/>
          </a:prstGeom>
          <a:blipFill>
            <a:blip r:embed="rId8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1369232">
            <a:off x="6061793" y="2715337"/>
            <a:ext cx="3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ПТИЧ…К 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21310327">
            <a:off x="7021598" y="2772155"/>
            <a:ext cx="1287769" cy="563456"/>
          </a:xfrm>
          <a:prstGeom prst="rect">
            <a:avLst/>
          </a:prstGeom>
          <a:blipFill>
            <a:blip r:embed="rId8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ЧК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383016">
            <a:off x="6176419" y="4274493"/>
            <a:ext cx="28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МЕЧ…Т 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 rot="295673">
            <a:off x="6898584" y="4281085"/>
            <a:ext cx="1258015" cy="605894"/>
          </a:xfrm>
          <a:prstGeom prst="rect">
            <a:avLst/>
          </a:prstGeom>
          <a:blipFill>
            <a:blip r:embed="rId8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ЧТ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21369232">
            <a:off x="6099894" y="3515439"/>
            <a:ext cx="3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НОЧ…НОЙ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21310327">
            <a:off x="6780329" y="3572967"/>
            <a:ext cx="1270838" cy="563456"/>
          </a:xfrm>
          <a:prstGeom prst="rect">
            <a:avLst/>
          </a:prstGeom>
          <a:blipFill>
            <a:blip r:embed="rId8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ЧН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тихоня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1562 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62 1.11111E-6 L -0.0073 -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2" grpId="0" animBg="1"/>
      <p:bldP spid="48" grpId="0" animBg="1"/>
      <p:bldP spid="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2"/>
          <p:cNvGrpSpPr/>
          <p:nvPr/>
        </p:nvGrpSpPr>
        <p:grpSpPr>
          <a:xfrm>
            <a:off x="-3158101" y="2440643"/>
            <a:ext cx="5004353" cy="3340800"/>
            <a:chOff x="-3694951" y="2440643"/>
            <a:chExt cx="5986237" cy="379655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-3673917" y="3619351"/>
              <a:ext cx="3496749" cy="19923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 descr="1 л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348" y="2440643"/>
              <a:ext cx="2217938" cy="37965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-3694951" y="3665904"/>
              <a:ext cx="3494419" cy="1853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ЧА и ЩА всегда пиши с буквой А 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ЧУ и ЩУ всегда</a:t>
              </a:r>
            </a:p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пиши с буквой У </a:t>
              </a:r>
            </a:p>
            <a:p>
              <a:pPr algn="ctr"/>
              <a:endPara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6" name="Рисунок 25" descr="navi_h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588000" y="837899"/>
            <a:ext cx="3514725" cy="4869481"/>
          </a:xfrm>
          <a:prstGeom prst="rect">
            <a:avLst/>
          </a:prstGeom>
        </p:spPr>
      </p:pic>
      <p:pic>
        <p:nvPicPr>
          <p:cNvPr id="29" name="Рисунок 28" descr="33.png"/>
          <p:cNvPicPr>
            <a:picLocks noChangeAspect="1"/>
          </p:cNvPicPr>
          <p:nvPr/>
        </p:nvPicPr>
        <p:blipFill>
          <a:blip r:embed="rId6" cstate="print">
            <a:lum/>
          </a:blip>
          <a:srcRect/>
          <a:stretch>
            <a:fillRect/>
          </a:stretch>
        </p:blipFill>
        <p:spPr>
          <a:xfrm>
            <a:off x="5492750" y="4952430"/>
            <a:ext cx="3390900" cy="123882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 rot="21310646">
            <a:off x="6162858" y="1112222"/>
            <a:ext cx="22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Ч…ЙНИК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21251741">
            <a:off x="6499051" y="1156803"/>
            <a:ext cx="569689" cy="563456"/>
          </a:xfrm>
          <a:prstGeom prst="rect">
            <a:avLst/>
          </a:prstGeom>
          <a:blipFill>
            <a:blip r:embed="rId7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458045">
            <a:off x="6036721" y="1734491"/>
            <a:ext cx="28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Щ…ПЛЫЙ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 rot="399140">
            <a:off x="6539910" y="1697605"/>
            <a:ext cx="579232" cy="563456"/>
          </a:xfrm>
          <a:prstGeom prst="rect">
            <a:avLst/>
          </a:prstGeom>
          <a:blipFill>
            <a:blip r:embed="rId7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 rot="21369232">
            <a:off x="6061793" y="2715337"/>
            <a:ext cx="3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Щ…ВЕЛЬ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 rot="21310327">
            <a:off x="6564272" y="2819235"/>
            <a:ext cx="524698" cy="563456"/>
          </a:xfrm>
          <a:prstGeom prst="rect">
            <a:avLst/>
          </a:prstGeom>
          <a:blipFill>
            <a:blip r:embed="rId7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383016">
            <a:off x="6176419" y="4274493"/>
            <a:ext cx="28811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ЗАЙЧ…ТА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 rot="21369232">
            <a:off x="6099894" y="3515439"/>
            <a:ext cx="31720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Arial" pitchFamily="34" charset="0"/>
                <a:cs typeface="Arial" pitchFamily="34" charset="0"/>
              </a:rPr>
              <a:t>Ч…ДЕСА</a:t>
            </a:r>
            <a:endParaRPr lang="ru-RU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0" name="Прямоугольник 49"/>
          <p:cNvSpPr/>
          <p:nvPr/>
        </p:nvSpPr>
        <p:spPr>
          <a:xfrm rot="21310327">
            <a:off x="6438911" y="3606658"/>
            <a:ext cx="596919" cy="559552"/>
          </a:xfrm>
          <a:prstGeom prst="rect">
            <a:avLst/>
          </a:prstGeom>
          <a:blipFill>
            <a:blip r:embed="rId7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У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328888">
            <a:off x="7448681" y="4319426"/>
            <a:ext cx="581876" cy="563456"/>
          </a:xfrm>
          <a:prstGeom prst="rect">
            <a:avLst/>
          </a:prstGeom>
          <a:blipFill>
            <a:blip r:embed="rId7" cstate="print">
              <a:lum bright="20000"/>
            </a:blip>
            <a:tile tx="0" ty="0" sx="100000" sy="100000" flip="none" algn="tl"/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А</a:t>
            </a:r>
            <a:endParaRPr lang="ru-RU" sz="36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" name="Рисунок 26" descr="умник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481820" y="2868027"/>
            <a:ext cx="2392680" cy="326882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d1_5fc37fd568b60988644775_pi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0.31562 1.11111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562 1.11111E-6 L -0.0073 -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3" grpId="0" animBg="1"/>
      <p:bldP spid="37" grpId="0" animBg="1"/>
      <p:bldP spid="42" grpId="0" animBg="1"/>
      <p:bldP spid="50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2"/>
          <p:cNvGrpSpPr/>
          <p:nvPr/>
        </p:nvGrpSpPr>
        <p:grpSpPr>
          <a:xfrm>
            <a:off x="-3219061" y="2440643"/>
            <a:ext cx="5065313" cy="3340800"/>
            <a:chOff x="-3767872" y="2440643"/>
            <a:chExt cx="6059158" cy="3796554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-3673917" y="3619351"/>
              <a:ext cx="3496749" cy="1992373"/>
            </a:xfrm>
            <a:prstGeom prst="roundRect">
              <a:avLst/>
            </a:prstGeom>
            <a:solidFill>
              <a:schemeClr val="bg1"/>
            </a:solidFill>
            <a:ln w="57150">
              <a:solidFill>
                <a:schemeClr val="accent6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1" name="Рисунок 10" descr="1 л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3348" y="2440643"/>
              <a:ext cx="2217938" cy="379655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Прямоугольник 12"/>
            <p:cNvSpPr/>
            <p:nvPr/>
          </p:nvSpPr>
          <p:spPr>
            <a:xfrm>
              <a:off x="-3767872" y="3561990"/>
              <a:ext cx="3494419" cy="23783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2000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ru-RU" b="1" dirty="0" smtClean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Слова переносятся с одной строки на другую по слогам. Но нельзя одну букву оставлять на строке и переносить на другую. </a:t>
              </a:r>
            </a:p>
            <a:p>
              <a:pPr algn="ctr"/>
              <a:endParaRPr lang="ru-RU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25" name="Рисунок 24" descr="in-the-woods-images-transparent-background-clipart-free-to-use-8.png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5041900" y="1123343"/>
            <a:ext cx="5041900" cy="5074257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5410200" y="1676400"/>
            <a:ext cx="1402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Пою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743700" y="1676400"/>
            <a:ext cx="16754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актёр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8318500" y="1714500"/>
            <a:ext cx="131965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юла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384800" y="2552700"/>
            <a:ext cx="15327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язык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832600" y="2552700"/>
            <a:ext cx="17216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парта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473700" y="3429000"/>
            <a:ext cx="18130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олень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264400" y="3479800"/>
            <a:ext cx="15392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каша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8483600" y="2603500"/>
            <a:ext cx="13501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куст</a:t>
            </a: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,</a:t>
            </a:r>
            <a:endParaRPr lang="ru-RU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4" name="Рисунок 43" descr="33.pn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>
          <a:xfrm>
            <a:off x="4826000" y="4885159"/>
            <a:ext cx="5829300" cy="1972841"/>
          </a:xfrm>
          <a:prstGeom prst="rect">
            <a:avLst/>
          </a:prstGeom>
        </p:spPr>
      </p:pic>
      <p:pic>
        <p:nvPicPr>
          <p:cNvPr id="28" name="Рисунок 27" descr="умник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72600" y="2524125"/>
            <a:ext cx="2819400" cy="3810000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d1_5fc398fa38cda746297086_pi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44444E-6 L 0.26666 -0.00741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" y="-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667 -0.00741 L -0.00208 0.0018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" y="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>
                                      <p:cBhvr override="childStyle">
                                        <p:cTn id="6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4" grpId="0"/>
      <p:bldP spid="35" grpId="0"/>
      <p:bldP spid="38" grpId="0"/>
      <p:bldP spid="39" grpId="0"/>
      <p:bldP spid="4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60000"/>
            <a:lum/>
          </a:blip>
          <a:srcRect/>
          <a:stretch>
            <a:fillRect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2425" y="390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лево 11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 descr="7167740_Belosnezhka13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84914" y="1464298"/>
            <a:ext cx="3690258" cy="459373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Рисунок 16" descr="чихун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45902" y="3443998"/>
            <a:ext cx="1251041" cy="1748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 descr="чихун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083049" y="3204514"/>
            <a:ext cx="1233031" cy="1868229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9" name="Рисунок 18" descr="чихун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838710" y="3824999"/>
            <a:ext cx="1008110" cy="1748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0" name="Рисунок 19" descr="чихун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217713" y="4367885"/>
            <a:ext cx="1319083" cy="1782544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21" name="Рисунок 20" descr="чихун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179130" y="3886200"/>
            <a:ext cx="1159424" cy="1959427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5" name="Рисунок 14" descr="чихун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509389" y="4902686"/>
            <a:ext cx="1279839" cy="1748485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6" name="Рисунок 15" descr="чихун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2743199" y="5046782"/>
            <a:ext cx="1255309" cy="153907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оснежка финал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0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Бал Белоснежк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" presetID="1" presetClass="path" presetSubtype="0" repeatCount="20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14907 C 0.03503 -0.14907 0.06927 -0.09282 0.06927 -0.02292 C 0.06927 0.04676 0.03503 0.10347 -0.00677 0.10347 C -0.0487 0.10347 -0.08255 0.04676 -0.08255 -0.02292 C -0.08255 -0.09282 -0.0487 -0.14907 -0.00677 -0.14907 Z " pathEditMode="relative" rAng="0" ptsTypes="fffff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62425" y="39052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028950" y="142875"/>
            <a:ext cx="48061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 pitchFamily="66" charset="0"/>
              </a:rPr>
              <a:t>ИНТЕРНЕТ- ИСТОЧНИКИ</a:t>
            </a:r>
            <a:endParaRPr lang="ru-RU" sz="2800" b="1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Comic Sans MS" pitchFamily="66" charset="0"/>
            </a:endParaRPr>
          </a:p>
        </p:txBody>
      </p:sp>
      <p:sp>
        <p:nvSpPr>
          <p:cNvPr id="6" name="Умножение 5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Управляющая кнопка: домой 6">
            <a:hlinkClick r:id="" action="ppaction://hlinkshowjump?jump=firstslide" highlightClick="1"/>
          </p:cNvPr>
          <p:cNvSpPr/>
          <p:nvPr/>
        </p:nvSpPr>
        <p:spPr>
          <a:xfrm>
            <a:off x="179512" y="6165304"/>
            <a:ext cx="504056" cy="484632"/>
          </a:xfrm>
          <a:prstGeom prst="actionButtonHom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19125" y="570069"/>
            <a:ext cx="11572875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"/>
              </a:rPr>
              <a:t>http://images6.fanpop.com/image/photos/37300000/Disney-Clipart-Snow-White-andy10a-37379596-336-700.png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Белоснежка  2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слайд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4"/>
              </a:rPr>
              <a:t>https://png-library.net/images/bluebird-clipart-snow-white-863243-2008011.png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Белоснежка 3 слайд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5"/>
              </a:rPr>
              <a:t>https://www.pinclipart.com/picdir/big/558-5585153_snow-white-clipart-disney-snow-white-disney-clipart.png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Белоснежка 7 слайд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6"/>
              </a:rPr>
              <a:t>https://img1.picmix.com/output/stamp/normal/7/9/9/3/493997_b06f5.png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Белоснежка 11 слайд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7"/>
              </a:rPr>
              <a:t>https://clipart-best.com/img/dwarf/dwarf-clip-art-26.png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Умник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8"/>
              </a:rPr>
              <a:t>https://i.pinimg.com/originals/7b/69/c1/7b69c15c91412ac39bc0a82fc930642c.png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Простак 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9"/>
              </a:rPr>
              <a:t>https://i.pinimg.com/originals/fe/30/fa/fe30fa108db9da9aec737693359a40c6.png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Ворчун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0"/>
              </a:rPr>
              <a:t>https://clipart-best.com/img/dwarf/dwarf-clip-art-65.png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Тихоня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1"/>
              </a:rPr>
              <a:t>https://www.cartoonbucket.com/wp-content/uploads/2017/03/Grammi-Nice-Image.gif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Соня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2"/>
              </a:rPr>
              <a:t>https://3dpng.com/wp-content/uploads/2020/06/Dwarf-Full-222x300.png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Весельчак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3"/>
              </a:rPr>
              <a:t>https://clipart-best.com/img/dwarf/dwarf-clip-art-81.png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1200" b="1" dirty="0" err="1" smtClean="0">
                <a:latin typeface="Arial" pitchFamily="34" charset="0"/>
                <a:cs typeface="Arial" pitchFamily="34" charset="0"/>
              </a:rPr>
              <a:t>Чихун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4"/>
              </a:rPr>
              <a:t>https://i.pinimg.com/originals/fd/b8/97/fdb897207d3ac6f43e5d14176f547778.png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Домик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15"/>
              </a:rPr>
              <a:t>https://ds04.infourok.ru/uploads/ex/07b1/000ee848-2fdacd99/hello_html_4f870722.png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Дорожка у дома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6"/>
              </a:rPr>
              <a:t>https://clipart-best.com/img/fence/fence-clip-art-1.png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Забор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7"/>
              </a:rPr>
              <a:t>https://i.pinimg.com/originals/c9/3e/d8/c93ed8298557d1345e5ab5d17b7b1f77.png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Белоснежка 1 слайд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8"/>
              </a:rPr>
              <a:t>https://img2.pngio.com/7-dwarfs-png-transparent-7-dwarfspng-images-pluspng-number-7-graphics-png-1600_667.png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Гномы 2 слайд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19"/>
              </a:rPr>
              <a:t>https://www.zastavki.com/pictures/1280x800/2014/Cartoons_Flower_meadow_in_the_cartoon_Kikoriki_085689_12.png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Фон 2 слайд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0"/>
              </a:rPr>
              <a:t>https://wikiclipart.com/wp-content/uploads/2016/10/Grass-clipart-free-images.png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Фон 3 слайд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1"/>
              </a:rPr>
              <a:t>https://img-fotki.yandex.ru/get/6114/36014149.c3/0_71218_f98c8864_M.jpg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Птички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22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  <a:hlinkClick r:id="rId22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3"/>
              </a:rPr>
              <a:t>https://img-fotki.yandex.ru/get/9806/23869276.12b/0_a9711_90fb79d7_XL.png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Медведь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4"/>
              </a:rPr>
              <a:t>https://clipart-best.com/img/badger/badger-clip-art-13.png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Барсук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25"/>
              </a:rPr>
              <a:t>https://i.pinimg.com/originals/9a/89/ac/9a89accf879fd7a179db049abb59cdcb.png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Белка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26"/>
              </a:rPr>
              <a:t>https://img-fotki.yandex.ru/get/196183/200418627.190/0_184065_5c478844_orig.png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Волк</a:t>
            </a:r>
          </a:p>
          <a:p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27"/>
              </a:rPr>
              <a:t>https://webstockreview.net/images/growth-clipart-tree-plantation-3.jpg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Лес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8"/>
              </a:rPr>
              <a:t>https://ds04.infourok.ru/uploads/ex/0a56/000401f5-0e06bb63/hello_html_4bf3b3bb.png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Лисица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29"/>
              </a:rPr>
              <a:t>https://i.pinimg.com/originals/49/e3/17/49e31719edc2bff443761a593dac153f.png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Заяц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0"/>
              </a:rPr>
              <a:t>https://img-fotki.yandex.ru/get/6004/66124276.36/0_67ff6_c36bb7_XXXL.png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Травка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1"/>
              </a:rPr>
              <a:t>https://cdn2.vectorstock.com/i/1000x1000/27/31/cartoon-bunny-vector-212731.jpg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Зайчик с табличкой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2"/>
              </a:rPr>
              <a:t>https://img-s3.onedio.com/id-590245056a59df991ade78a8/rev-0/w-800/s-25cf6dcee6847f96d1ca04eb8971395eea6d48cc.jpg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Оленёнок</a:t>
            </a:r>
            <a:r>
              <a:rPr lang="en-US" sz="1200" b="1" dirty="0" smtClean="0">
                <a:latin typeface="Arial" pitchFamily="34" charset="0"/>
                <a:cs typeface="Arial" pitchFamily="34" charset="0"/>
              </a:rPr>
              <a:t> 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3"/>
              </a:rPr>
              <a:t>https://www.disco-riedl.at/oktoberfest/wp-content/uploads/tl0k0pxev/navi_hg.png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Деревянный указатель</a:t>
            </a:r>
          </a:p>
          <a:p>
            <a:r>
              <a:rPr lang="en-US" sz="1200" b="1" dirty="0" smtClean="0">
                <a:latin typeface="Arial" pitchFamily="34" charset="0"/>
                <a:cs typeface="Arial" pitchFamily="34" charset="0"/>
                <a:hlinkClick r:id="rId34"/>
              </a:rPr>
              <a:t>https://clipartart.com/images/in-the-woods-images-transparent-background-clipart-free-to-use-8.png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Доска объявлений </a:t>
            </a:r>
            <a:r>
              <a:rPr lang="en-US" sz="1200" b="1" dirty="0" smtClean="0">
                <a:latin typeface="Arial" pitchFamily="34" charset="0"/>
                <a:cs typeface="Arial" pitchFamily="34" charset="0"/>
                <a:hlinkClick r:id="rId35"/>
              </a:rPr>
              <a:t>https://ipleer.com/song/75706702/Belosnezhka_i_sem_gnomov_-_4._Bal_u_Belosnezhki_1-j_tanec/</a:t>
            </a: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  Песня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 descr="бел7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969645"/>
            <a:ext cx="4267200" cy="5242560"/>
          </a:xfrm>
          <a:prstGeom prst="rect">
            <a:avLst/>
          </a:prstGeom>
          <a:effectLst>
            <a:innerShdw blurRad="63500" dist="50800" dir="10800000">
              <a:prstClr val="black">
                <a:alpha val="50000"/>
              </a:prstClr>
            </a:innerShdw>
          </a:effectLst>
        </p:spPr>
      </p:pic>
      <p:pic>
        <p:nvPicPr>
          <p:cNvPr id="12" name="Рисунок 11" descr="7-dwarfs-png-transparent-7-dwarfspng-images-pluspng-number-7-graphics-png-1600_66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74702" y="2428875"/>
            <a:ext cx="8974920" cy="374142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оснежка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B0F0">
              <a:alpha val="31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TextBox 28"/>
          <p:cNvSpPr txBox="1"/>
          <p:nvPr/>
        </p:nvSpPr>
        <p:spPr>
          <a:xfrm>
            <a:off x="1032702" y="407414"/>
            <a:ext cx="25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МОЛОДЕЦ!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492998" y="664589"/>
            <a:ext cx="25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МОЛОДЕЦ!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19" name="Облако 18"/>
          <p:cNvSpPr/>
          <p:nvPr/>
        </p:nvSpPr>
        <p:spPr>
          <a:xfrm>
            <a:off x="4162425" y="439395"/>
            <a:ext cx="2886076" cy="1160806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СУГРОБ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16498" y="2049796"/>
            <a:ext cx="2591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ПОДУМАЙ!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2" name="Облако 31"/>
          <p:cNvSpPr/>
          <p:nvPr/>
        </p:nvSpPr>
        <p:spPr>
          <a:xfrm>
            <a:off x="742950" y="164531"/>
            <a:ext cx="3145970" cy="133427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КАПЕЛЬ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5" name="Облако 34"/>
          <p:cNvSpPr/>
          <p:nvPr/>
        </p:nvSpPr>
        <p:spPr>
          <a:xfrm>
            <a:off x="1934935" y="1819159"/>
            <a:ext cx="2713265" cy="105739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ГРУША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991520" y="421022"/>
            <a:ext cx="25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МОЛОДЕЦ!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886370" y="1764047"/>
            <a:ext cx="25640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МОЛОДЕЦ!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474816" y="1430673"/>
            <a:ext cx="25914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ru-RU" sz="3600" b="1" dirty="0" smtClean="0">
                <a:solidFill>
                  <a:srgbClr val="FF0000"/>
                </a:solidFill>
                <a:latin typeface="Cambria" pitchFamily="18" charset="0"/>
                <a:ea typeface="Cambria" pitchFamily="18" charset="0"/>
              </a:rPr>
              <a:t>ПОДУМАЙ!</a:t>
            </a:r>
            <a:endParaRPr lang="ru-RU" sz="3600" b="1" dirty="0">
              <a:solidFill>
                <a:srgbClr val="FF0000"/>
              </a:soli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1" name="Облако 40"/>
          <p:cNvSpPr/>
          <p:nvPr/>
        </p:nvSpPr>
        <p:spPr>
          <a:xfrm>
            <a:off x="9001125" y="289716"/>
            <a:ext cx="2619375" cy="958059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АЛЛЕЯ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2" name="Облако 41"/>
          <p:cNvSpPr/>
          <p:nvPr/>
        </p:nvSpPr>
        <p:spPr>
          <a:xfrm>
            <a:off x="5494563" y="1628658"/>
            <a:ext cx="3163662" cy="112406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СОРОКА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sp>
        <p:nvSpPr>
          <p:cNvPr id="43" name="Облако 42"/>
          <p:cNvSpPr/>
          <p:nvPr/>
        </p:nvSpPr>
        <p:spPr>
          <a:xfrm>
            <a:off x="8930367" y="1292564"/>
            <a:ext cx="3080658" cy="104106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Cambria" pitchFamily="18" charset="0"/>
                <a:ea typeface="Cambria" pitchFamily="18" charset="0"/>
              </a:rPr>
              <a:t>РАДУГА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8" name="Рисунок 17" descr="Grass-clipart-free-images.pn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97E81D"/>
              </a:clrFrom>
              <a:clrTo>
                <a:srgbClr val="97E81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3481239"/>
            <a:ext cx="12192000" cy="3376761"/>
          </a:xfrm>
          <a:prstGeom prst="rect">
            <a:avLst/>
          </a:prstGeom>
        </p:spPr>
      </p:pic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умни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56220" y="2604076"/>
            <a:ext cx="2392680" cy="362527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22" name="Рисунок 21" descr="бел3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84607" y="3103193"/>
            <a:ext cx="2853968" cy="344048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_d1_5fc26b22a48f1236256602_pitc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19" grpId="0" animBg="1"/>
      <p:bldP spid="32" grpId="0" animBg="1"/>
      <p:bldP spid="35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Двойная волна 27"/>
          <p:cNvSpPr/>
          <p:nvPr/>
        </p:nvSpPr>
        <p:spPr>
          <a:xfrm>
            <a:off x="1704975" y="438150"/>
            <a:ext cx="7667625" cy="4762500"/>
          </a:xfrm>
          <a:prstGeom prst="doubleWave">
            <a:avLst>
              <a:gd name="adj1" fmla="val 6250"/>
              <a:gd name="adj2" fmla="val -124"/>
            </a:avLst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Умножение 19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047875" y="1108600"/>
            <a:ext cx="699135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Сладко заснули в берлоге медведи, засопел в норе барсук.</a:t>
            </a:r>
          </a:p>
          <a:p>
            <a:pPr indent="457200" algn="just">
              <a:lnSpc>
                <a:spcPct val="150000"/>
              </a:lnSpc>
            </a:pPr>
            <a:r>
              <a:rPr lang="ru-RU" sz="2800" b="1" dirty="0" smtClean="0">
                <a:latin typeface="Arial" pitchFamily="34" charset="0"/>
                <a:cs typeface="Arial" pitchFamily="34" charset="0"/>
              </a:rPr>
              <a:t>Спит в тёплом гнёздышке белка. Один волк завывает:  одиноко и голодно серому в  лесу.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1891120" y="1781795"/>
            <a:ext cx="1985555" cy="818530"/>
            <a:chOff x="8968195" y="1051090"/>
            <a:chExt cx="2646862" cy="1049853"/>
          </a:xfrm>
        </p:grpSpPr>
        <p:pic>
          <p:nvPicPr>
            <p:cNvPr id="18" name="Рисунок 17" descr="523012_origin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68195" y="1051090"/>
              <a:ext cx="926919" cy="1017195"/>
            </a:xfrm>
            <a:prstGeom prst="rect">
              <a:avLst/>
            </a:prstGeom>
          </p:spPr>
        </p:pic>
        <p:pic>
          <p:nvPicPr>
            <p:cNvPr id="21" name="Рисунок 20" descr="523012_origin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414509" y="1051090"/>
              <a:ext cx="926919" cy="1017195"/>
            </a:xfrm>
            <a:prstGeom prst="rect">
              <a:avLst/>
            </a:prstGeom>
          </p:spPr>
        </p:pic>
        <p:pic>
          <p:nvPicPr>
            <p:cNvPr id="22" name="Рисунок 21" descr="523012_origin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806395" y="1051090"/>
              <a:ext cx="926919" cy="1017195"/>
            </a:xfrm>
            <a:prstGeom prst="rect">
              <a:avLst/>
            </a:prstGeom>
          </p:spPr>
        </p:pic>
        <p:pic>
          <p:nvPicPr>
            <p:cNvPr id="23" name="Рисунок 22" descr="523012_origin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274481" y="1051090"/>
              <a:ext cx="926919" cy="1017195"/>
            </a:xfrm>
            <a:prstGeom prst="rect">
              <a:avLst/>
            </a:prstGeom>
          </p:spPr>
        </p:pic>
        <p:pic>
          <p:nvPicPr>
            <p:cNvPr id="24" name="Рисунок 23" descr="523012_original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688138" y="1083748"/>
              <a:ext cx="926919" cy="1017195"/>
            </a:xfrm>
            <a:prstGeom prst="rect">
              <a:avLst/>
            </a:prstGeom>
          </p:spPr>
        </p:pic>
      </p:grpSp>
      <p:grpSp>
        <p:nvGrpSpPr>
          <p:cNvPr id="48" name="Группа 47"/>
          <p:cNvGrpSpPr/>
          <p:nvPr/>
        </p:nvGrpSpPr>
        <p:grpSpPr>
          <a:xfrm>
            <a:off x="6591300" y="1781175"/>
            <a:ext cx="1638299" cy="790576"/>
            <a:chOff x="4158344" y="2062131"/>
            <a:chExt cx="2340429" cy="1268897"/>
          </a:xfrm>
        </p:grpSpPr>
        <p:pic>
          <p:nvPicPr>
            <p:cNvPr id="27" name="Рисунок 26" descr="badger-clip-art-1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158344" y="2062131"/>
              <a:ext cx="1001485" cy="1268897"/>
            </a:xfrm>
            <a:prstGeom prst="rect">
              <a:avLst/>
            </a:prstGeom>
          </p:spPr>
        </p:pic>
        <p:pic>
          <p:nvPicPr>
            <p:cNvPr id="36" name="Рисунок 35" descr="badger-clip-art-1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4604658" y="2062131"/>
              <a:ext cx="1001485" cy="1268897"/>
            </a:xfrm>
            <a:prstGeom prst="rect">
              <a:avLst/>
            </a:prstGeom>
          </p:spPr>
        </p:pic>
        <p:pic>
          <p:nvPicPr>
            <p:cNvPr id="45" name="Рисунок 44" descr="badger-clip-art-1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072745" y="2062131"/>
              <a:ext cx="1001485" cy="1268897"/>
            </a:xfrm>
            <a:prstGeom prst="rect">
              <a:avLst/>
            </a:prstGeom>
          </p:spPr>
        </p:pic>
        <p:pic>
          <p:nvPicPr>
            <p:cNvPr id="46" name="Рисунок 45" descr="badger-clip-art-13.pn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>
            <a:xfrm>
              <a:off x="5497288" y="2062131"/>
              <a:ext cx="1001485" cy="1268897"/>
            </a:xfrm>
            <a:prstGeom prst="rect">
              <a:avLst/>
            </a:prstGeom>
          </p:spPr>
        </p:pic>
      </p:grpSp>
      <p:grpSp>
        <p:nvGrpSpPr>
          <p:cNvPr id="54" name="Группа 53"/>
          <p:cNvGrpSpPr/>
          <p:nvPr/>
        </p:nvGrpSpPr>
        <p:grpSpPr>
          <a:xfrm>
            <a:off x="7620000" y="2581274"/>
            <a:ext cx="1323975" cy="752475"/>
            <a:chOff x="7467601" y="2834981"/>
            <a:chExt cx="1807028" cy="1323362"/>
          </a:xfrm>
        </p:grpSpPr>
        <p:pic>
          <p:nvPicPr>
            <p:cNvPr id="49" name="Рисунок 48" descr="9a89accf879fd7a179db049abb59cdcb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467601" y="2834981"/>
              <a:ext cx="1153885" cy="1323362"/>
            </a:xfrm>
            <a:prstGeom prst="rect">
              <a:avLst/>
            </a:prstGeom>
          </p:spPr>
        </p:pic>
        <p:pic>
          <p:nvPicPr>
            <p:cNvPr id="51" name="Рисунок 50" descr="9a89accf879fd7a179db049abb59cdcb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7837715" y="2834981"/>
              <a:ext cx="1153885" cy="1323362"/>
            </a:xfrm>
            <a:prstGeom prst="rect">
              <a:avLst/>
            </a:prstGeom>
          </p:spPr>
        </p:pic>
        <p:pic>
          <p:nvPicPr>
            <p:cNvPr id="52" name="Рисунок 51" descr="9a89accf879fd7a179db049abb59cdcb.png"/>
            <p:cNvPicPr>
              <a:picLocks noChangeAspect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8120744" y="2834981"/>
              <a:ext cx="1153885" cy="1323362"/>
            </a:xfrm>
            <a:prstGeom prst="rect">
              <a:avLst/>
            </a:prstGeom>
          </p:spPr>
        </p:pic>
      </p:grpSp>
      <p:grpSp>
        <p:nvGrpSpPr>
          <p:cNvPr id="65" name="Группа 64"/>
          <p:cNvGrpSpPr/>
          <p:nvPr/>
        </p:nvGrpSpPr>
        <p:grpSpPr>
          <a:xfrm>
            <a:off x="3091702" y="3010102"/>
            <a:ext cx="1423148" cy="942773"/>
            <a:chOff x="2247152" y="3854652"/>
            <a:chExt cx="1537448" cy="1256584"/>
          </a:xfrm>
        </p:grpSpPr>
        <p:pic>
          <p:nvPicPr>
            <p:cNvPr id="64" name="Рисунок 63" descr="0_a7b00_cab2f707_orig (1)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55152" y="3854652"/>
              <a:ext cx="1029448" cy="1256584"/>
            </a:xfrm>
            <a:prstGeom prst="rect">
              <a:avLst/>
            </a:prstGeom>
          </p:spPr>
        </p:pic>
        <p:pic>
          <p:nvPicPr>
            <p:cNvPr id="61" name="Рисунок 60" descr="0_a7b00_cab2f707_orig (1).png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47152" y="3854652"/>
              <a:ext cx="1029448" cy="1256584"/>
            </a:xfrm>
            <a:prstGeom prst="rect">
              <a:avLst/>
            </a:prstGeom>
          </p:spPr>
        </p:pic>
      </p:grpSp>
      <p:grpSp>
        <p:nvGrpSpPr>
          <p:cNvPr id="69" name="Группа 68"/>
          <p:cNvGrpSpPr/>
          <p:nvPr/>
        </p:nvGrpSpPr>
        <p:grpSpPr>
          <a:xfrm>
            <a:off x="5286865" y="3659861"/>
            <a:ext cx="1113935" cy="750368"/>
            <a:chOff x="3486639" y="5444210"/>
            <a:chExt cx="1273920" cy="753390"/>
          </a:xfrm>
        </p:grpSpPr>
        <p:pic>
          <p:nvPicPr>
            <p:cNvPr id="67" name="Рисунок 66" descr="growth-clipart-tree-plantation-3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486639" y="5444210"/>
              <a:ext cx="1139743" cy="753390"/>
            </a:xfrm>
            <a:prstGeom prst="rect">
              <a:avLst/>
            </a:prstGeom>
          </p:spPr>
        </p:pic>
        <p:pic>
          <p:nvPicPr>
            <p:cNvPr id="68" name="Рисунок 67" descr="growth-clipart-tree-plantation-3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620816" y="5518446"/>
              <a:ext cx="1139743" cy="621618"/>
            </a:xfrm>
            <a:prstGeom prst="rect">
              <a:avLst/>
            </a:prstGeom>
          </p:spPr>
        </p:pic>
      </p:grpSp>
      <p:pic>
        <p:nvPicPr>
          <p:cNvPr id="31" name="Рисунок 30" descr="60371600_1276625575_______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151357">
            <a:off x="8639176" y="219075"/>
            <a:ext cx="1056736" cy="933450"/>
          </a:xfrm>
          <a:prstGeom prst="rect">
            <a:avLst/>
          </a:prstGeom>
        </p:spPr>
      </p:pic>
      <p:pic>
        <p:nvPicPr>
          <p:cNvPr id="32" name="Рисунок 31" descr="60371600_1276625575________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rot="19690953" flipH="1">
            <a:off x="1285335" y="57151"/>
            <a:ext cx="1058400" cy="934920"/>
          </a:xfrm>
          <a:prstGeom prst="rect">
            <a:avLst/>
          </a:prstGeom>
        </p:spPr>
      </p:pic>
      <p:pic>
        <p:nvPicPr>
          <p:cNvPr id="33" name="Рисунок 32" descr="бел3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61925" y="2750766"/>
            <a:ext cx="2964587" cy="3573833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34" name="Стрелка влево 33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5" name="Рисунок 34" descr="умник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349699" y="2542863"/>
            <a:ext cx="2375576" cy="3210238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Весельча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29325" y="1790699"/>
            <a:ext cx="4546692" cy="2190751"/>
          </a:xfrm>
          <a:prstGeom prst="rect">
            <a:avLst/>
          </a:prstGeom>
        </p:spPr>
      </p:pic>
      <p:pic>
        <p:nvPicPr>
          <p:cNvPr id="18" name="Рисунок 17" descr="33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5775" y="1924049"/>
            <a:ext cx="4546692" cy="2190751"/>
          </a:xfrm>
          <a:prstGeom prst="rect">
            <a:avLst/>
          </a:prstGeom>
        </p:spPr>
      </p:pic>
      <p:sp>
        <p:nvSpPr>
          <p:cNvPr id="28" name="Скругленный прямоугольник 27"/>
          <p:cNvSpPr/>
          <p:nvPr/>
        </p:nvSpPr>
        <p:spPr>
          <a:xfrm>
            <a:off x="1285876" y="4858138"/>
            <a:ext cx="9248774" cy="72156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9" name="Группа 28"/>
          <p:cNvGrpSpPr/>
          <p:nvPr/>
        </p:nvGrpSpPr>
        <p:grpSpPr>
          <a:xfrm>
            <a:off x="1314335" y="889615"/>
            <a:ext cx="3673114" cy="3078780"/>
            <a:chOff x="1631576" y="758987"/>
            <a:chExt cx="3673114" cy="3078780"/>
          </a:xfrm>
        </p:grpSpPr>
        <p:pic>
          <p:nvPicPr>
            <p:cNvPr id="30" name="Рисунок 29" descr="6902a511904e135b6e36a9a07ff98b2a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53941" y="758987"/>
              <a:ext cx="3450749" cy="2437786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1631576" y="3191436"/>
              <a:ext cx="350128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Хитр</a:t>
              </a:r>
              <a:r>
                <a:rPr lang="ru-RU" sz="3600" b="1" u="sng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ая</a:t>
              </a:r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 л</a:t>
              </a:r>
              <a:r>
                <a:rPr lang="ru-RU" sz="3600" b="1" u="sng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и</a:t>
              </a:r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сица</a:t>
              </a:r>
              <a:endParaRPr lang="ru-RU" sz="36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334205" y="726732"/>
            <a:ext cx="3216194" cy="3311867"/>
            <a:chOff x="7061993" y="644252"/>
            <a:chExt cx="3216194" cy="3274639"/>
          </a:xfrm>
        </p:grpSpPr>
        <p:pic>
          <p:nvPicPr>
            <p:cNvPr id="33" name="Рисунок 32" descr="skachannyie-faylyi-534.jp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38188" y="644252"/>
              <a:ext cx="2539999" cy="26017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7061993" y="3272560"/>
              <a:ext cx="295439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Ро</a:t>
              </a:r>
              <a:r>
                <a:rPr lang="ru-RU" sz="3600" b="1" u="sng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б</a:t>
              </a:r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кий за</a:t>
              </a:r>
              <a:r>
                <a:rPr lang="ru-RU" sz="3600" b="1" u="sng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я</a:t>
              </a:r>
              <a:r>
                <a:rPr lang="ru-RU" sz="3600" b="1" dirty="0" smtClean="0">
                  <a:solidFill>
                    <a:schemeClr val="bg1"/>
                  </a:solidFill>
                  <a:latin typeface="Cambria" pitchFamily="18" charset="0"/>
                  <a:ea typeface="Cambria" pitchFamily="18" charset="0"/>
                </a:rPr>
                <a:t>ц</a:t>
              </a:r>
              <a:endParaRPr lang="ru-RU" sz="3600" b="1" dirty="0">
                <a:solidFill>
                  <a:schemeClr val="bg1"/>
                </a:solidFill>
                <a:latin typeface="Cambria" pitchFamily="18" charset="0"/>
                <a:ea typeface="Cambria" pitchFamily="18" charset="0"/>
              </a:endParaRPr>
            </a:p>
          </p:txBody>
        </p:sp>
      </p:grpSp>
      <p:pic>
        <p:nvPicPr>
          <p:cNvPr id="15" name="Рисунок 14" descr="умник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989820" y="2868027"/>
            <a:ext cx="2392680" cy="3268821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4" name="Рисунок 13" descr="бел5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55638" y="2809875"/>
            <a:ext cx="1966532" cy="3543300"/>
          </a:xfrm>
          <a:prstGeom prst="rect">
            <a:avLst/>
          </a:prstGeom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7" name="TextBox 16"/>
          <p:cNvSpPr txBox="1"/>
          <p:nvPr/>
        </p:nvSpPr>
        <p:spPr>
          <a:xfrm>
            <a:off x="4786694" y="5701471"/>
            <a:ext cx="209300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ПРОВЕРКА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Чихун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97006E-6 -4.44444E-6 L 0.00013 0.228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4.07407E-6 L 0.00065 0.2275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3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23825" y="4499654"/>
            <a:ext cx="4257675" cy="1748746"/>
          </a:xfrm>
          <a:prstGeom prst="rect">
            <a:avLst/>
          </a:prstGeom>
        </p:spPr>
      </p:pic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476375" y="295274"/>
            <a:ext cx="102235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Лошадь бегает, а змея                  .               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Гусеница ползёт, а кузнечик                  .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Корова мычит, а лошадь             .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Курица кудахчет, а кукушка                  .</a:t>
            </a:r>
            <a:br>
              <a:rPr lang="ru-RU" sz="3200" b="1" dirty="0" smtClean="0">
                <a:latin typeface="Arial" pitchFamily="34" charset="0"/>
                <a:cs typeface="Arial" pitchFamily="34" charset="0"/>
              </a:rPr>
            </a:br>
            <a:r>
              <a:rPr lang="ru-RU" sz="3200" b="1" dirty="0" smtClean="0">
                <a:latin typeface="Arial" pitchFamily="34" charset="0"/>
                <a:cs typeface="Arial" pitchFamily="34" charset="0"/>
              </a:rPr>
              <a:t> Сорока стрекочет, а ворона                     .</a:t>
            </a:r>
            <a:endParaRPr lang="ru-RU" sz="3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Солнце 27"/>
          <p:cNvSpPr/>
          <p:nvPr/>
        </p:nvSpPr>
        <p:spPr>
          <a:xfrm>
            <a:off x="10204128" y="297024"/>
            <a:ext cx="1324947" cy="1250302"/>
          </a:xfrm>
          <a:prstGeom prst="sun">
            <a:avLst/>
          </a:prstGeom>
          <a:solidFill>
            <a:srgbClr val="FFFF00"/>
          </a:solidFill>
          <a:ln w="38100">
            <a:solidFill>
              <a:schemeClr val="accent4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7426325" y="1189070"/>
            <a:ext cx="1892300" cy="5349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скачет</a:t>
            </a:r>
            <a:endParaRPr lang="ru-RU" sz="3200" dirty="0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6753225" y="1888282"/>
            <a:ext cx="1343025" cy="5349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ржёт</a:t>
            </a:r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dirty="0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58050" y="2656632"/>
            <a:ext cx="1905000" cy="5349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кукует </a:t>
            </a:r>
            <a:endParaRPr lang="ru-RU" sz="3200" dirty="0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7254874" y="3380532"/>
            <a:ext cx="2327275" cy="5349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Arial" pitchFamily="34" charset="0"/>
                <a:cs typeface="Arial" pitchFamily="34" charset="0"/>
              </a:rPr>
              <a:t> </a:t>
            </a: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каркает</a:t>
            </a:r>
            <a:endParaRPr lang="ru-RU" sz="3200" dirty="0"/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6134100" y="523032"/>
            <a:ext cx="1905000" cy="534955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ползает</a:t>
            </a:r>
            <a:endParaRPr lang="ru-RU" sz="3200" dirty="0"/>
          </a:p>
        </p:txBody>
      </p:sp>
      <p:sp>
        <p:nvSpPr>
          <p:cNvPr id="38" name="TextBox 37"/>
          <p:cNvSpPr txBox="1"/>
          <p:nvPr/>
        </p:nvSpPr>
        <p:spPr>
          <a:xfrm>
            <a:off x="9881208" y="1658517"/>
            <a:ext cx="2093009" cy="52322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ambria" pitchFamily="18" charset="0"/>
                <a:ea typeface="Cambria" pitchFamily="18" charset="0"/>
              </a:rPr>
              <a:t>ПРОВЕРКА</a:t>
            </a:r>
            <a:endParaRPr lang="ru-RU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ambria" pitchFamily="18" charset="0"/>
              <a:ea typeface="Cambria" pitchFamily="18" charset="0"/>
            </a:endParaRPr>
          </a:p>
        </p:txBody>
      </p:sp>
      <p:pic>
        <p:nvPicPr>
          <p:cNvPr id="14" name="Рисунок 13" descr="умник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646920" y="3111860"/>
            <a:ext cx="2392680" cy="2933554"/>
          </a:xfrm>
          <a:prstGeom prst="rect">
            <a:avLst/>
          </a:prstGeom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15" name="Рисунок 14" descr="бел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9699" y="2884117"/>
            <a:ext cx="2751253" cy="33166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простак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0247" y="699247"/>
            <a:ext cx="5472000" cy="55491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78071" y="708212"/>
            <a:ext cx="5472000" cy="55491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память с прямым доступом 28"/>
          <p:cNvSpPr/>
          <p:nvPr/>
        </p:nvSpPr>
        <p:spPr>
          <a:xfrm flipH="1">
            <a:off x="4249731" y="4484912"/>
            <a:ext cx="3163076" cy="1763486"/>
          </a:xfrm>
          <a:prstGeom prst="flowChartMagneticDrum">
            <a:avLst/>
          </a:prstGeom>
          <a:ln>
            <a:solidFill>
              <a:srgbClr val="8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42950" y="12738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С</a:t>
            </a:r>
            <a:r>
              <a:rPr lang="ru-RU" sz="3200" b="1" i="1" dirty="0" smtClean="0">
                <a:solidFill>
                  <a:schemeClr val="bg1"/>
                </a:solidFill>
              </a:rPr>
              <a:t>О</a:t>
            </a:r>
            <a:r>
              <a:rPr lang="ru-RU" sz="3200" b="1" i="1" dirty="0" smtClean="0">
                <a:solidFill>
                  <a:schemeClr val="tx1"/>
                </a:solidFill>
              </a:rPr>
              <a:t>СНА –  </a:t>
            </a:r>
            <a:r>
              <a:rPr lang="ru-RU" sz="3200" b="1" i="1" dirty="0" smtClean="0">
                <a:solidFill>
                  <a:schemeClr val="bg1"/>
                </a:solidFill>
              </a:rPr>
              <a:t>СОСНЫ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2950" y="1969125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СЛ</a:t>
            </a:r>
            <a:r>
              <a:rPr lang="ru-RU" sz="3200" b="1" i="1" dirty="0" smtClean="0">
                <a:solidFill>
                  <a:schemeClr val="bg1"/>
                </a:solidFill>
              </a:rPr>
              <a:t>О</a:t>
            </a:r>
            <a:r>
              <a:rPr lang="ru-RU" sz="3200" b="1" i="1" dirty="0" smtClean="0">
                <a:solidFill>
                  <a:schemeClr val="tx1"/>
                </a:solidFill>
              </a:rPr>
              <a:t>ВА –  </a:t>
            </a:r>
            <a:r>
              <a:rPr lang="ru-RU" sz="3200" b="1" i="1" dirty="0" smtClean="0">
                <a:solidFill>
                  <a:schemeClr val="bg1"/>
                </a:solidFill>
              </a:rPr>
              <a:t>СЛОВО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5325" y="262635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 В</a:t>
            </a:r>
            <a:r>
              <a:rPr lang="ru-RU" sz="3200" b="1" i="1" dirty="0" smtClean="0">
                <a:solidFill>
                  <a:schemeClr val="bg1"/>
                </a:solidFill>
              </a:rPr>
              <a:t>О</a:t>
            </a:r>
            <a:r>
              <a:rPr lang="ru-RU" sz="3200" b="1" i="1" dirty="0" smtClean="0">
                <a:solidFill>
                  <a:schemeClr val="tx1"/>
                </a:solidFill>
              </a:rPr>
              <a:t>ЛНА –  </a:t>
            </a:r>
            <a:r>
              <a:rPr lang="ru-RU" sz="3200" b="1" i="1" dirty="0" smtClean="0">
                <a:solidFill>
                  <a:schemeClr val="bg1"/>
                </a:solidFill>
              </a:rPr>
              <a:t>ВОЛНЫ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0074" y="3283575"/>
            <a:ext cx="3552825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ТР</a:t>
            </a:r>
            <a:r>
              <a:rPr lang="ru-RU" sz="3200" b="1" i="1" dirty="0" smtClean="0">
                <a:solidFill>
                  <a:schemeClr val="bg1"/>
                </a:solidFill>
              </a:rPr>
              <a:t>А</a:t>
            </a:r>
            <a:r>
              <a:rPr lang="ru-RU" sz="3200" b="1" i="1" dirty="0" smtClean="0">
                <a:solidFill>
                  <a:schemeClr val="tx1"/>
                </a:solidFill>
              </a:rPr>
              <a:t>ВА  – </a:t>
            </a:r>
            <a:r>
              <a:rPr lang="ru-RU" sz="3200" b="1" i="1" dirty="0" smtClean="0">
                <a:solidFill>
                  <a:schemeClr val="bg1"/>
                </a:solidFill>
              </a:rPr>
              <a:t>ТРАВЫ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4850" y="40932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ГР</a:t>
            </a:r>
            <a:r>
              <a:rPr lang="ru-RU" sz="3200" b="1" i="1" dirty="0" smtClean="0">
                <a:solidFill>
                  <a:schemeClr val="bg1"/>
                </a:solidFill>
              </a:rPr>
              <a:t>О</a:t>
            </a:r>
            <a:r>
              <a:rPr lang="ru-RU" sz="3200" b="1" i="1" dirty="0" smtClean="0">
                <a:solidFill>
                  <a:schemeClr val="tx1"/>
                </a:solidFill>
              </a:rPr>
              <a:t>ЗА  –  </a:t>
            </a:r>
            <a:r>
              <a:rPr lang="ru-RU" sz="3200" b="1" i="1" dirty="0" smtClean="0">
                <a:solidFill>
                  <a:schemeClr val="bg1"/>
                </a:solidFill>
              </a:rPr>
              <a:t>ГРОЗЫ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0" name="Блок-схема: сохраненные данные 29"/>
          <p:cNvSpPr/>
          <p:nvPr/>
        </p:nvSpPr>
        <p:spPr>
          <a:xfrm flipH="1">
            <a:off x="4776690" y="4478304"/>
            <a:ext cx="3164400" cy="1764000"/>
          </a:xfrm>
          <a:prstGeom prst="flowChartOnlineStorage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203447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16140" y="2419351"/>
            <a:ext cx="337533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оснежка о 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0235 0.5541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55417 L 0.5961 0.5541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55417 L 0.59454 -0.0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16 L 0.00235 0.45277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45278 L 0.59453 0.45139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45278 L 0.59532 0.0083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39 L 0.00625 0.3569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35694 L 0.58828 0.35694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 0.35694 L 0.59922 0.03472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417 L 0.01016 0.2611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26111 L 0.59766 0.2611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391 0.26111 L 0.60391 0.05972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601 L 0.00547 0.1430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14305 L 0.59206 0.1414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22 0.14305 L 0.59922 0.0590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9" grpId="0"/>
      <p:bldP spid="39" grpId="1"/>
      <p:bldP spid="39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rgbClr val="FFFF00"/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0247" y="699247"/>
            <a:ext cx="5472000" cy="55491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78071" y="708212"/>
            <a:ext cx="5472000" cy="55491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память с прямым доступом 28"/>
          <p:cNvSpPr/>
          <p:nvPr/>
        </p:nvSpPr>
        <p:spPr>
          <a:xfrm flipH="1">
            <a:off x="4249731" y="4484912"/>
            <a:ext cx="3163076" cy="1763486"/>
          </a:xfrm>
          <a:prstGeom prst="flowChartMagneticDrum">
            <a:avLst/>
          </a:prstGeom>
          <a:ln>
            <a:solidFill>
              <a:srgbClr val="8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42950" y="12738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СТ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НА –  </a:t>
            </a:r>
            <a:r>
              <a:rPr lang="ru-RU" sz="3200" b="1" i="1" dirty="0" smtClean="0">
                <a:solidFill>
                  <a:schemeClr val="bg1"/>
                </a:solidFill>
              </a:rPr>
              <a:t>СТЕНЫ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2950" y="1969125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З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МЛЯ –  </a:t>
            </a:r>
            <a:r>
              <a:rPr lang="ru-RU" sz="3200" b="1" i="1" dirty="0" smtClean="0">
                <a:solidFill>
                  <a:schemeClr val="bg1"/>
                </a:solidFill>
              </a:rPr>
              <a:t>ЗЕМЛИ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5325" y="262635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 ПЛ</a:t>
            </a:r>
            <a:r>
              <a:rPr lang="ru-RU" sz="3200" b="1" i="1" dirty="0" smtClean="0">
                <a:solidFill>
                  <a:schemeClr val="bg1"/>
                </a:solidFill>
              </a:rPr>
              <a:t>И</a:t>
            </a:r>
            <a:r>
              <a:rPr lang="ru-RU" sz="3200" b="1" i="1" dirty="0" smtClean="0">
                <a:solidFill>
                  <a:schemeClr val="tx1"/>
                </a:solidFill>
              </a:rPr>
              <a:t>ТА –  </a:t>
            </a:r>
            <a:r>
              <a:rPr lang="ru-RU" sz="3200" b="1" i="1" dirty="0" smtClean="0">
                <a:solidFill>
                  <a:schemeClr val="bg1"/>
                </a:solidFill>
              </a:rPr>
              <a:t>ПЛИТЫ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0074" y="3283575"/>
            <a:ext cx="3552825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СП</a:t>
            </a:r>
            <a:r>
              <a:rPr lang="ru-RU" sz="3200" b="1" i="1" dirty="0" smtClean="0">
                <a:solidFill>
                  <a:schemeClr val="bg1"/>
                </a:solidFill>
              </a:rPr>
              <a:t>И</a:t>
            </a:r>
            <a:r>
              <a:rPr lang="ru-RU" sz="3200" b="1" i="1" dirty="0" smtClean="0">
                <a:solidFill>
                  <a:schemeClr val="tx1"/>
                </a:solidFill>
              </a:rPr>
              <a:t>НА  – </a:t>
            </a:r>
            <a:r>
              <a:rPr lang="ru-RU" sz="3200" b="1" i="1" dirty="0" smtClean="0">
                <a:solidFill>
                  <a:schemeClr val="bg1"/>
                </a:solidFill>
              </a:rPr>
              <a:t>СПИНЫ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4850" y="40932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Ч</a:t>
            </a:r>
            <a:r>
              <a:rPr lang="ru-RU" sz="3200" b="1" i="1" dirty="0" smtClean="0">
                <a:solidFill>
                  <a:schemeClr val="bg1"/>
                </a:solidFill>
              </a:rPr>
              <a:t>И</a:t>
            </a:r>
            <a:r>
              <a:rPr lang="ru-RU" sz="3200" b="1" i="1" dirty="0" smtClean="0">
                <a:solidFill>
                  <a:schemeClr val="tx1"/>
                </a:solidFill>
              </a:rPr>
              <a:t>СЛО  –  </a:t>
            </a:r>
            <a:r>
              <a:rPr lang="ru-RU" sz="3200" b="1" i="1" dirty="0" smtClean="0">
                <a:solidFill>
                  <a:schemeClr val="bg1"/>
                </a:solidFill>
              </a:rPr>
              <a:t>ЧИСЛА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0" name="Блок-схема: сохраненные данные 29"/>
          <p:cNvSpPr/>
          <p:nvPr/>
        </p:nvSpPr>
        <p:spPr>
          <a:xfrm flipH="1">
            <a:off x="4776690" y="4478304"/>
            <a:ext cx="3164400" cy="1764000"/>
          </a:xfrm>
          <a:prstGeom prst="flowChartOnlineStorage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203447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16140" y="2419351"/>
            <a:ext cx="337533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оснеж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0235 0.5541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55417 L 0.5961 0.5541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55417 L 0.59454 -0.0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16 L 0.00235 0.45277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45278 L 0.59453 0.45139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45278 L 0.59532 0.0083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39 L 0.00625 0.3569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35694 L 0.58828 0.35694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 0.35694 L 0.59922 0.03472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417 L 0.01016 0.2611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26111 L 0.59766 0.2611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391 0.26111 L 0.60391 0.05972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601 L 0.00547 0.1430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14305 L 0.59206 0.1414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22 0.14305 L 0.59922 0.0590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9" grpId="0"/>
      <p:bldP spid="39" grpId="1"/>
      <p:bldP spid="39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5000"/>
            <a:lum/>
          </a:blip>
          <a:srcRect/>
          <a:stretch>
            <a:fillRect t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Умножение 4">
            <a:hlinkClick r:id="" action="ppaction://hlinkshowjump?jump=endshow"/>
          </p:cNvPr>
          <p:cNvSpPr/>
          <p:nvPr/>
        </p:nvSpPr>
        <p:spPr>
          <a:xfrm>
            <a:off x="179512" y="189782"/>
            <a:ext cx="540060" cy="601979"/>
          </a:xfrm>
          <a:prstGeom prst="mathMultiply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трелка вправо 5">
            <a:hlinkClick r:id="" action="ppaction://hlinkshowjump?jump=nextslide"/>
          </p:cNvPr>
          <p:cNvSpPr/>
          <p:nvPr/>
        </p:nvSpPr>
        <p:spPr>
          <a:xfrm>
            <a:off x="11364125" y="6256353"/>
            <a:ext cx="672133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лево 6">
            <a:hlinkClick r:id="" action="ppaction://hlinkshowjump?jump=nextslide"/>
          </p:cNvPr>
          <p:cNvSpPr/>
          <p:nvPr/>
        </p:nvSpPr>
        <p:spPr>
          <a:xfrm>
            <a:off x="158243" y="6265791"/>
            <a:ext cx="672133" cy="484632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20247" y="699247"/>
            <a:ext cx="5472000" cy="5549151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6078071" y="708212"/>
            <a:ext cx="5472000" cy="554915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9" name="Блок-схема: память с прямым доступом 28"/>
          <p:cNvSpPr/>
          <p:nvPr/>
        </p:nvSpPr>
        <p:spPr>
          <a:xfrm flipH="1">
            <a:off x="4249731" y="4484912"/>
            <a:ext cx="3163076" cy="1763486"/>
          </a:xfrm>
          <a:prstGeom prst="flowChartMagneticDrum">
            <a:avLst/>
          </a:prstGeom>
          <a:ln>
            <a:solidFill>
              <a:srgbClr val="808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>
            <a:off x="742950" y="12738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ПЧ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ЛА –  </a:t>
            </a:r>
            <a:r>
              <a:rPr lang="ru-RU" sz="3200" b="1" i="1" dirty="0" smtClean="0">
                <a:solidFill>
                  <a:schemeClr val="bg1"/>
                </a:solidFill>
              </a:rPr>
              <a:t>ПЧЁЛЫ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742950" y="1969125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З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РНО –  </a:t>
            </a:r>
            <a:r>
              <a:rPr lang="ru-RU" sz="3200" b="1" i="1" dirty="0" smtClean="0">
                <a:solidFill>
                  <a:schemeClr val="bg1"/>
                </a:solidFill>
              </a:rPr>
              <a:t>ЗЁРНА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695325" y="262635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 СЛ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ЗА –  </a:t>
            </a:r>
            <a:r>
              <a:rPr lang="ru-RU" sz="3200" b="1" i="1" dirty="0" smtClean="0">
                <a:solidFill>
                  <a:schemeClr val="bg1"/>
                </a:solidFill>
              </a:rPr>
              <a:t>СЛЁЗЫ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600074" y="3283575"/>
            <a:ext cx="3552825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ОЗ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РО  – </a:t>
            </a:r>
            <a:r>
              <a:rPr lang="ru-RU" sz="3200" b="1" i="1" dirty="0" smtClean="0">
                <a:solidFill>
                  <a:schemeClr val="bg1"/>
                </a:solidFill>
              </a:rPr>
              <a:t>ОЗЁРА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04850" y="4093200"/>
            <a:ext cx="3457576" cy="6121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i="1" dirty="0" smtClean="0">
                <a:solidFill>
                  <a:schemeClr val="tx1"/>
                </a:solidFill>
              </a:rPr>
              <a:t>В</a:t>
            </a:r>
            <a:r>
              <a:rPr lang="ru-RU" sz="3200" b="1" i="1" dirty="0" smtClean="0">
                <a:solidFill>
                  <a:schemeClr val="bg1"/>
                </a:solidFill>
              </a:rPr>
              <a:t>Е</a:t>
            </a:r>
            <a:r>
              <a:rPr lang="ru-RU" sz="3200" b="1" i="1" dirty="0" smtClean="0">
                <a:solidFill>
                  <a:schemeClr val="tx1"/>
                </a:solidFill>
              </a:rPr>
              <a:t>ДРО  –  </a:t>
            </a:r>
            <a:r>
              <a:rPr lang="ru-RU" sz="3200" b="1" i="1" dirty="0" smtClean="0">
                <a:solidFill>
                  <a:schemeClr val="bg1"/>
                </a:solidFill>
              </a:rPr>
              <a:t>ВЁДРА</a:t>
            </a:r>
            <a:endParaRPr lang="ru-RU" sz="3200" b="1" i="1" dirty="0">
              <a:solidFill>
                <a:schemeClr val="bg1"/>
              </a:solidFill>
            </a:endParaRPr>
          </a:p>
        </p:txBody>
      </p:sp>
      <p:sp>
        <p:nvSpPr>
          <p:cNvPr id="30" name="Блок-схема: сохраненные данные 29"/>
          <p:cNvSpPr/>
          <p:nvPr/>
        </p:nvSpPr>
        <p:spPr>
          <a:xfrm flipH="1">
            <a:off x="4776690" y="4478304"/>
            <a:ext cx="3164400" cy="1764000"/>
          </a:xfrm>
          <a:prstGeom prst="flowChartOnlineStorage">
            <a:avLst/>
          </a:prstGeom>
          <a:blipFill>
            <a:blip r:embed="rId4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6" name="Рисунок 35" descr="203447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4916140" y="2419351"/>
            <a:ext cx="3375336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25390130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Белоснежка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0235 0.55417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2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5 0.55417 L 0.5961 0.55417 " pathEditMode="relative" rAng="0" ptsTypes="AA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55417 L 0.59454 -0.0083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2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6 0.00416 L 0.00235 0.45277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34 0.45278 L 0.59453 0.45139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6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61 0.45278 L 0.59532 0.00834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69 -0.00139 L 0.00625 0.35695 " pathEditMode="relative" rAng="0" ptsTypes="AA">
                                      <p:cBhvr>
                                        <p:cTn id="32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" y="1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25 0.35694 L 0.58828 0.35694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 0.35694 L 0.59922 0.03472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0.00417 L 0.01016 0.26111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6 0.26111 L 0.59766 0.2611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391 0.26111 L 0.60391 0.05972 " pathEditMode="relative" rAng="0" ptsTypes="AA">
                                      <p:cBhvr>
                                        <p:cTn id="48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-0.00601 L 0.00547 0.14306 " pathEditMode="relative" rAng="0" ptsTypes="AA">
                                      <p:cBhvr>
                                        <p:cTn id="52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47 0.14305 L 0.59206 0.14143 " pathEditMode="relative" rAng="0" ptsTypes="AA">
                                      <p:cBhvr>
                                        <p:cTn id="5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64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9922 0.14305 L 0.59922 0.0590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31" grpId="2"/>
      <p:bldP spid="39" grpId="0"/>
      <p:bldP spid="39" grpId="1"/>
      <p:bldP spid="39" grpId="2"/>
      <p:bldP spid="44" grpId="0"/>
      <p:bldP spid="44" grpId="1"/>
      <p:bldP spid="44" grpId="2"/>
      <p:bldP spid="45" grpId="0"/>
      <p:bldP spid="45" grpId="1"/>
      <p:bldP spid="45" grpId="2"/>
      <p:bldP spid="46" grpId="0"/>
      <p:bldP spid="46" grpId="1"/>
      <p:bldP spid="46" grpId="2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2439</TotalTime>
  <Words>428</Words>
  <Application>Microsoft Office PowerPoint</Application>
  <PresentationFormat>Произвольный</PresentationFormat>
  <Paragraphs>133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Юрий Петранин</dc:creator>
  <cp:lastModifiedBy>asus</cp:lastModifiedBy>
  <cp:revision>251</cp:revision>
  <dcterms:created xsi:type="dcterms:W3CDTF">2020-11-13T17:16:21Z</dcterms:created>
  <dcterms:modified xsi:type="dcterms:W3CDTF">2021-10-23T17:30:10Z</dcterms:modified>
</cp:coreProperties>
</file>