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3"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4" r:id="rId17"/>
    <p:sldId id="280" r:id="rId18"/>
    <p:sldId id="281" r:id="rId19"/>
    <p:sldId id="275" r:id="rId20"/>
    <p:sldId id="276" r:id="rId21"/>
    <p:sldId id="277" r:id="rId22"/>
    <p:sldId id="278" r:id="rId23"/>
    <p:sldId id="282" r:id="rId24"/>
    <p:sldId id="283" r:id="rId25"/>
    <p:sldId id="284" r:id="rId26"/>
    <p:sldId id="272" r:id="rId27"/>
    <p:sldId id="273" r:id="rId28"/>
    <p:sldId id="279"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B272CA6-F8B8-4BDE-808E-D97D4806A880}" type="datetimeFigureOut">
              <a:rPr lang="ru-RU" smtClean="0"/>
              <a:t>15.10.2017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8BCF33-6BA7-49A5-93C2-914882F16702}" type="slidenum">
              <a:rPr lang="ru-RU" smtClean="0"/>
              <a:t>‹#›</a:t>
            </a:fld>
            <a:endParaRPr lang="ru-RU"/>
          </a:p>
        </p:txBody>
      </p:sp>
    </p:spTree>
    <p:extLst>
      <p:ext uri="{BB962C8B-B14F-4D97-AF65-F5344CB8AC3E}">
        <p14:creationId xmlns:p14="http://schemas.microsoft.com/office/powerpoint/2010/main" val="3616794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272CA6-F8B8-4BDE-808E-D97D4806A880}" type="datetimeFigureOut">
              <a:rPr lang="ru-RU" smtClean="0"/>
              <a:t>15.10.2017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8BCF33-6BA7-49A5-93C2-914882F16702}" type="slidenum">
              <a:rPr lang="ru-RU" smtClean="0"/>
              <a:t>‹#›</a:t>
            </a:fld>
            <a:endParaRPr lang="ru-RU"/>
          </a:p>
        </p:txBody>
      </p:sp>
    </p:spTree>
    <p:extLst>
      <p:ext uri="{BB962C8B-B14F-4D97-AF65-F5344CB8AC3E}">
        <p14:creationId xmlns:p14="http://schemas.microsoft.com/office/powerpoint/2010/main" val="3117983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272CA6-F8B8-4BDE-808E-D97D4806A880}" type="datetimeFigureOut">
              <a:rPr lang="ru-RU" smtClean="0"/>
              <a:t>15.10.2017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8BCF33-6BA7-49A5-93C2-914882F16702}" type="slidenum">
              <a:rPr lang="ru-RU" smtClean="0"/>
              <a:t>‹#›</a:t>
            </a:fld>
            <a:endParaRPr lang="ru-RU"/>
          </a:p>
        </p:txBody>
      </p:sp>
    </p:spTree>
    <p:extLst>
      <p:ext uri="{BB962C8B-B14F-4D97-AF65-F5344CB8AC3E}">
        <p14:creationId xmlns:p14="http://schemas.microsoft.com/office/powerpoint/2010/main" val="3455005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272CA6-F8B8-4BDE-808E-D97D4806A880}" type="datetimeFigureOut">
              <a:rPr lang="ru-RU" smtClean="0"/>
              <a:t>15.10.2017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8BCF33-6BA7-49A5-93C2-914882F16702}" type="slidenum">
              <a:rPr lang="ru-RU" smtClean="0"/>
              <a:t>‹#›</a:t>
            </a:fld>
            <a:endParaRPr lang="ru-RU"/>
          </a:p>
        </p:txBody>
      </p:sp>
    </p:spTree>
    <p:extLst>
      <p:ext uri="{BB962C8B-B14F-4D97-AF65-F5344CB8AC3E}">
        <p14:creationId xmlns:p14="http://schemas.microsoft.com/office/powerpoint/2010/main" val="1924024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B272CA6-F8B8-4BDE-808E-D97D4806A880}" type="datetimeFigureOut">
              <a:rPr lang="ru-RU" smtClean="0"/>
              <a:t>15.10.2017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8BCF33-6BA7-49A5-93C2-914882F16702}" type="slidenum">
              <a:rPr lang="ru-RU" smtClean="0"/>
              <a:t>‹#›</a:t>
            </a:fld>
            <a:endParaRPr lang="ru-RU"/>
          </a:p>
        </p:txBody>
      </p:sp>
    </p:spTree>
    <p:extLst>
      <p:ext uri="{BB962C8B-B14F-4D97-AF65-F5344CB8AC3E}">
        <p14:creationId xmlns:p14="http://schemas.microsoft.com/office/powerpoint/2010/main" val="1287001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B272CA6-F8B8-4BDE-808E-D97D4806A880}" type="datetimeFigureOut">
              <a:rPr lang="ru-RU" smtClean="0"/>
              <a:t>15.10.2017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8BCF33-6BA7-49A5-93C2-914882F16702}" type="slidenum">
              <a:rPr lang="ru-RU" smtClean="0"/>
              <a:t>‹#›</a:t>
            </a:fld>
            <a:endParaRPr lang="ru-RU"/>
          </a:p>
        </p:txBody>
      </p:sp>
    </p:spTree>
    <p:extLst>
      <p:ext uri="{BB962C8B-B14F-4D97-AF65-F5344CB8AC3E}">
        <p14:creationId xmlns:p14="http://schemas.microsoft.com/office/powerpoint/2010/main" val="4277512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B272CA6-F8B8-4BDE-808E-D97D4806A880}" type="datetimeFigureOut">
              <a:rPr lang="ru-RU" smtClean="0"/>
              <a:t>15.10.2017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78BCF33-6BA7-49A5-93C2-914882F16702}" type="slidenum">
              <a:rPr lang="ru-RU" smtClean="0"/>
              <a:t>‹#›</a:t>
            </a:fld>
            <a:endParaRPr lang="ru-RU"/>
          </a:p>
        </p:txBody>
      </p:sp>
    </p:spTree>
    <p:extLst>
      <p:ext uri="{BB962C8B-B14F-4D97-AF65-F5344CB8AC3E}">
        <p14:creationId xmlns:p14="http://schemas.microsoft.com/office/powerpoint/2010/main" val="4222414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B272CA6-F8B8-4BDE-808E-D97D4806A880}" type="datetimeFigureOut">
              <a:rPr lang="ru-RU" smtClean="0"/>
              <a:t>15.10.2017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8BCF33-6BA7-49A5-93C2-914882F16702}" type="slidenum">
              <a:rPr lang="ru-RU" smtClean="0"/>
              <a:t>‹#›</a:t>
            </a:fld>
            <a:endParaRPr lang="ru-RU"/>
          </a:p>
        </p:txBody>
      </p:sp>
    </p:spTree>
    <p:extLst>
      <p:ext uri="{BB962C8B-B14F-4D97-AF65-F5344CB8AC3E}">
        <p14:creationId xmlns:p14="http://schemas.microsoft.com/office/powerpoint/2010/main" val="1607757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B272CA6-F8B8-4BDE-808E-D97D4806A880}" type="datetimeFigureOut">
              <a:rPr lang="ru-RU" smtClean="0"/>
              <a:t>15.10.2017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78BCF33-6BA7-49A5-93C2-914882F16702}" type="slidenum">
              <a:rPr lang="ru-RU" smtClean="0"/>
              <a:t>‹#›</a:t>
            </a:fld>
            <a:endParaRPr lang="ru-RU"/>
          </a:p>
        </p:txBody>
      </p:sp>
    </p:spTree>
    <p:extLst>
      <p:ext uri="{BB962C8B-B14F-4D97-AF65-F5344CB8AC3E}">
        <p14:creationId xmlns:p14="http://schemas.microsoft.com/office/powerpoint/2010/main" val="83763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B272CA6-F8B8-4BDE-808E-D97D4806A880}" type="datetimeFigureOut">
              <a:rPr lang="ru-RU" smtClean="0"/>
              <a:t>15.10.2017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8BCF33-6BA7-49A5-93C2-914882F16702}" type="slidenum">
              <a:rPr lang="ru-RU" smtClean="0"/>
              <a:t>‹#›</a:t>
            </a:fld>
            <a:endParaRPr lang="ru-RU"/>
          </a:p>
        </p:txBody>
      </p:sp>
    </p:spTree>
    <p:extLst>
      <p:ext uri="{BB962C8B-B14F-4D97-AF65-F5344CB8AC3E}">
        <p14:creationId xmlns:p14="http://schemas.microsoft.com/office/powerpoint/2010/main" val="415909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B272CA6-F8B8-4BDE-808E-D97D4806A880}" type="datetimeFigureOut">
              <a:rPr lang="ru-RU" smtClean="0"/>
              <a:t>15.10.2017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8BCF33-6BA7-49A5-93C2-914882F16702}" type="slidenum">
              <a:rPr lang="ru-RU" smtClean="0"/>
              <a:t>‹#›</a:t>
            </a:fld>
            <a:endParaRPr lang="ru-RU"/>
          </a:p>
        </p:txBody>
      </p:sp>
    </p:spTree>
    <p:extLst>
      <p:ext uri="{BB962C8B-B14F-4D97-AF65-F5344CB8AC3E}">
        <p14:creationId xmlns:p14="http://schemas.microsoft.com/office/powerpoint/2010/main" val="4284619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72CA6-F8B8-4BDE-808E-D97D4806A880}" type="datetimeFigureOut">
              <a:rPr lang="ru-RU" smtClean="0"/>
              <a:t>15.10.2017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8BCF33-6BA7-49A5-93C2-914882F16702}" type="slidenum">
              <a:rPr lang="ru-RU" smtClean="0"/>
              <a:t>‹#›</a:t>
            </a:fld>
            <a:endParaRPr lang="ru-RU"/>
          </a:p>
        </p:txBody>
      </p:sp>
    </p:spTree>
    <p:extLst>
      <p:ext uri="{BB962C8B-B14F-4D97-AF65-F5344CB8AC3E}">
        <p14:creationId xmlns:p14="http://schemas.microsoft.com/office/powerpoint/2010/main" val="2263922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pcabc.ru/start/st04.html"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https://www.google.ru/" TargetMode="External"/><Relationship Id="rId4" Type="http://schemas.openxmlformats.org/officeDocument/2006/relationships/hyperlink" Target="http://www.neumeka.ru/ustroystvo_kompyutera.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6" y="0"/>
            <a:ext cx="911390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395536" y="3105835"/>
            <a:ext cx="8352928" cy="1446550"/>
          </a:xfrm>
          <a:prstGeom prst="rect">
            <a:avLst/>
          </a:prstGeom>
        </p:spPr>
        <p:txBody>
          <a:bodyPr wrap="square">
            <a:spAutoFit/>
          </a:bodyPr>
          <a:lstStyle/>
          <a:p>
            <a:r>
              <a:rPr lang="ru-RU" sz="4400" b="1" i="1" dirty="0" smtClean="0">
                <a:solidFill>
                  <a:srgbClr val="FF0000"/>
                </a:solidFill>
              </a:rPr>
              <a:t>Устройство компьютера.</a:t>
            </a:r>
          </a:p>
          <a:p>
            <a:r>
              <a:rPr lang="ru-RU" sz="4400" b="1" i="1" dirty="0" smtClean="0">
                <a:solidFill>
                  <a:srgbClr val="FF0000"/>
                </a:solidFill>
              </a:rPr>
              <a:t>Из чего состоит компьютер?</a:t>
            </a:r>
            <a:endParaRPr lang="ru-RU" sz="4400" b="1" i="1" dirty="0">
              <a:solidFill>
                <a:srgbClr val="FF0000"/>
              </a:solidFill>
            </a:endParaRPr>
          </a:p>
        </p:txBody>
      </p:sp>
    </p:spTree>
    <p:extLst>
      <p:ext uri="{BB962C8B-B14F-4D97-AF65-F5344CB8AC3E}">
        <p14:creationId xmlns:p14="http://schemas.microsoft.com/office/powerpoint/2010/main" val="2916618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79512" y="196552"/>
            <a:ext cx="8784976" cy="6463308"/>
          </a:xfrm>
          <a:prstGeom prst="rect">
            <a:avLst/>
          </a:prstGeom>
        </p:spPr>
        <p:txBody>
          <a:bodyPr wrap="square">
            <a:spAutoFit/>
          </a:bodyPr>
          <a:lstStyle/>
          <a:p>
            <a:r>
              <a:rPr lang="ru-RU" b="1" dirty="0" smtClean="0">
                <a:solidFill>
                  <a:schemeClr val="accent6">
                    <a:lumMod val="75000"/>
                  </a:schemeClr>
                </a:solidFill>
              </a:rPr>
              <a:t>Оперативная память. После включения компьютера данные с жесткого диска переносятся в оперативную память, и процессор работает с ними. Если бы не было этого вида памяти, то процессор работал бы только с жестким диском, каждое данное приходилось бы записывать и считывать с него. При этом скорость работы резко снизилась бы, так как система часто находилась бы в ожидании операций ввода/вывода. При наличии оперативной памяти, которая работает со скоростью, близкой к скорости обработки данных процессором, производительность компьютера повышается. Чем больше размер памяти, тем меньше обращений к диску и тем быстрее будет работать компьютер.</a:t>
            </a:r>
          </a:p>
          <a:p>
            <a:endParaRPr lang="ru-RU" b="1" dirty="0" smtClean="0">
              <a:solidFill>
                <a:schemeClr val="accent6">
                  <a:lumMod val="75000"/>
                </a:schemeClr>
              </a:solidFill>
            </a:endParaRPr>
          </a:p>
          <a:p>
            <a:r>
              <a:rPr lang="ru-RU" b="1" dirty="0" smtClean="0">
                <a:solidFill>
                  <a:schemeClr val="accent6">
                    <a:lumMod val="75000"/>
                  </a:schemeClr>
                </a:solidFill>
              </a:rPr>
              <a:t>Главной характеристикой памяти является ее размер, который измеряется в мегабайтах. Может быть установлено в старых компьютерах - 8, 16, 24, 32, 64, 128, 256, 512, в новых 0.5, 1, 2, 3, 4 и более гигабайта. Часто для повышения производительности дешевле увеличить размер оперативной памяти, чем менять процессор на более высокую частоту. Отметим, что современные компьютеры имеют минимальную оперативную память 512 Мегабайт, меньшую память имеют старые компьютеры.</a:t>
            </a:r>
          </a:p>
          <a:p>
            <a:endParaRPr lang="ru-RU" b="1" dirty="0" smtClean="0">
              <a:solidFill>
                <a:schemeClr val="accent6">
                  <a:lumMod val="75000"/>
                </a:schemeClr>
              </a:solidFill>
            </a:endParaRPr>
          </a:p>
          <a:p>
            <a:r>
              <a:rPr lang="ru-RU" b="1" dirty="0" smtClean="0">
                <a:solidFill>
                  <a:schemeClr val="accent6">
                    <a:lumMod val="75000"/>
                  </a:schemeClr>
                </a:solidFill>
              </a:rPr>
              <a:t>Для того чтобы ускорить вычисления и не ждать, пока данные придут из оперативной памяти к центральному процессору или можно будет записать их в нее, в процессоре имеется более производительная кэш-память, которая различается объемом. Наличие кэш-памяти может довольно значительно увеличить производительность компьютера.</a:t>
            </a:r>
            <a:endParaRPr lang="ru-RU" b="1" dirty="0">
              <a:solidFill>
                <a:schemeClr val="accent6">
                  <a:lumMod val="75000"/>
                </a:schemeClr>
              </a:solidFill>
            </a:endParaRPr>
          </a:p>
        </p:txBody>
      </p:sp>
    </p:spTree>
    <p:extLst>
      <p:ext uri="{BB962C8B-B14F-4D97-AF65-F5344CB8AC3E}">
        <p14:creationId xmlns:p14="http://schemas.microsoft.com/office/powerpoint/2010/main" val="376698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07504" y="612050"/>
            <a:ext cx="8928992" cy="5909310"/>
          </a:xfrm>
          <a:prstGeom prst="rect">
            <a:avLst/>
          </a:prstGeom>
        </p:spPr>
        <p:txBody>
          <a:bodyPr wrap="square">
            <a:spAutoFit/>
          </a:bodyPr>
          <a:lstStyle/>
          <a:p>
            <a:r>
              <a:rPr lang="ru-RU" b="1" dirty="0" smtClean="0">
                <a:solidFill>
                  <a:schemeClr val="accent6">
                    <a:lumMod val="75000"/>
                  </a:schemeClr>
                </a:solidFill>
              </a:rPr>
              <a:t>Звук. В системном блоке стационарного компьютера также находится динамик, который обычно поставляется вместе с корпусом. Основная функция динамика – подача звуковых сигналов после включения компьютера и в случае его неисправности. Как правило, в других случаях он используется довольно редко. Для работы со звуком предназначена звуковая плата и подключенные к ним звуковые колонки.</a:t>
            </a:r>
          </a:p>
          <a:p>
            <a:endParaRPr lang="ru-RU" b="1" dirty="0" smtClean="0">
              <a:solidFill>
                <a:schemeClr val="accent6">
                  <a:lumMod val="75000"/>
                </a:schemeClr>
              </a:solidFill>
            </a:endParaRPr>
          </a:p>
          <a:p>
            <a:r>
              <a:rPr lang="ru-RU" b="1" dirty="0" smtClean="0">
                <a:solidFill>
                  <a:schemeClr val="accent6">
                    <a:lumMod val="75000"/>
                  </a:schemeClr>
                </a:solidFill>
              </a:rPr>
              <a:t>Звуковая плата. Эта плата обрабатывает звуковые данные, которые поступают из оперативной памяти. Данные могут поступать также из устройства считывания оптических дисков при проигрывании музыки. Для этого плата должна быть соединена проводом с устройством, на котором находится оптический диск. После обработки данных они могут пересылаться на динамики, магнитофон или другие устройства. В последних компьютерах звуковая подсистема интегрирована на многих материнских платах и отдельной платы не требует (хотя получения особо качественного звучания она может потребоваться).</a:t>
            </a:r>
          </a:p>
          <a:p>
            <a:endParaRPr lang="ru-RU" b="1" dirty="0" smtClean="0">
              <a:solidFill>
                <a:schemeClr val="accent6">
                  <a:lumMod val="75000"/>
                </a:schemeClr>
              </a:solidFill>
            </a:endParaRPr>
          </a:p>
          <a:p>
            <a:r>
              <a:rPr lang="ru-RU" b="1" dirty="0" smtClean="0">
                <a:solidFill>
                  <a:schemeClr val="accent6">
                    <a:lumMod val="75000"/>
                  </a:schemeClr>
                </a:solidFill>
              </a:rPr>
              <a:t>В ноутбуке имеется звуковая подсистема, которая интегрирована на материнскую плату. В корпусе установлены динамики и микрофон. Также имеются выходы для подсоединения внешних устройств на боковой или передней панели. На рисунке справа показаны три разъема: два со значком наушников, к ним подключаются наушники или звуковые колонки и один со значком микрофона.</a:t>
            </a:r>
            <a:endParaRPr lang="ru-RU" b="1" dirty="0">
              <a:solidFill>
                <a:schemeClr val="accent6">
                  <a:lumMod val="75000"/>
                </a:schemeClr>
              </a:solidFill>
            </a:endParaRPr>
          </a:p>
        </p:txBody>
      </p:sp>
    </p:spTree>
    <p:extLst>
      <p:ext uri="{BB962C8B-B14F-4D97-AF65-F5344CB8AC3E}">
        <p14:creationId xmlns:p14="http://schemas.microsoft.com/office/powerpoint/2010/main" val="3778261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0135" y="1196752"/>
            <a:ext cx="8784976" cy="3693319"/>
          </a:xfrm>
          <a:prstGeom prst="rect">
            <a:avLst/>
          </a:prstGeom>
        </p:spPr>
        <p:txBody>
          <a:bodyPr wrap="square">
            <a:spAutoFit/>
          </a:bodyPr>
          <a:lstStyle/>
          <a:p>
            <a:r>
              <a:rPr lang="ru-RU" dirty="0" err="1" smtClean="0">
                <a:solidFill>
                  <a:schemeClr val="accent6">
                    <a:lumMod val="75000"/>
                  </a:schemeClr>
                </a:solidFill>
              </a:rPr>
              <a:t>Видеоплата</a:t>
            </a:r>
            <a:r>
              <a:rPr lang="ru-RU" dirty="0" smtClean="0">
                <a:solidFill>
                  <a:schemeClr val="accent6">
                    <a:lumMod val="75000"/>
                  </a:schemeClr>
                </a:solidFill>
              </a:rPr>
              <a:t> обрабатывает данные для дисплея (монитора). Для программ, которые работают с двухмерными или трехмерными изображениями, обработку видеоданных для дисплея может взять на себя специальный процессор, находящийся на </a:t>
            </a:r>
            <a:r>
              <a:rPr lang="ru-RU" dirty="0" err="1" smtClean="0">
                <a:solidFill>
                  <a:schemeClr val="accent6">
                    <a:lumMod val="75000"/>
                  </a:schemeClr>
                </a:solidFill>
              </a:rPr>
              <a:t>видеоплате</a:t>
            </a:r>
            <a:r>
              <a:rPr lang="ru-RU" dirty="0" smtClean="0">
                <a:solidFill>
                  <a:schemeClr val="accent6">
                    <a:lumMod val="75000"/>
                  </a:schemeClr>
                </a:solidFill>
              </a:rPr>
              <a:t>, что разгрузит основной процессор. Качество изображения при этом может резко повыситься.</a:t>
            </a:r>
          </a:p>
          <a:p>
            <a:endParaRPr lang="ru-RU" dirty="0" smtClean="0">
              <a:solidFill>
                <a:schemeClr val="accent6">
                  <a:lumMod val="75000"/>
                </a:schemeClr>
              </a:solidFill>
            </a:endParaRPr>
          </a:p>
          <a:p>
            <a:r>
              <a:rPr lang="ru-RU" dirty="0" err="1" smtClean="0">
                <a:solidFill>
                  <a:schemeClr val="accent6">
                    <a:lumMod val="75000"/>
                  </a:schemeClr>
                </a:solidFill>
              </a:rPr>
              <a:t>Видеоплата</a:t>
            </a:r>
            <a:r>
              <a:rPr lang="ru-RU" dirty="0" smtClean="0">
                <a:solidFill>
                  <a:schemeClr val="accent6">
                    <a:lumMod val="75000"/>
                  </a:schemeClr>
                </a:solidFill>
              </a:rPr>
              <a:t> может быть интегрирована в материнскую платы, что обычно делается в ноутбуках. К недостатку относится тот факт, что ее нельзя поменять. В то же время преимущество стационарных в том, что можно установить новую </a:t>
            </a:r>
            <a:r>
              <a:rPr lang="ru-RU" dirty="0" err="1" smtClean="0">
                <a:solidFill>
                  <a:schemeClr val="accent6">
                    <a:lumMod val="75000"/>
                  </a:schemeClr>
                </a:solidFill>
              </a:rPr>
              <a:t>видеоплату</a:t>
            </a:r>
            <a:r>
              <a:rPr lang="ru-RU" dirty="0" smtClean="0">
                <a:solidFill>
                  <a:schemeClr val="accent6">
                    <a:lumMod val="75000"/>
                  </a:schemeClr>
                </a:solidFill>
              </a:rPr>
              <a:t>, даже если имеется </a:t>
            </a:r>
            <a:r>
              <a:rPr lang="ru-RU" dirty="0" err="1" smtClean="0">
                <a:solidFill>
                  <a:schemeClr val="accent6">
                    <a:lumMod val="75000"/>
                  </a:schemeClr>
                </a:solidFill>
              </a:rPr>
              <a:t>видеоплата</a:t>
            </a:r>
            <a:r>
              <a:rPr lang="ru-RU" dirty="0" smtClean="0">
                <a:solidFill>
                  <a:schemeClr val="accent6">
                    <a:lumMod val="75000"/>
                  </a:schemeClr>
                </a:solidFill>
              </a:rPr>
              <a:t> встроенная в материнскую плату. Этим часто пользуются любители новых игр и профессионалы, которые работают с видео и графикой. Для обычных пользователей, как правило, стандартных видеоподсистем вполне достаточно, особенно, если пользователь работает с офисными программами.</a:t>
            </a:r>
            <a:endParaRPr lang="ru-RU" dirty="0">
              <a:solidFill>
                <a:schemeClr val="accent6">
                  <a:lumMod val="75000"/>
                </a:schemeClr>
              </a:solidFill>
            </a:endParaRPr>
          </a:p>
        </p:txBody>
      </p:sp>
    </p:spTree>
    <p:extLst>
      <p:ext uri="{BB962C8B-B14F-4D97-AF65-F5344CB8AC3E}">
        <p14:creationId xmlns:p14="http://schemas.microsoft.com/office/powerpoint/2010/main" val="2833043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86000" y="1582341"/>
            <a:ext cx="4572000" cy="3693319"/>
          </a:xfrm>
          <a:prstGeom prst="rect">
            <a:avLst/>
          </a:prstGeom>
        </p:spPr>
        <p:txBody>
          <a:bodyPr>
            <a:spAutoFit/>
          </a:bodyPr>
          <a:lstStyle/>
          <a:p>
            <a:r>
              <a:rPr lang="ru-RU" b="1" dirty="0" smtClean="0">
                <a:solidFill>
                  <a:schemeClr val="accent6">
                    <a:lumMod val="75000"/>
                  </a:schemeClr>
                </a:solidFill>
              </a:rPr>
              <a:t>Накопители на гибких дисках для стационарных компьютеров. На переднюю панель корпуса компьютера старых компьютеров лицевой стороной выходит устройство для работы с гибкими дисками размером 3,5 дюйма. В современных стационарных компьютерах такое устройство уже не используется. В ноутбуках практически его не было. Чтобы использовать флоппи диски применялись внешние накопители, однако, уже несколько лет такие устройства не производятся.</a:t>
            </a:r>
            <a:endParaRPr lang="ru-RU" b="1" dirty="0">
              <a:solidFill>
                <a:schemeClr val="accent6">
                  <a:lumMod val="75000"/>
                </a:schemeClr>
              </a:solidFill>
            </a:endParaRPr>
          </a:p>
        </p:txBody>
      </p:sp>
    </p:spTree>
    <p:extLst>
      <p:ext uri="{BB962C8B-B14F-4D97-AF65-F5344CB8AC3E}">
        <p14:creationId xmlns:p14="http://schemas.microsoft.com/office/powerpoint/2010/main" val="2062560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79512" y="188640"/>
            <a:ext cx="4572000" cy="923330"/>
          </a:xfrm>
          <a:prstGeom prst="rect">
            <a:avLst/>
          </a:prstGeom>
        </p:spPr>
        <p:txBody>
          <a:bodyPr>
            <a:spAutoFit/>
          </a:bodyPr>
          <a:lstStyle/>
          <a:p>
            <a:r>
              <a:rPr lang="ru-RU" dirty="0" smtClean="0">
                <a:solidFill>
                  <a:schemeClr val="accent6">
                    <a:lumMod val="75000"/>
                  </a:schemeClr>
                </a:solidFill>
              </a:rPr>
              <a:t>Накопитель для оптических дисков работает с аналогичными дисками или, как они еще называются, компакт-дисками. </a:t>
            </a:r>
            <a:endParaRPr lang="ru-RU" dirty="0">
              <a:solidFill>
                <a:schemeClr val="accent6">
                  <a:lumMod val="75000"/>
                </a:schemeClr>
              </a:solidFill>
            </a:endParaRP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8" y="1985963"/>
            <a:ext cx="8391525"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365297" y="4902348"/>
            <a:ext cx="8402466" cy="923330"/>
          </a:xfrm>
          <a:prstGeom prst="rect">
            <a:avLst/>
          </a:prstGeom>
        </p:spPr>
        <p:txBody>
          <a:bodyPr wrap="square">
            <a:spAutoFit/>
          </a:bodyPr>
          <a:lstStyle/>
          <a:p>
            <a:r>
              <a:rPr lang="ru-RU" b="1" dirty="0" smtClean="0">
                <a:solidFill>
                  <a:schemeClr val="accent6">
                    <a:lumMod val="75000"/>
                  </a:schemeClr>
                </a:solidFill>
              </a:rPr>
              <a:t>Для того чтобы открыть накопитель, нужно надавить на кнопку для открытия лотка. Кнопка работает только при включенном компьютере (ноутбуке). При этом автоматически выдвинется лоток, на который следует положить диск.</a:t>
            </a:r>
            <a:endParaRPr lang="ru-RU" b="1" dirty="0">
              <a:solidFill>
                <a:schemeClr val="accent6">
                  <a:lumMod val="75000"/>
                </a:schemeClr>
              </a:solidFill>
            </a:endParaRPr>
          </a:p>
        </p:txBody>
      </p:sp>
    </p:spTree>
    <p:extLst>
      <p:ext uri="{BB962C8B-B14F-4D97-AF65-F5344CB8AC3E}">
        <p14:creationId xmlns:p14="http://schemas.microsoft.com/office/powerpoint/2010/main" val="2732661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23528" y="260648"/>
            <a:ext cx="8424936" cy="2862322"/>
          </a:xfrm>
          <a:prstGeom prst="rect">
            <a:avLst/>
          </a:prstGeom>
        </p:spPr>
        <p:txBody>
          <a:bodyPr wrap="square">
            <a:spAutoFit/>
          </a:bodyPr>
          <a:lstStyle/>
          <a:p>
            <a:r>
              <a:rPr lang="ru-RU" b="1" dirty="0" smtClean="0">
                <a:solidFill>
                  <a:schemeClr val="accent6">
                    <a:lumMod val="75000"/>
                  </a:schemeClr>
                </a:solidFill>
              </a:rPr>
              <a:t>Внешние устройства.</a:t>
            </a:r>
          </a:p>
          <a:p>
            <a:endParaRPr lang="ru-RU" b="1" dirty="0" smtClean="0">
              <a:solidFill>
                <a:schemeClr val="accent6">
                  <a:lumMod val="75000"/>
                </a:schemeClr>
              </a:solidFill>
            </a:endParaRPr>
          </a:p>
          <a:p>
            <a:r>
              <a:rPr lang="ru-RU" b="1" dirty="0" smtClean="0">
                <a:solidFill>
                  <a:schemeClr val="accent6">
                    <a:lumMod val="75000"/>
                  </a:schemeClr>
                </a:solidFill>
              </a:rPr>
              <a:t>Следующим компонентом является клавиатура, показанная на рис. ниже, с помощью которой вводится текстовая информация и производится управление компьютером с помощью функциональных клавиш (у ноутбука клавиатура встроена в корпус, однако, можно подключить внешнюю клавиатуру, которая имеет разъем USB). Фактически она очень похожа на пишущую машинку, но имеет дополнительные клавиши и, кроме того, позволяет работать с разными наборами символов, например, с кириллицей (русский) и латинским (английский) набором.</a:t>
            </a:r>
            <a:endParaRPr lang="ru-RU" b="1" dirty="0">
              <a:solidFill>
                <a:schemeClr val="accent6">
                  <a:lumMod val="75000"/>
                </a:schemeClr>
              </a:solidFill>
            </a:endParaRP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2805" y="3717032"/>
            <a:ext cx="6124575"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1871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5516" y="764704"/>
            <a:ext cx="8712968" cy="4524315"/>
          </a:xfrm>
          <a:prstGeom prst="rect">
            <a:avLst/>
          </a:prstGeom>
        </p:spPr>
        <p:txBody>
          <a:bodyPr wrap="square">
            <a:spAutoFit/>
          </a:bodyPr>
          <a:lstStyle/>
          <a:p>
            <a:r>
              <a:rPr lang="ru-RU" b="1" dirty="0" smtClean="0">
                <a:solidFill>
                  <a:schemeClr val="accent6">
                    <a:lumMod val="75000"/>
                  </a:schemeClr>
                </a:solidFill>
              </a:rPr>
              <a:t>Клавиша </a:t>
            </a:r>
            <a:r>
              <a:rPr lang="ru-RU" b="1" dirty="0" err="1" smtClean="0">
                <a:solidFill>
                  <a:schemeClr val="accent6">
                    <a:lumMod val="75000"/>
                  </a:schemeClr>
                </a:solidFill>
              </a:rPr>
              <a:t>Shift</a:t>
            </a:r>
            <a:r>
              <a:rPr lang="ru-RU" b="1" dirty="0" smtClean="0">
                <a:solidFill>
                  <a:schemeClr val="accent6">
                    <a:lumMod val="75000"/>
                  </a:schemeClr>
                </a:solidFill>
              </a:rPr>
              <a:t> самостоятельного значения не имеет, то есть при ее нажатии никакого действия не произойдет, поскольку она действует вместе с другими клавишами. Так, чтобы ввести большие буквы, необходимо одновременно нажать на клавишу </a:t>
            </a:r>
            <a:r>
              <a:rPr lang="ru-RU" b="1" dirty="0" err="1" smtClean="0">
                <a:solidFill>
                  <a:schemeClr val="accent6">
                    <a:lumMod val="75000"/>
                  </a:schemeClr>
                </a:solidFill>
              </a:rPr>
              <a:t>Shift</a:t>
            </a:r>
            <a:r>
              <a:rPr lang="ru-RU" b="1" dirty="0" smtClean="0">
                <a:solidFill>
                  <a:schemeClr val="accent6">
                    <a:lumMod val="75000"/>
                  </a:schemeClr>
                </a:solidFill>
              </a:rPr>
              <a:t> и на требуемый символ. Поясним, что означает «одновременно нажать на две клавиши». Допустим, нужно ввести большую букву «У» в режиме, когда вводятся прописные (маленькие) символы кириллицы. Для этого необходимо нажать на клавишу </a:t>
            </a:r>
            <a:r>
              <a:rPr lang="ru-RU" b="1" dirty="0" err="1" smtClean="0">
                <a:solidFill>
                  <a:schemeClr val="accent6">
                    <a:lumMod val="75000"/>
                  </a:schemeClr>
                </a:solidFill>
              </a:rPr>
              <a:t>Shift</a:t>
            </a:r>
            <a:r>
              <a:rPr lang="ru-RU" b="1" dirty="0" smtClean="0">
                <a:solidFill>
                  <a:schemeClr val="accent6">
                    <a:lumMod val="75000"/>
                  </a:schemeClr>
                </a:solidFill>
              </a:rPr>
              <a:t>, и, не отпуская её, – на клавишу У. При этом на экране появится данный заглавный символ. На клавиатуре имеются две клавиши </a:t>
            </a:r>
            <a:r>
              <a:rPr lang="ru-RU" b="1" dirty="0" err="1" smtClean="0">
                <a:solidFill>
                  <a:schemeClr val="accent6">
                    <a:lumMod val="75000"/>
                  </a:schemeClr>
                </a:solidFill>
              </a:rPr>
              <a:t>Shift</a:t>
            </a:r>
            <a:r>
              <a:rPr lang="ru-RU" b="1" dirty="0" smtClean="0">
                <a:solidFill>
                  <a:schemeClr val="accent6">
                    <a:lumMod val="75000"/>
                  </a:schemeClr>
                </a:solidFill>
              </a:rPr>
              <a:t>, и не имеет значения, на какую из клавиш, левую или правую вы нажмете.</a:t>
            </a:r>
          </a:p>
          <a:p>
            <a:r>
              <a:rPr lang="ru-RU" b="1" dirty="0" smtClean="0">
                <a:solidFill>
                  <a:schemeClr val="accent6">
                    <a:lumMod val="75000"/>
                  </a:schemeClr>
                </a:solidFill>
              </a:rPr>
              <a:t>Клавиша </a:t>
            </a:r>
            <a:r>
              <a:rPr lang="ru-RU" b="1" dirty="0" err="1" smtClean="0">
                <a:solidFill>
                  <a:schemeClr val="accent6">
                    <a:lumMod val="75000"/>
                  </a:schemeClr>
                </a:solidFill>
              </a:rPr>
              <a:t>Caps</a:t>
            </a:r>
            <a:r>
              <a:rPr lang="ru-RU" b="1" dirty="0" smtClean="0">
                <a:solidFill>
                  <a:schemeClr val="accent6">
                    <a:lumMod val="75000"/>
                  </a:schemeClr>
                </a:solidFill>
              </a:rPr>
              <a:t> </a:t>
            </a:r>
            <a:r>
              <a:rPr lang="ru-RU" b="1" dirty="0" err="1" smtClean="0">
                <a:solidFill>
                  <a:schemeClr val="accent6">
                    <a:lumMod val="75000"/>
                  </a:schemeClr>
                </a:solidFill>
              </a:rPr>
              <a:t>Lock</a:t>
            </a:r>
            <a:r>
              <a:rPr lang="ru-RU" b="1" dirty="0" smtClean="0">
                <a:solidFill>
                  <a:schemeClr val="accent6">
                    <a:lumMod val="75000"/>
                  </a:schemeClr>
                </a:solidFill>
              </a:rPr>
              <a:t>. Если вы хотите ввести некоторое количество прописных (заглавных) символов, следует нажать клавишу </a:t>
            </a:r>
            <a:r>
              <a:rPr lang="ru-RU" b="1" dirty="0" err="1" smtClean="0">
                <a:solidFill>
                  <a:schemeClr val="accent6">
                    <a:lumMod val="75000"/>
                  </a:schemeClr>
                </a:solidFill>
              </a:rPr>
              <a:t>Caps</a:t>
            </a:r>
            <a:r>
              <a:rPr lang="ru-RU" b="1" dirty="0" smtClean="0">
                <a:solidFill>
                  <a:schemeClr val="accent6">
                    <a:lumMod val="75000"/>
                  </a:schemeClr>
                </a:solidFill>
              </a:rPr>
              <a:t> </a:t>
            </a:r>
            <a:r>
              <a:rPr lang="ru-RU" b="1" dirty="0" err="1" smtClean="0">
                <a:solidFill>
                  <a:schemeClr val="accent6">
                    <a:lumMod val="75000"/>
                  </a:schemeClr>
                </a:solidFill>
              </a:rPr>
              <a:t>Lock</a:t>
            </a:r>
            <a:r>
              <a:rPr lang="ru-RU" b="1" dirty="0" smtClean="0">
                <a:solidFill>
                  <a:schemeClr val="accent6">
                    <a:lumMod val="75000"/>
                  </a:schemeClr>
                </a:solidFill>
              </a:rPr>
              <a:t>. При этом справа сверху клавиатуры загорится одноименный индикатор. После этого можно вводить заглавные символы, нажимая необходимые клавиши. Для того, чтобы ввести среди них один маленький символ, нужно одновременно нажать на </a:t>
            </a:r>
            <a:r>
              <a:rPr lang="ru-RU" b="1" dirty="0" err="1" smtClean="0">
                <a:solidFill>
                  <a:schemeClr val="accent6">
                    <a:lumMod val="75000"/>
                  </a:schemeClr>
                </a:solidFill>
              </a:rPr>
              <a:t>Shift</a:t>
            </a:r>
            <a:r>
              <a:rPr lang="ru-RU" b="1" dirty="0" smtClean="0">
                <a:solidFill>
                  <a:schemeClr val="accent6">
                    <a:lumMod val="75000"/>
                  </a:schemeClr>
                </a:solidFill>
              </a:rPr>
              <a:t> и клавишу требуемого символа. Для выхода из этого режима и возвращения в режим набора маленьких символов необходимо нажать снова клавишу </a:t>
            </a:r>
            <a:r>
              <a:rPr lang="ru-RU" b="1" dirty="0" err="1" smtClean="0">
                <a:solidFill>
                  <a:schemeClr val="accent6">
                    <a:lumMod val="75000"/>
                  </a:schemeClr>
                </a:solidFill>
              </a:rPr>
              <a:t>Caps</a:t>
            </a:r>
            <a:r>
              <a:rPr lang="ru-RU" b="1" dirty="0" smtClean="0">
                <a:solidFill>
                  <a:schemeClr val="accent6">
                    <a:lumMod val="75000"/>
                  </a:schemeClr>
                </a:solidFill>
              </a:rPr>
              <a:t> </a:t>
            </a:r>
            <a:r>
              <a:rPr lang="ru-RU" b="1" dirty="0" err="1" smtClean="0">
                <a:solidFill>
                  <a:schemeClr val="accent6">
                    <a:lumMod val="75000"/>
                  </a:schemeClr>
                </a:solidFill>
              </a:rPr>
              <a:t>Lock</a:t>
            </a:r>
            <a:r>
              <a:rPr lang="ru-RU" b="1" dirty="0" smtClean="0">
                <a:solidFill>
                  <a:schemeClr val="accent6">
                    <a:lumMod val="75000"/>
                  </a:schemeClr>
                </a:solidFill>
              </a:rPr>
              <a:t>.</a:t>
            </a:r>
            <a:endParaRPr lang="ru-RU" b="1" dirty="0">
              <a:solidFill>
                <a:schemeClr val="accent6">
                  <a:lumMod val="75000"/>
                </a:schemeClr>
              </a:solidFill>
            </a:endParaRPr>
          </a:p>
        </p:txBody>
      </p:sp>
    </p:spTree>
    <p:extLst>
      <p:ext uri="{BB962C8B-B14F-4D97-AF65-F5344CB8AC3E}">
        <p14:creationId xmlns:p14="http://schemas.microsoft.com/office/powerpoint/2010/main" val="2855911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7119" y="980728"/>
            <a:ext cx="8640960" cy="4524315"/>
          </a:xfrm>
          <a:prstGeom prst="rect">
            <a:avLst/>
          </a:prstGeom>
        </p:spPr>
        <p:txBody>
          <a:bodyPr wrap="square">
            <a:spAutoFit/>
          </a:bodyPr>
          <a:lstStyle/>
          <a:p>
            <a:r>
              <a:rPr lang="ru-RU" b="1" dirty="0" smtClean="0">
                <a:solidFill>
                  <a:schemeClr val="accent6">
                    <a:lumMod val="75000"/>
                  </a:schemeClr>
                </a:solidFill>
              </a:rPr>
              <a:t>Клавиша </a:t>
            </a:r>
            <a:r>
              <a:rPr lang="ru-RU" b="1" dirty="0" err="1" smtClean="0">
                <a:solidFill>
                  <a:schemeClr val="accent6">
                    <a:lumMod val="75000"/>
                  </a:schemeClr>
                </a:solidFill>
              </a:rPr>
              <a:t>Tab</a:t>
            </a:r>
            <a:r>
              <a:rPr lang="ru-RU" b="1" dirty="0" smtClean="0">
                <a:solidFill>
                  <a:schemeClr val="accent6">
                    <a:lumMod val="75000"/>
                  </a:schemeClr>
                </a:solidFill>
              </a:rPr>
              <a:t> предназначена для установки символов табуляции. Эта клавиша используется для ввода значений в таблицу. Сначала устанавливаются поля, например, позиции столбца 20, 40, 60. Установка позиций табуляции зависит от типа используемой программы. Если курсор стоит на 25-й позиции и вы нажмете на клавишу </a:t>
            </a:r>
            <a:r>
              <a:rPr lang="ru-RU" b="1" dirty="0" err="1" smtClean="0">
                <a:solidFill>
                  <a:schemeClr val="accent6">
                    <a:lumMod val="75000"/>
                  </a:schemeClr>
                </a:solidFill>
              </a:rPr>
              <a:t>Tab</a:t>
            </a:r>
            <a:r>
              <a:rPr lang="ru-RU" b="1" dirty="0" smtClean="0">
                <a:solidFill>
                  <a:schemeClr val="accent6">
                    <a:lumMod val="75000"/>
                  </a:schemeClr>
                </a:solidFill>
              </a:rPr>
              <a:t>, то курсор сразу переходит на 40-й столбец, далее, набрав цифры и необходимые символы и нажав после этого клавишу </a:t>
            </a:r>
            <a:r>
              <a:rPr lang="ru-RU" b="1" dirty="0" err="1" smtClean="0">
                <a:solidFill>
                  <a:schemeClr val="accent6">
                    <a:lumMod val="75000"/>
                  </a:schemeClr>
                </a:solidFill>
              </a:rPr>
              <a:t>Tab</a:t>
            </a:r>
            <a:r>
              <a:rPr lang="ru-RU" b="1" dirty="0" smtClean="0">
                <a:solidFill>
                  <a:schemeClr val="accent6">
                    <a:lumMod val="75000"/>
                  </a:schemeClr>
                </a:solidFill>
              </a:rPr>
              <a:t>, перейдем на позицию с номером 60 и т. д. В системе </a:t>
            </a:r>
            <a:r>
              <a:rPr lang="ru-RU" b="1" dirty="0" err="1" smtClean="0">
                <a:solidFill>
                  <a:schemeClr val="accent6">
                    <a:lumMod val="75000"/>
                  </a:schemeClr>
                </a:solidFill>
              </a:rPr>
              <a:t>Windows</a:t>
            </a:r>
            <a:r>
              <a:rPr lang="ru-RU" b="1" dirty="0" smtClean="0">
                <a:solidFill>
                  <a:schemeClr val="accent6">
                    <a:lumMod val="75000"/>
                  </a:schemeClr>
                </a:solidFill>
              </a:rPr>
              <a:t> при нажатии на эту клавишу происходит переход курсора на другое поле в окне. Более подробно действие данной клавиши имеется в описании пакетов.</a:t>
            </a:r>
          </a:p>
          <a:p>
            <a:r>
              <a:rPr lang="ru-RU" b="1" dirty="0" smtClean="0">
                <a:solidFill>
                  <a:schemeClr val="accent6">
                    <a:lumMod val="75000"/>
                  </a:schemeClr>
                </a:solidFill>
              </a:rPr>
              <a:t>Клавиша </a:t>
            </a:r>
            <a:r>
              <a:rPr lang="ru-RU" b="1" dirty="0" err="1" smtClean="0">
                <a:solidFill>
                  <a:schemeClr val="accent6">
                    <a:lumMod val="75000"/>
                  </a:schemeClr>
                </a:solidFill>
              </a:rPr>
              <a:t>Enter</a:t>
            </a:r>
            <a:r>
              <a:rPr lang="ru-RU" b="1" dirty="0" smtClean="0">
                <a:solidFill>
                  <a:schemeClr val="accent6">
                    <a:lumMod val="75000"/>
                  </a:schemeClr>
                </a:solidFill>
              </a:rPr>
              <a:t>. Эта клавиша служит для окончания ввода сообщений. Набрав необходимую команду или строку данных или команд, нажмите клавишу </a:t>
            </a:r>
            <a:r>
              <a:rPr lang="ru-RU" b="1" dirty="0" err="1" smtClean="0">
                <a:solidFill>
                  <a:schemeClr val="accent6">
                    <a:lumMod val="75000"/>
                  </a:schemeClr>
                </a:solidFill>
              </a:rPr>
              <a:t>Enter</a:t>
            </a:r>
            <a:r>
              <a:rPr lang="ru-RU" b="1" dirty="0" smtClean="0">
                <a:solidFill>
                  <a:schemeClr val="accent6">
                    <a:lumMod val="75000"/>
                  </a:schemeClr>
                </a:solidFill>
              </a:rPr>
              <a:t>, после чего данная строка будет проанализирована программой и исполнено необходимое действие. В некоторых редакторах нажатие на клавишу </a:t>
            </a:r>
            <a:r>
              <a:rPr lang="ru-RU" b="1" dirty="0" err="1" smtClean="0">
                <a:solidFill>
                  <a:schemeClr val="accent6">
                    <a:lumMod val="75000"/>
                  </a:schemeClr>
                </a:solidFill>
              </a:rPr>
              <a:t>Enter</a:t>
            </a:r>
            <a:r>
              <a:rPr lang="ru-RU" b="1" dirty="0" smtClean="0">
                <a:solidFill>
                  <a:schemeClr val="accent6">
                    <a:lumMod val="75000"/>
                  </a:schemeClr>
                </a:solidFill>
              </a:rPr>
              <a:t> означает конец строки, однако в других, например, в текстовом редакторе </a:t>
            </a:r>
            <a:r>
              <a:rPr lang="ru-RU" b="1" dirty="0" err="1" smtClean="0">
                <a:solidFill>
                  <a:schemeClr val="accent6">
                    <a:lumMod val="75000"/>
                  </a:schemeClr>
                </a:solidFill>
              </a:rPr>
              <a:t>Word</a:t>
            </a:r>
            <a:r>
              <a:rPr lang="ru-RU" b="1" dirty="0" smtClean="0">
                <a:solidFill>
                  <a:schemeClr val="accent6">
                    <a:lumMod val="75000"/>
                  </a:schemeClr>
                </a:solidFill>
              </a:rPr>
              <a:t> нажатие этой клавиши означает конец абзаца. На клавиатуре имеются две клавиши </a:t>
            </a:r>
            <a:r>
              <a:rPr lang="ru-RU" b="1" dirty="0" err="1" smtClean="0">
                <a:solidFill>
                  <a:schemeClr val="accent6">
                    <a:lumMod val="75000"/>
                  </a:schemeClr>
                </a:solidFill>
              </a:rPr>
              <a:t>Enter</a:t>
            </a:r>
            <a:r>
              <a:rPr lang="ru-RU" b="1" dirty="0" smtClean="0">
                <a:solidFill>
                  <a:schemeClr val="accent6">
                    <a:lumMod val="75000"/>
                  </a:schemeClr>
                </a:solidFill>
              </a:rPr>
              <a:t>, и не имеет значения, на какую из них нажимать.</a:t>
            </a:r>
            <a:endParaRPr lang="ru-RU" b="1" dirty="0">
              <a:solidFill>
                <a:schemeClr val="accent6">
                  <a:lumMod val="75000"/>
                </a:schemeClr>
              </a:solidFill>
            </a:endParaRPr>
          </a:p>
        </p:txBody>
      </p:sp>
    </p:spTree>
    <p:extLst>
      <p:ext uri="{BB962C8B-B14F-4D97-AF65-F5344CB8AC3E}">
        <p14:creationId xmlns:p14="http://schemas.microsoft.com/office/powerpoint/2010/main" val="2699147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95536" y="908720"/>
            <a:ext cx="8352928" cy="4524315"/>
          </a:xfrm>
          <a:prstGeom prst="rect">
            <a:avLst/>
          </a:prstGeom>
        </p:spPr>
        <p:txBody>
          <a:bodyPr wrap="square">
            <a:spAutoFit/>
          </a:bodyPr>
          <a:lstStyle/>
          <a:p>
            <a:r>
              <a:rPr lang="ru-RU" b="1" dirty="0" smtClean="0">
                <a:solidFill>
                  <a:schemeClr val="accent6">
                    <a:lumMod val="75000"/>
                  </a:schemeClr>
                </a:solidFill>
              </a:rPr>
              <a:t>Клавиша </a:t>
            </a:r>
            <a:r>
              <a:rPr lang="ru-RU" b="1" dirty="0" err="1" smtClean="0">
                <a:solidFill>
                  <a:schemeClr val="accent6">
                    <a:lumMod val="75000"/>
                  </a:schemeClr>
                </a:solidFill>
              </a:rPr>
              <a:t>Ctrl</a:t>
            </a:r>
            <a:r>
              <a:rPr lang="ru-RU" b="1" dirty="0" smtClean="0">
                <a:solidFill>
                  <a:schemeClr val="accent6">
                    <a:lumMod val="75000"/>
                  </a:schemeClr>
                </a:solidFill>
              </a:rPr>
              <a:t> (</a:t>
            </a:r>
            <a:r>
              <a:rPr lang="ru-RU" b="1" dirty="0" err="1" smtClean="0">
                <a:solidFill>
                  <a:schemeClr val="accent6">
                    <a:lumMod val="75000"/>
                  </a:schemeClr>
                </a:solidFill>
              </a:rPr>
              <a:t>Control</a:t>
            </a:r>
            <a:r>
              <a:rPr lang="ru-RU" b="1" dirty="0" smtClean="0">
                <a:solidFill>
                  <a:schemeClr val="accent6">
                    <a:lumMod val="75000"/>
                  </a:schemeClr>
                </a:solidFill>
              </a:rPr>
              <a:t> - управление) самостоятельного значения не имеет, то есть при ее нажатии никакого действия не произойдет, так как она действует вместе с другими клавишами. Она служит для ввода расширенных кодов или команд. Поскольку имевшихся на клавиатуре символов для набора команд и дополнительных символов не хватало, то для их ввода была создана клавиша </a:t>
            </a:r>
            <a:r>
              <a:rPr lang="ru-RU" b="1" dirty="0" err="1" smtClean="0">
                <a:solidFill>
                  <a:schemeClr val="accent6">
                    <a:lumMod val="75000"/>
                  </a:schemeClr>
                </a:solidFill>
              </a:rPr>
              <a:t>Ctrl</a:t>
            </a:r>
            <a:r>
              <a:rPr lang="ru-RU" b="1" dirty="0" smtClean="0">
                <a:solidFill>
                  <a:schemeClr val="accent6">
                    <a:lumMod val="75000"/>
                  </a:schemeClr>
                </a:solidFill>
              </a:rPr>
              <a:t>. При нажатии на клавишу </a:t>
            </a:r>
            <a:r>
              <a:rPr lang="ru-RU" b="1" dirty="0" err="1" smtClean="0">
                <a:solidFill>
                  <a:schemeClr val="accent6">
                    <a:lumMod val="75000"/>
                  </a:schemeClr>
                </a:solidFill>
              </a:rPr>
              <a:t>Ctrl</a:t>
            </a:r>
            <a:r>
              <a:rPr lang="ru-RU" b="1" dirty="0" smtClean="0">
                <a:solidFill>
                  <a:schemeClr val="accent6">
                    <a:lumMod val="75000"/>
                  </a:schemeClr>
                </a:solidFill>
              </a:rPr>
              <a:t> и одновременно на какую-либо другую клавишу, например A, что обозначается как </a:t>
            </a:r>
            <a:r>
              <a:rPr lang="ru-RU" b="1" dirty="0" err="1" smtClean="0">
                <a:solidFill>
                  <a:schemeClr val="accent6">
                    <a:lumMod val="75000"/>
                  </a:schemeClr>
                </a:solidFill>
              </a:rPr>
              <a:t>Ctrl+A</a:t>
            </a:r>
            <a:r>
              <a:rPr lang="ru-RU" b="1" dirty="0" smtClean="0">
                <a:solidFill>
                  <a:schemeClr val="accent6">
                    <a:lumMod val="75000"/>
                  </a:schemeClr>
                </a:solidFill>
              </a:rPr>
              <a:t>, будет введена команда, результат действия которой будет зависеть от запущенной программы. Отметим также, что не имеет особого значения, на какой символ вы нажмете, большой или маленький. То есть </a:t>
            </a:r>
            <a:r>
              <a:rPr lang="ru-RU" b="1" dirty="0" err="1" smtClean="0">
                <a:solidFill>
                  <a:schemeClr val="accent6">
                    <a:lumMod val="75000"/>
                  </a:schemeClr>
                </a:solidFill>
              </a:rPr>
              <a:t>Ctrl+x</a:t>
            </a:r>
            <a:r>
              <a:rPr lang="ru-RU" b="1" dirty="0" smtClean="0">
                <a:solidFill>
                  <a:schemeClr val="accent6">
                    <a:lumMod val="75000"/>
                  </a:schemeClr>
                </a:solidFill>
              </a:rPr>
              <a:t> можно записать как </a:t>
            </a:r>
            <a:r>
              <a:rPr lang="ru-RU" b="1" dirty="0" err="1" smtClean="0">
                <a:solidFill>
                  <a:schemeClr val="accent6">
                    <a:lumMod val="75000"/>
                  </a:schemeClr>
                </a:solidFill>
              </a:rPr>
              <a:t>Ctrl+Х</a:t>
            </a:r>
            <a:r>
              <a:rPr lang="ru-RU" b="1" dirty="0" smtClean="0">
                <a:solidFill>
                  <a:schemeClr val="accent6">
                    <a:lumMod val="75000"/>
                  </a:schemeClr>
                </a:solidFill>
              </a:rPr>
              <a:t>. На клавиатуре имеются две клавиши </a:t>
            </a:r>
            <a:r>
              <a:rPr lang="ru-RU" b="1" dirty="0" err="1" smtClean="0">
                <a:solidFill>
                  <a:schemeClr val="accent6">
                    <a:lumMod val="75000"/>
                  </a:schemeClr>
                </a:solidFill>
              </a:rPr>
              <a:t>Ctrl</a:t>
            </a:r>
            <a:r>
              <a:rPr lang="ru-RU" b="1" dirty="0" smtClean="0">
                <a:solidFill>
                  <a:schemeClr val="accent6">
                    <a:lumMod val="75000"/>
                  </a:schemeClr>
                </a:solidFill>
              </a:rPr>
              <a:t> и можно нажимать на любую из них, результат будет одинаковым. Правда, существуют программы, где левая и правая клавиши различны по своему действию, но они довольно редки. Часто </a:t>
            </a:r>
            <a:r>
              <a:rPr lang="ru-RU" b="1" dirty="0" err="1" smtClean="0">
                <a:solidFill>
                  <a:schemeClr val="accent6">
                    <a:lumMod val="75000"/>
                  </a:schemeClr>
                </a:solidFill>
              </a:rPr>
              <a:t>Ctrl+Х</a:t>
            </a:r>
            <a:r>
              <a:rPr lang="ru-RU" b="1" dirty="0" smtClean="0">
                <a:solidFill>
                  <a:schemeClr val="accent6">
                    <a:lumMod val="75000"/>
                  </a:schemeClr>
                </a:solidFill>
              </a:rPr>
              <a:t> обозначает выход из программы, </a:t>
            </a:r>
            <a:r>
              <a:rPr lang="ru-RU" b="1" dirty="0" err="1" smtClean="0">
                <a:solidFill>
                  <a:schemeClr val="accent6">
                    <a:lumMod val="75000"/>
                  </a:schemeClr>
                </a:solidFill>
              </a:rPr>
              <a:t>Ctrl+S</a:t>
            </a:r>
            <a:r>
              <a:rPr lang="ru-RU" b="1" dirty="0" smtClean="0">
                <a:solidFill>
                  <a:schemeClr val="accent6">
                    <a:lumMod val="75000"/>
                  </a:schemeClr>
                </a:solidFill>
              </a:rPr>
              <a:t> обозначает прекращение вывода информации на экран, а повторное нажатие позволяет снова продолжить вывод на экран, </a:t>
            </a:r>
            <a:r>
              <a:rPr lang="ru-RU" b="1" dirty="0" err="1" smtClean="0">
                <a:solidFill>
                  <a:schemeClr val="accent6">
                    <a:lumMod val="75000"/>
                  </a:schemeClr>
                </a:solidFill>
              </a:rPr>
              <a:t>Ctrl+Break</a:t>
            </a:r>
            <a:r>
              <a:rPr lang="ru-RU" b="1" dirty="0" smtClean="0">
                <a:solidFill>
                  <a:schemeClr val="accent6">
                    <a:lumMod val="75000"/>
                  </a:schemeClr>
                </a:solidFill>
              </a:rPr>
              <a:t> равнозначно по действию нажатию </a:t>
            </a:r>
            <a:r>
              <a:rPr lang="ru-RU" b="1" dirty="0" err="1" smtClean="0">
                <a:solidFill>
                  <a:schemeClr val="accent6">
                    <a:lumMod val="75000"/>
                  </a:schemeClr>
                </a:solidFill>
              </a:rPr>
              <a:t>Ctrl+S</a:t>
            </a:r>
            <a:r>
              <a:rPr lang="ru-RU" b="1" dirty="0" smtClean="0">
                <a:solidFill>
                  <a:schemeClr val="accent6">
                    <a:lumMod val="75000"/>
                  </a:schemeClr>
                </a:solidFill>
              </a:rPr>
              <a:t>.</a:t>
            </a:r>
            <a:endParaRPr lang="ru-RU" b="1" dirty="0">
              <a:solidFill>
                <a:schemeClr val="accent6">
                  <a:lumMod val="75000"/>
                </a:schemeClr>
              </a:solidFill>
            </a:endParaRPr>
          </a:p>
        </p:txBody>
      </p:sp>
    </p:spTree>
    <p:extLst>
      <p:ext uri="{BB962C8B-B14F-4D97-AF65-F5344CB8AC3E}">
        <p14:creationId xmlns:p14="http://schemas.microsoft.com/office/powerpoint/2010/main" val="2690654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23528" y="692696"/>
            <a:ext cx="8568952" cy="5078313"/>
          </a:xfrm>
          <a:prstGeom prst="rect">
            <a:avLst/>
          </a:prstGeom>
        </p:spPr>
        <p:txBody>
          <a:bodyPr wrap="square">
            <a:spAutoFit/>
          </a:bodyPr>
          <a:lstStyle/>
          <a:p>
            <a:r>
              <a:rPr lang="ru-RU" b="1" dirty="0" smtClean="0">
                <a:solidFill>
                  <a:schemeClr val="accent6">
                    <a:lumMod val="75000"/>
                  </a:schemeClr>
                </a:solidFill>
              </a:rPr>
              <a:t>Клавиша </a:t>
            </a:r>
            <a:r>
              <a:rPr lang="ru-RU" b="1" dirty="0" err="1" smtClean="0">
                <a:solidFill>
                  <a:schemeClr val="accent6">
                    <a:lumMod val="75000"/>
                  </a:schemeClr>
                </a:solidFill>
              </a:rPr>
              <a:t>Alt</a:t>
            </a:r>
            <a:r>
              <a:rPr lang="ru-RU" b="1" dirty="0" smtClean="0">
                <a:solidFill>
                  <a:schemeClr val="accent6">
                    <a:lumMod val="75000"/>
                  </a:schemeClr>
                </a:solidFill>
              </a:rPr>
              <a:t> (</a:t>
            </a:r>
            <a:r>
              <a:rPr lang="ru-RU" b="1" dirty="0" err="1" smtClean="0">
                <a:solidFill>
                  <a:schemeClr val="accent6">
                    <a:lumMod val="75000"/>
                  </a:schemeClr>
                </a:solidFill>
              </a:rPr>
              <a:t>Alternative</a:t>
            </a:r>
            <a:r>
              <a:rPr lang="ru-RU" b="1" dirty="0" smtClean="0">
                <a:solidFill>
                  <a:schemeClr val="accent6">
                    <a:lumMod val="75000"/>
                  </a:schemeClr>
                </a:solidFill>
              </a:rPr>
              <a:t> - альтернатива) самостоятельного значения не имеет, то есть при ее нажатии ничего не происходит, так как она действует вместе с другими клавишами. Выполняет функцию, аналогичную предыдущей клавише, то есть позволяет вводить дополнительные команды. Например, для программы </a:t>
            </a:r>
            <a:r>
              <a:rPr lang="ru-RU" b="1" dirty="0" err="1" smtClean="0">
                <a:solidFill>
                  <a:schemeClr val="accent6">
                    <a:lumMod val="75000"/>
                  </a:schemeClr>
                </a:solidFill>
              </a:rPr>
              <a:t>Norton</a:t>
            </a:r>
            <a:r>
              <a:rPr lang="ru-RU" b="1" dirty="0" smtClean="0">
                <a:solidFill>
                  <a:schemeClr val="accent6">
                    <a:lumMod val="75000"/>
                  </a:schemeClr>
                </a:solidFill>
              </a:rPr>
              <a:t> </a:t>
            </a:r>
            <a:r>
              <a:rPr lang="ru-RU" b="1" dirty="0" err="1" smtClean="0">
                <a:solidFill>
                  <a:schemeClr val="accent6">
                    <a:lumMod val="75000"/>
                  </a:schemeClr>
                </a:solidFill>
              </a:rPr>
              <a:t>Commander</a:t>
            </a:r>
            <a:r>
              <a:rPr lang="ru-RU" b="1" dirty="0" smtClean="0">
                <a:solidFill>
                  <a:schemeClr val="accent6">
                    <a:lumMod val="75000"/>
                  </a:schemeClr>
                </a:solidFill>
              </a:rPr>
              <a:t> команда Alt+F1 позволяет перейти к другому диску. На клавиатуре имеются две клавиши </a:t>
            </a:r>
            <a:r>
              <a:rPr lang="ru-RU" b="1" dirty="0" err="1" smtClean="0">
                <a:solidFill>
                  <a:schemeClr val="accent6">
                    <a:lumMod val="75000"/>
                  </a:schemeClr>
                </a:solidFill>
              </a:rPr>
              <a:t>Alt</a:t>
            </a:r>
            <a:r>
              <a:rPr lang="ru-RU" b="1" dirty="0" smtClean="0">
                <a:solidFill>
                  <a:schemeClr val="accent6">
                    <a:lumMod val="75000"/>
                  </a:schemeClr>
                </a:solidFill>
              </a:rPr>
              <a:t>, и для большинства дополнительных команд не имеет значения, на какую из них, левую или правую нажимать. Однако, хотя и редко, может встретиться программа, где результат нажатия на левую и правую клавишу будет отличен по действию. В таких случаях при описании команды будет дополнительно указано, какую конкретно клавишу требуется нажимать. </a:t>
            </a:r>
            <a:r>
              <a:rPr lang="ru-RU" b="1" dirty="0" err="1" smtClean="0">
                <a:solidFill>
                  <a:schemeClr val="accent6">
                    <a:lumMod val="75000"/>
                  </a:schemeClr>
                </a:solidFill>
              </a:rPr>
              <a:t>Alt+символ</a:t>
            </a:r>
            <a:r>
              <a:rPr lang="ru-RU" b="1" dirty="0" smtClean="0">
                <a:solidFill>
                  <a:schemeClr val="accent6">
                    <a:lumMod val="75000"/>
                  </a:schemeClr>
                </a:solidFill>
              </a:rPr>
              <a:t> позволяет в системе </a:t>
            </a:r>
            <a:r>
              <a:rPr lang="ru-RU" b="1" dirty="0" err="1" smtClean="0">
                <a:solidFill>
                  <a:schemeClr val="accent6">
                    <a:lumMod val="75000"/>
                  </a:schemeClr>
                </a:solidFill>
              </a:rPr>
              <a:t>Windows</a:t>
            </a:r>
            <a:r>
              <a:rPr lang="ru-RU" b="1" dirty="0" smtClean="0">
                <a:solidFill>
                  <a:schemeClr val="accent6">
                    <a:lumMod val="75000"/>
                  </a:schemeClr>
                </a:solidFill>
              </a:rPr>
              <a:t> 9х перейти в верхнее меню строки режимов. </a:t>
            </a:r>
            <a:r>
              <a:rPr lang="ru-RU" b="1" dirty="0" err="1" smtClean="0">
                <a:solidFill>
                  <a:schemeClr val="accent6">
                    <a:lumMod val="75000"/>
                  </a:schemeClr>
                </a:solidFill>
              </a:rPr>
              <a:t>Alt+Ф</a:t>
            </a:r>
            <a:r>
              <a:rPr lang="ru-RU" b="1" dirty="0" smtClean="0">
                <a:solidFill>
                  <a:schemeClr val="accent6">
                    <a:lumMod val="75000"/>
                  </a:schemeClr>
                </a:solidFill>
              </a:rPr>
              <a:t> и затем </a:t>
            </a:r>
            <a:r>
              <a:rPr lang="ru-RU" b="1" dirty="0" err="1" smtClean="0">
                <a:solidFill>
                  <a:schemeClr val="accent6">
                    <a:lumMod val="75000"/>
                  </a:schemeClr>
                </a:solidFill>
              </a:rPr>
              <a:t>Аlt+Ч</a:t>
            </a:r>
            <a:r>
              <a:rPr lang="ru-RU" b="1" dirty="0" smtClean="0">
                <a:solidFill>
                  <a:schemeClr val="accent6">
                    <a:lumMod val="75000"/>
                  </a:schemeClr>
                </a:solidFill>
              </a:rPr>
              <a:t> позволяет выйти из программы. </a:t>
            </a:r>
            <a:r>
              <a:rPr lang="ru-RU" b="1" dirty="0" err="1" smtClean="0">
                <a:solidFill>
                  <a:schemeClr val="accent6">
                    <a:lumMod val="75000"/>
                  </a:schemeClr>
                </a:solidFill>
              </a:rPr>
              <a:t>Alt+Ф</a:t>
            </a:r>
            <a:r>
              <a:rPr lang="ru-RU" b="1" dirty="0" smtClean="0">
                <a:solidFill>
                  <a:schemeClr val="accent6">
                    <a:lumMod val="75000"/>
                  </a:schemeClr>
                </a:solidFill>
              </a:rPr>
              <a:t> русской раскладки соответствует </a:t>
            </a:r>
            <a:r>
              <a:rPr lang="ru-RU" b="1" dirty="0" err="1" smtClean="0">
                <a:solidFill>
                  <a:schemeClr val="accent6">
                    <a:lumMod val="75000"/>
                  </a:schemeClr>
                </a:solidFill>
              </a:rPr>
              <a:t>Alt+А</a:t>
            </a:r>
            <a:r>
              <a:rPr lang="ru-RU" b="1" dirty="0" smtClean="0">
                <a:solidFill>
                  <a:schemeClr val="accent6">
                    <a:lumMod val="75000"/>
                  </a:schemeClr>
                </a:solidFill>
              </a:rPr>
              <a:t> английской, так как Ф русское находится на той же клавише, что и А латинское. Соответственно </a:t>
            </a:r>
            <a:r>
              <a:rPr lang="ru-RU" b="1" dirty="0" err="1" smtClean="0">
                <a:solidFill>
                  <a:schemeClr val="accent6">
                    <a:lumMod val="75000"/>
                  </a:schemeClr>
                </a:solidFill>
              </a:rPr>
              <a:t>Alt+Ч</a:t>
            </a:r>
            <a:r>
              <a:rPr lang="ru-RU" b="1" dirty="0" smtClean="0">
                <a:solidFill>
                  <a:schemeClr val="accent6">
                    <a:lumMod val="75000"/>
                  </a:schemeClr>
                </a:solidFill>
              </a:rPr>
              <a:t> русское – то же самое, что </a:t>
            </a:r>
            <a:r>
              <a:rPr lang="ru-RU" b="1" dirty="0" err="1" smtClean="0">
                <a:solidFill>
                  <a:schemeClr val="accent6">
                    <a:lumMod val="75000"/>
                  </a:schemeClr>
                </a:solidFill>
              </a:rPr>
              <a:t>Alt+Х</a:t>
            </a:r>
            <a:r>
              <a:rPr lang="ru-RU" b="1" dirty="0" smtClean="0">
                <a:solidFill>
                  <a:schemeClr val="accent6">
                    <a:lumMod val="75000"/>
                  </a:schemeClr>
                </a:solidFill>
              </a:rPr>
              <a:t> латинское. В дальнейшем в книге будут приведены символы на английском языке, но можно использовать символы и по русской раскладке. Данные команды обозначают следующее: </a:t>
            </a:r>
            <a:r>
              <a:rPr lang="ru-RU" b="1" dirty="0" err="1" smtClean="0">
                <a:solidFill>
                  <a:schemeClr val="accent6">
                    <a:lumMod val="75000"/>
                  </a:schemeClr>
                </a:solidFill>
              </a:rPr>
              <a:t>Alt+А</a:t>
            </a:r>
            <a:r>
              <a:rPr lang="ru-RU" b="1" dirty="0" smtClean="0">
                <a:solidFill>
                  <a:schemeClr val="accent6">
                    <a:lumMod val="75000"/>
                  </a:schemeClr>
                </a:solidFill>
              </a:rPr>
              <a:t> позволяет перейти на верхнее меню, а </a:t>
            </a:r>
            <a:r>
              <a:rPr lang="ru-RU" b="1" dirty="0" err="1" smtClean="0">
                <a:solidFill>
                  <a:schemeClr val="accent6">
                    <a:lumMod val="75000"/>
                  </a:schemeClr>
                </a:solidFill>
              </a:rPr>
              <a:t>Alt+Х</a:t>
            </a:r>
            <a:r>
              <a:rPr lang="ru-RU" b="1" dirty="0" smtClean="0">
                <a:solidFill>
                  <a:schemeClr val="accent6">
                    <a:lumMod val="75000"/>
                  </a:schemeClr>
                </a:solidFill>
              </a:rPr>
              <a:t> – выйти из программы.</a:t>
            </a:r>
            <a:endParaRPr lang="ru-RU" b="1" dirty="0">
              <a:solidFill>
                <a:schemeClr val="accent6">
                  <a:lumMod val="75000"/>
                </a:schemeClr>
              </a:solidFill>
            </a:endParaRPr>
          </a:p>
        </p:txBody>
      </p:sp>
    </p:spTree>
    <p:extLst>
      <p:ext uri="{BB962C8B-B14F-4D97-AF65-F5344CB8AC3E}">
        <p14:creationId xmlns:p14="http://schemas.microsoft.com/office/powerpoint/2010/main" val="2086727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539552" y="188640"/>
            <a:ext cx="8136904" cy="6186309"/>
          </a:xfrm>
          <a:prstGeom prst="rect">
            <a:avLst/>
          </a:prstGeom>
        </p:spPr>
        <p:txBody>
          <a:bodyPr wrap="square">
            <a:spAutoFit/>
          </a:bodyPr>
          <a:lstStyle/>
          <a:p>
            <a:r>
              <a:rPr lang="ru-RU" b="1" dirty="0" smtClean="0">
                <a:solidFill>
                  <a:schemeClr val="accent6">
                    <a:lumMod val="75000"/>
                  </a:schemeClr>
                </a:solidFill>
              </a:rPr>
              <a:t>Опишем основные составные части персонального компьютера. На рисунке ниже показаны следующие его компоненты:</a:t>
            </a:r>
          </a:p>
          <a:p>
            <a:endParaRPr lang="ru-RU" b="1" dirty="0" smtClean="0">
              <a:solidFill>
                <a:schemeClr val="accent6">
                  <a:lumMod val="75000"/>
                </a:schemeClr>
              </a:solidFill>
            </a:endParaRPr>
          </a:p>
          <a:p>
            <a:endParaRPr lang="ru-RU" b="1" dirty="0">
              <a:solidFill>
                <a:schemeClr val="accent6">
                  <a:lumMod val="75000"/>
                </a:schemeClr>
              </a:solidFill>
            </a:endParaRPr>
          </a:p>
          <a:p>
            <a:endParaRPr lang="ru-RU" b="1" dirty="0" smtClean="0">
              <a:solidFill>
                <a:schemeClr val="accent6">
                  <a:lumMod val="75000"/>
                </a:schemeClr>
              </a:solidFill>
            </a:endParaRPr>
          </a:p>
          <a:p>
            <a:endParaRPr lang="ru-RU" b="1" dirty="0">
              <a:solidFill>
                <a:schemeClr val="accent6">
                  <a:lumMod val="75000"/>
                </a:schemeClr>
              </a:solidFill>
            </a:endParaRPr>
          </a:p>
          <a:p>
            <a:endParaRPr lang="ru-RU" b="1" dirty="0" smtClean="0">
              <a:solidFill>
                <a:schemeClr val="accent6">
                  <a:lumMod val="75000"/>
                </a:schemeClr>
              </a:solidFill>
            </a:endParaRPr>
          </a:p>
          <a:p>
            <a:endParaRPr lang="ru-RU" b="1" dirty="0">
              <a:solidFill>
                <a:schemeClr val="accent6">
                  <a:lumMod val="75000"/>
                </a:schemeClr>
              </a:solidFill>
            </a:endParaRPr>
          </a:p>
          <a:p>
            <a:endParaRPr lang="ru-RU" b="1" dirty="0" smtClean="0">
              <a:solidFill>
                <a:schemeClr val="accent6">
                  <a:lumMod val="75000"/>
                </a:schemeClr>
              </a:solidFill>
            </a:endParaRPr>
          </a:p>
          <a:p>
            <a:endParaRPr lang="ru-RU" b="1" dirty="0">
              <a:solidFill>
                <a:schemeClr val="accent6">
                  <a:lumMod val="75000"/>
                </a:schemeClr>
              </a:solidFill>
            </a:endParaRPr>
          </a:p>
          <a:p>
            <a:endParaRPr lang="ru-RU" b="1" dirty="0" smtClean="0">
              <a:solidFill>
                <a:schemeClr val="accent6">
                  <a:lumMod val="75000"/>
                </a:schemeClr>
              </a:solidFill>
            </a:endParaRPr>
          </a:p>
          <a:p>
            <a:endParaRPr lang="ru-RU" b="1" dirty="0" smtClean="0">
              <a:solidFill>
                <a:schemeClr val="accent6">
                  <a:lumMod val="75000"/>
                </a:schemeClr>
              </a:solidFill>
            </a:endParaRPr>
          </a:p>
          <a:p>
            <a:endParaRPr lang="ru-RU" b="1" dirty="0" smtClean="0">
              <a:solidFill>
                <a:schemeClr val="accent6">
                  <a:lumMod val="75000"/>
                </a:schemeClr>
              </a:solidFill>
            </a:endParaRPr>
          </a:p>
          <a:p>
            <a:r>
              <a:rPr lang="ru-RU" b="1" dirty="0" smtClean="0">
                <a:solidFill>
                  <a:schemeClr val="accent6">
                    <a:lumMod val="75000"/>
                  </a:schemeClr>
                </a:solidFill>
              </a:rPr>
              <a:t>- системный блок (в ноутбуке это корпус),</a:t>
            </a:r>
          </a:p>
          <a:p>
            <a:endParaRPr lang="ru-RU" b="1" dirty="0" smtClean="0">
              <a:solidFill>
                <a:schemeClr val="accent6">
                  <a:lumMod val="75000"/>
                </a:schemeClr>
              </a:solidFill>
            </a:endParaRPr>
          </a:p>
          <a:p>
            <a:r>
              <a:rPr lang="ru-RU" b="1" dirty="0" smtClean="0">
                <a:solidFill>
                  <a:schemeClr val="accent6">
                    <a:lumMod val="75000"/>
                  </a:schemeClr>
                </a:solidFill>
              </a:rPr>
              <a:t>- дисплей или экран,</a:t>
            </a:r>
          </a:p>
          <a:p>
            <a:endParaRPr lang="ru-RU" b="1" dirty="0" smtClean="0">
              <a:solidFill>
                <a:schemeClr val="accent6">
                  <a:lumMod val="75000"/>
                </a:schemeClr>
              </a:solidFill>
            </a:endParaRPr>
          </a:p>
          <a:p>
            <a:r>
              <a:rPr lang="ru-RU" b="1" dirty="0" smtClean="0">
                <a:solidFill>
                  <a:schemeClr val="accent6">
                    <a:lumMod val="75000"/>
                  </a:schemeClr>
                </a:solidFill>
              </a:rPr>
              <a:t>- клавиатура,</a:t>
            </a:r>
          </a:p>
          <a:p>
            <a:endParaRPr lang="ru-RU" b="1" dirty="0" smtClean="0">
              <a:solidFill>
                <a:schemeClr val="accent6">
                  <a:lumMod val="75000"/>
                </a:schemeClr>
              </a:solidFill>
            </a:endParaRPr>
          </a:p>
          <a:p>
            <a:r>
              <a:rPr lang="ru-RU" b="1" dirty="0" smtClean="0">
                <a:solidFill>
                  <a:schemeClr val="accent6">
                    <a:lumMod val="75000"/>
                  </a:schemeClr>
                </a:solidFill>
              </a:rPr>
              <a:t>- мышь с ковриком или сенсорная панель,</a:t>
            </a:r>
          </a:p>
          <a:p>
            <a:endParaRPr lang="ru-RU" b="1" dirty="0" smtClean="0">
              <a:solidFill>
                <a:schemeClr val="accent6">
                  <a:lumMod val="75000"/>
                </a:schemeClr>
              </a:solidFill>
            </a:endParaRPr>
          </a:p>
          <a:p>
            <a:r>
              <a:rPr lang="ru-RU" b="1" dirty="0" smtClean="0">
                <a:solidFill>
                  <a:schemeClr val="accent6">
                    <a:lumMod val="75000"/>
                  </a:schemeClr>
                </a:solidFill>
              </a:rPr>
              <a:t>- колонки или выход динамиков.</a:t>
            </a:r>
            <a:endParaRPr lang="ru-RU" b="1" dirty="0">
              <a:solidFill>
                <a:schemeClr val="accent6">
                  <a:lumMod val="75000"/>
                </a:schemeClr>
              </a:solidFill>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724" y="836712"/>
            <a:ext cx="4968552" cy="280021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6669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12943" y="404664"/>
            <a:ext cx="8496944" cy="5632311"/>
          </a:xfrm>
          <a:prstGeom prst="rect">
            <a:avLst/>
          </a:prstGeom>
        </p:spPr>
        <p:txBody>
          <a:bodyPr wrap="square">
            <a:spAutoFit/>
          </a:bodyPr>
          <a:lstStyle/>
          <a:p>
            <a:r>
              <a:rPr lang="ru-RU" b="1" dirty="0" smtClean="0">
                <a:solidFill>
                  <a:schemeClr val="accent6">
                    <a:lumMod val="75000"/>
                  </a:schemeClr>
                </a:solidFill>
              </a:rPr>
              <a:t>На некоторых клавишах верхнего ряда имеется три символа, например, на одной клавише могут находиться символы: «3», «#», «/», причем на разных клавиатурах третий символ может быть различен. Первый символ обозначает, что появится на экране, если нажать на эту клавишу без служебной клавиши </a:t>
            </a:r>
            <a:r>
              <a:rPr lang="ru-RU" b="1" dirty="0" err="1" smtClean="0">
                <a:solidFill>
                  <a:schemeClr val="accent6">
                    <a:lumMod val="75000"/>
                  </a:schemeClr>
                </a:solidFill>
              </a:rPr>
              <a:t>Shift</a:t>
            </a:r>
            <a:r>
              <a:rPr lang="ru-RU" b="1" dirty="0" smtClean="0">
                <a:solidFill>
                  <a:schemeClr val="accent6">
                    <a:lumMod val="75000"/>
                  </a:schemeClr>
                </a:solidFill>
              </a:rPr>
              <a:t> («3»), второй – если нажать на эту клавишу одновременно с клавишей </a:t>
            </a:r>
            <a:r>
              <a:rPr lang="ru-RU" b="1" dirty="0" err="1" smtClean="0">
                <a:solidFill>
                  <a:schemeClr val="accent6">
                    <a:lumMod val="75000"/>
                  </a:schemeClr>
                </a:solidFill>
              </a:rPr>
              <a:t>Shift</a:t>
            </a:r>
            <a:r>
              <a:rPr lang="ru-RU" b="1" dirty="0" smtClean="0">
                <a:solidFill>
                  <a:schemeClr val="accent6">
                    <a:lumMod val="75000"/>
                  </a:schemeClr>
                </a:solidFill>
              </a:rPr>
              <a:t> в режиме английской клавиатуры («#»), третий может иметь довольно много вариантов, однако чаще всего при работе в режиме русской раскладки при одновременном нажатии на клавишу </a:t>
            </a:r>
            <a:r>
              <a:rPr lang="ru-RU" b="1" dirty="0" err="1" smtClean="0">
                <a:solidFill>
                  <a:schemeClr val="accent6">
                    <a:lumMod val="75000"/>
                  </a:schemeClr>
                </a:solidFill>
              </a:rPr>
              <a:t>Shift</a:t>
            </a:r>
            <a:r>
              <a:rPr lang="ru-RU" b="1" dirty="0" smtClean="0">
                <a:solidFill>
                  <a:schemeClr val="accent6">
                    <a:lumMod val="75000"/>
                  </a:schemeClr>
                </a:solidFill>
              </a:rPr>
              <a:t> и эту клавишу на экране появится символ «№», поэтому этот третий символ на многих видах современных клавиатур имеет начертание «№». Если же третий символ не соответствует работе в </a:t>
            </a:r>
            <a:r>
              <a:rPr lang="ru-RU" b="1" dirty="0" err="1" smtClean="0">
                <a:solidFill>
                  <a:schemeClr val="accent6">
                    <a:lumMod val="75000"/>
                  </a:schemeClr>
                </a:solidFill>
              </a:rPr>
              <a:t>Word</a:t>
            </a:r>
            <a:r>
              <a:rPr lang="ru-RU" b="1" dirty="0" smtClean="0">
                <a:solidFill>
                  <a:schemeClr val="accent6">
                    <a:lumMod val="75000"/>
                  </a:schemeClr>
                </a:solidFill>
              </a:rPr>
              <a:t>, вероятно, не </a:t>
            </a:r>
            <a:r>
              <a:rPr lang="ru-RU" b="1" dirty="0" err="1" smtClean="0">
                <a:solidFill>
                  <a:schemeClr val="accent6">
                    <a:lumMod val="75000"/>
                  </a:schemeClr>
                </a:solidFill>
              </a:rPr>
              <a:t>убдет</a:t>
            </a:r>
            <a:r>
              <a:rPr lang="ru-RU" b="1" dirty="0" smtClean="0">
                <a:solidFill>
                  <a:schemeClr val="accent6">
                    <a:lumMod val="75000"/>
                  </a:schemeClr>
                </a:solidFill>
              </a:rPr>
              <a:t> надобности к нему обращаться.</a:t>
            </a:r>
          </a:p>
          <a:p>
            <a:r>
              <a:rPr lang="ru-RU" b="1" dirty="0" smtClean="0">
                <a:solidFill>
                  <a:schemeClr val="accent6">
                    <a:lumMod val="75000"/>
                  </a:schemeClr>
                </a:solidFill>
              </a:rPr>
              <a:t>В каждой из прикладных программ для обозначения функций, которые выполняются при нажатии </a:t>
            </a:r>
            <a:r>
              <a:rPr lang="ru-RU" b="1" dirty="0" err="1" smtClean="0">
                <a:solidFill>
                  <a:schemeClr val="accent6">
                    <a:lumMod val="75000"/>
                  </a:schemeClr>
                </a:solidFill>
              </a:rPr>
              <a:t>Ctrl</a:t>
            </a:r>
            <a:r>
              <a:rPr lang="ru-RU" b="1" dirty="0" smtClean="0">
                <a:solidFill>
                  <a:schemeClr val="accent6">
                    <a:lumMod val="75000"/>
                  </a:schemeClr>
                </a:solidFill>
              </a:rPr>
              <a:t>+. . . или </a:t>
            </a:r>
            <a:r>
              <a:rPr lang="ru-RU" b="1" dirty="0" err="1" smtClean="0">
                <a:solidFill>
                  <a:schemeClr val="accent6">
                    <a:lumMod val="75000"/>
                  </a:schemeClr>
                </a:solidFill>
              </a:rPr>
              <a:t>Alt</a:t>
            </a:r>
            <a:r>
              <a:rPr lang="ru-RU" b="1" dirty="0" smtClean="0">
                <a:solidFill>
                  <a:schemeClr val="accent6">
                    <a:lumMod val="75000"/>
                  </a:schemeClr>
                </a:solidFill>
              </a:rPr>
              <a:t>+. . . - имеется свое описание. Однако есть и общепринятые комбинации. Например, для выхода из программ часто используется комбинация </a:t>
            </a:r>
            <a:r>
              <a:rPr lang="ru-RU" b="1" dirty="0" err="1" smtClean="0">
                <a:solidFill>
                  <a:schemeClr val="accent6">
                    <a:lumMod val="75000"/>
                  </a:schemeClr>
                </a:solidFill>
              </a:rPr>
              <a:t>Ctrl+X</a:t>
            </a:r>
            <a:r>
              <a:rPr lang="ru-RU" b="1" dirty="0" smtClean="0">
                <a:solidFill>
                  <a:schemeClr val="accent6">
                    <a:lumMod val="75000"/>
                  </a:schemeClr>
                </a:solidFill>
              </a:rPr>
              <a:t> или </a:t>
            </a:r>
            <a:r>
              <a:rPr lang="ru-RU" b="1" dirty="0" err="1" smtClean="0">
                <a:solidFill>
                  <a:schemeClr val="accent6">
                    <a:lumMod val="75000"/>
                  </a:schemeClr>
                </a:solidFill>
              </a:rPr>
              <a:t>Ctrl+Q</a:t>
            </a:r>
            <a:r>
              <a:rPr lang="ru-RU" b="1" dirty="0" smtClean="0">
                <a:solidFill>
                  <a:schemeClr val="accent6">
                    <a:lumMod val="75000"/>
                  </a:schemeClr>
                </a:solidFill>
              </a:rPr>
              <a:t>. Для экстренного прерывания программ также можно использовать комбинации </a:t>
            </a:r>
            <a:r>
              <a:rPr lang="ru-RU" b="1" dirty="0" err="1" smtClean="0">
                <a:solidFill>
                  <a:schemeClr val="accent6">
                    <a:lumMod val="75000"/>
                  </a:schemeClr>
                </a:solidFill>
              </a:rPr>
              <a:t>Ctrl+C</a:t>
            </a:r>
            <a:r>
              <a:rPr lang="ru-RU" b="1" dirty="0" smtClean="0">
                <a:solidFill>
                  <a:schemeClr val="accent6">
                    <a:lumMod val="75000"/>
                  </a:schemeClr>
                </a:solidFill>
              </a:rPr>
              <a:t> и </a:t>
            </a:r>
            <a:r>
              <a:rPr lang="ru-RU" b="1" dirty="0" err="1" smtClean="0">
                <a:solidFill>
                  <a:schemeClr val="accent6">
                    <a:lumMod val="75000"/>
                  </a:schemeClr>
                </a:solidFill>
              </a:rPr>
              <a:t>Ctrl+B</a:t>
            </a:r>
            <a:r>
              <a:rPr lang="ru-RU" b="1" dirty="0" smtClean="0">
                <a:solidFill>
                  <a:schemeClr val="accent6">
                    <a:lumMod val="75000"/>
                  </a:schemeClr>
                </a:solidFill>
              </a:rPr>
              <a:t>, а комбинация </a:t>
            </a:r>
            <a:r>
              <a:rPr lang="ru-RU" b="1" dirty="0" err="1" smtClean="0">
                <a:solidFill>
                  <a:schemeClr val="accent6">
                    <a:lumMod val="75000"/>
                  </a:schemeClr>
                </a:solidFill>
              </a:rPr>
              <a:t>Ctrl+Alt+Del</a:t>
            </a:r>
            <a:r>
              <a:rPr lang="ru-RU" b="1" dirty="0" smtClean="0">
                <a:solidFill>
                  <a:schemeClr val="accent6">
                    <a:lumMod val="75000"/>
                  </a:schemeClr>
                </a:solidFill>
              </a:rPr>
              <a:t> в старых системах вызовет перезагрузку системы, как если бы вы нажали на клавишу </a:t>
            </a:r>
            <a:r>
              <a:rPr lang="ru-RU" b="1" dirty="0" err="1" smtClean="0">
                <a:solidFill>
                  <a:schemeClr val="accent6">
                    <a:lumMod val="75000"/>
                  </a:schemeClr>
                </a:solidFill>
              </a:rPr>
              <a:t>Reset</a:t>
            </a:r>
            <a:r>
              <a:rPr lang="ru-RU" b="1" dirty="0" smtClean="0">
                <a:solidFill>
                  <a:schemeClr val="accent6">
                    <a:lumMod val="75000"/>
                  </a:schemeClr>
                </a:solidFill>
              </a:rPr>
              <a:t>. В современных операционных системах нажатие на эти клавиши вызывают специальное окно, которое позволяет снять зависшую задачу и выполнить перезагрузку компьютера. </a:t>
            </a:r>
            <a:endParaRPr lang="ru-RU" b="1" dirty="0">
              <a:solidFill>
                <a:schemeClr val="accent6">
                  <a:lumMod val="75000"/>
                </a:schemeClr>
              </a:solidFill>
            </a:endParaRPr>
          </a:p>
        </p:txBody>
      </p:sp>
    </p:spTree>
    <p:extLst>
      <p:ext uri="{BB962C8B-B14F-4D97-AF65-F5344CB8AC3E}">
        <p14:creationId xmlns:p14="http://schemas.microsoft.com/office/powerpoint/2010/main" val="2032731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79512" y="1556792"/>
            <a:ext cx="8784976" cy="4524315"/>
          </a:xfrm>
          <a:prstGeom prst="rect">
            <a:avLst/>
          </a:prstGeom>
        </p:spPr>
        <p:txBody>
          <a:bodyPr wrap="square">
            <a:spAutoFit/>
          </a:bodyPr>
          <a:lstStyle/>
          <a:p>
            <a:r>
              <a:rPr lang="ru-RU" b="1" dirty="0" smtClean="0">
                <a:solidFill>
                  <a:schemeClr val="accent6">
                    <a:lumMod val="75000"/>
                  </a:schemeClr>
                </a:solidFill>
              </a:rPr>
              <a:t>Часто бывает необходимо перейти от латинских символов к русским. Для этого используются разные возможности. Обычно переход выполняется при одновременном нажатии на клавиши </a:t>
            </a:r>
            <a:r>
              <a:rPr lang="ru-RU" b="1" dirty="0" err="1" smtClean="0">
                <a:solidFill>
                  <a:schemeClr val="accent6">
                    <a:lumMod val="75000"/>
                  </a:schemeClr>
                </a:solidFill>
              </a:rPr>
              <a:t>Shift+Alt</a:t>
            </a:r>
            <a:r>
              <a:rPr lang="ru-RU" b="1" dirty="0" smtClean="0">
                <a:solidFill>
                  <a:schemeClr val="accent6">
                    <a:lumMod val="75000"/>
                  </a:schemeClr>
                </a:solidFill>
              </a:rPr>
              <a:t>. Однако, в старых системах, могут быть другие комбинации. Если вы не помните, как это сделать, попробуйте следующие комбинации </a:t>
            </a:r>
            <a:r>
              <a:rPr lang="ru-RU" b="1" dirty="0" err="1" smtClean="0">
                <a:solidFill>
                  <a:schemeClr val="accent6">
                    <a:lumMod val="75000"/>
                  </a:schemeClr>
                </a:solidFill>
              </a:rPr>
              <a:t>Ctrl+Alt</a:t>
            </a:r>
            <a:r>
              <a:rPr lang="ru-RU" b="1" dirty="0" smtClean="0">
                <a:solidFill>
                  <a:schemeClr val="accent6">
                    <a:lumMod val="75000"/>
                  </a:schemeClr>
                </a:solidFill>
              </a:rPr>
              <a:t>, </a:t>
            </a:r>
            <a:r>
              <a:rPr lang="ru-RU" b="1" dirty="0" err="1" smtClean="0">
                <a:solidFill>
                  <a:schemeClr val="accent6">
                    <a:lumMod val="75000"/>
                  </a:schemeClr>
                </a:solidFill>
              </a:rPr>
              <a:t>Alt+Ctrl</a:t>
            </a:r>
            <a:r>
              <a:rPr lang="ru-RU" b="1" dirty="0" smtClean="0">
                <a:solidFill>
                  <a:schemeClr val="accent6">
                    <a:lumMod val="75000"/>
                  </a:schemeClr>
                </a:solidFill>
              </a:rPr>
              <a:t>, </a:t>
            </a:r>
            <a:r>
              <a:rPr lang="ru-RU" b="1" dirty="0" err="1" smtClean="0">
                <a:solidFill>
                  <a:schemeClr val="accent6">
                    <a:lumMod val="75000"/>
                  </a:schemeClr>
                </a:solidFill>
              </a:rPr>
              <a:t>Shift+Ctrl</a:t>
            </a:r>
            <a:r>
              <a:rPr lang="ru-RU" b="1" dirty="0" smtClean="0">
                <a:solidFill>
                  <a:schemeClr val="accent6">
                    <a:lumMod val="75000"/>
                  </a:schemeClr>
                </a:solidFill>
              </a:rPr>
              <a:t> и, так далее, используйте клавиши </a:t>
            </a:r>
            <a:r>
              <a:rPr lang="ru-RU" b="1" dirty="0" err="1" smtClean="0">
                <a:solidFill>
                  <a:schemeClr val="accent6">
                    <a:lumMod val="75000"/>
                  </a:schemeClr>
                </a:solidFill>
              </a:rPr>
              <a:t>Ctrl</a:t>
            </a:r>
            <a:r>
              <a:rPr lang="ru-RU" b="1" dirty="0" smtClean="0">
                <a:solidFill>
                  <a:schemeClr val="accent6">
                    <a:lumMod val="75000"/>
                  </a:schemeClr>
                </a:solidFill>
              </a:rPr>
              <a:t>, </a:t>
            </a:r>
            <a:r>
              <a:rPr lang="ru-RU" b="1" dirty="0" err="1" smtClean="0">
                <a:solidFill>
                  <a:schemeClr val="accent6">
                    <a:lumMod val="75000"/>
                  </a:schemeClr>
                </a:solidFill>
              </a:rPr>
              <a:t>Alt</a:t>
            </a:r>
            <a:r>
              <a:rPr lang="ru-RU" b="1" dirty="0" smtClean="0">
                <a:solidFill>
                  <a:schemeClr val="accent6">
                    <a:lumMod val="75000"/>
                  </a:schemeClr>
                </a:solidFill>
              </a:rPr>
              <a:t>, </a:t>
            </a:r>
            <a:r>
              <a:rPr lang="ru-RU" b="1" dirty="0" err="1" smtClean="0">
                <a:solidFill>
                  <a:schemeClr val="accent6">
                    <a:lumMod val="75000"/>
                  </a:schemeClr>
                </a:solidFill>
              </a:rPr>
              <a:t>Shift</a:t>
            </a:r>
            <a:r>
              <a:rPr lang="ru-RU" b="1" dirty="0" smtClean="0">
                <a:solidFill>
                  <a:schemeClr val="accent6">
                    <a:lumMod val="75000"/>
                  </a:schemeClr>
                </a:solidFill>
              </a:rPr>
              <a:t> в разных вариантах. Также можно попробовать комбинацию </a:t>
            </a:r>
            <a:r>
              <a:rPr lang="ru-RU" b="1" dirty="0" err="1" smtClean="0">
                <a:solidFill>
                  <a:schemeClr val="accent6">
                    <a:lumMod val="75000"/>
                  </a:schemeClr>
                </a:solidFill>
              </a:rPr>
              <a:t>Shift</a:t>
            </a:r>
            <a:r>
              <a:rPr lang="ru-RU" b="1" dirty="0" smtClean="0">
                <a:solidFill>
                  <a:schemeClr val="accent6">
                    <a:lumMod val="75000"/>
                  </a:schemeClr>
                </a:solidFill>
              </a:rPr>
              <a:t> (левая)+ </a:t>
            </a:r>
            <a:r>
              <a:rPr lang="ru-RU" b="1" dirty="0" err="1" smtClean="0">
                <a:solidFill>
                  <a:schemeClr val="accent6">
                    <a:lumMod val="75000"/>
                  </a:schemeClr>
                </a:solidFill>
              </a:rPr>
              <a:t>Shift</a:t>
            </a:r>
            <a:r>
              <a:rPr lang="ru-RU" b="1" dirty="0" smtClean="0">
                <a:solidFill>
                  <a:schemeClr val="accent6">
                    <a:lumMod val="75000"/>
                  </a:schemeClr>
                </a:solidFill>
              </a:rPr>
              <a:t> (правая), то есть нажать </a:t>
            </a:r>
            <a:r>
              <a:rPr lang="ru-RU" b="1" dirty="0" err="1" smtClean="0">
                <a:solidFill>
                  <a:schemeClr val="accent6">
                    <a:lumMod val="75000"/>
                  </a:schemeClr>
                </a:solidFill>
              </a:rPr>
              <a:t>Shift</a:t>
            </a:r>
            <a:r>
              <a:rPr lang="ru-RU" b="1" dirty="0" smtClean="0">
                <a:solidFill>
                  <a:schemeClr val="accent6">
                    <a:lumMod val="75000"/>
                  </a:schemeClr>
                </a:solidFill>
              </a:rPr>
              <a:t> (слева) на клавиатуре, и, не отпуская эту клавишу, нажать </a:t>
            </a:r>
            <a:r>
              <a:rPr lang="ru-RU" b="1" dirty="0" err="1" smtClean="0">
                <a:solidFill>
                  <a:schemeClr val="accent6">
                    <a:lumMod val="75000"/>
                  </a:schemeClr>
                </a:solidFill>
              </a:rPr>
              <a:t>Shift</a:t>
            </a:r>
            <a:r>
              <a:rPr lang="ru-RU" b="1" dirty="0" smtClean="0">
                <a:solidFill>
                  <a:schemeClr val="accent6">
                    <a:lumMod val="75000"/>
                  </a:schemeClr>
                </a:solidFill>
              </a:rPr>
              <a:t> (правую). Можно также попробовать </a:t>
            </a:r>
            <a:r>
              <a:rPr lang="ru-RU" b="1" dirty="0" err="1" smtClean="0">
                <a:solidFill>
                  <a:schemeClr val="accent6">
                    <a:lumMod val="75000"/>
                  </a:schemeClr>
                </a:solidFill>
              </a:rPr>
              <a:t>Alt</a:t>
            </a:r>
            <a:r>
              <a:rPr lang="ru-RU" b="1" dirty="0" smtClean="0">
                <a:solidFill>
                  <a:schemeClr val="accent6">
                    <a:lumMod val="75000"/>
                  </a:schemeClr>
                </a:solidFill>
              </a:rPr>
              <a:t> (левый)+ </a:t>
            </a:r>
            <a:r>
              <a:rPr lang="ru-RU" b="1" dirty="0" err="1" smtClean="0">
                <a:solidFill>
                  <a:schemeClr val="accent6">
                    <a:lumMod val="75000"/>
                  </a:schemeClr>
                </a:solidFill>
              </a:rPr>
              <a:t>Alt</a:t>
            </a:r>
            <a:r>
              <a:rPr lang="ru-RU" b="1" dirty="0" smtClean="0">
                <a:solidFill>
                  <a:schemeClr val="accent6">
                    <a:lumMod val="75000"/>
                  </a:schemeClr>
                </a:solidFill>
              </a:rPr>
              <a:t> (правый) или </a:t>
            </a:r>
            <a:r>
              <a:rPr lang="ru-RU" b="1" dirty="0" err="1" smtClean="0">
                <a:solidFill>
                  <a:schemeClr val="accent6">
                    <a:lumMod val="75000"/>
                  </a:schemeClr>
                </a:solidFill>
              </a:rPr>
              <a:t>Alt</a:t>
            </a:r>
            <a:r>
              <a:rPr lang="ru-RU" b="1" dirty="0" smtClean="0">
                <a:solidFill>
                  <a:schemeClr val="accent6">
                    <a:lumMod val="75000"/>
                  </a:schemeClr>
                </a:solidFill>
              </a:rPr>
              <a:t> (правый)+ </a:t>
            </a:r>
            <a:r>
              <a:rPr lang="ru-RU" b="1" dirty="0" err="1" smtClean="0">
                <a:solidFill>
                  <a:schemeClr val="accent6">
                    <a:lumMod val="75000"/>
                  </a:schemeClr>
                </a:solidFill>
              </a:rPr>
              <a:t>Alt</a:t>
            </a:r>
            <a:r>
              <a:rPr lang="ru-RU" b="1" dirty="0" smtClean="0">
                <a:solidFill>
                  <a:schemeClr val="accent6">
                    <a:lumMod val="75000"/>
                  </a:schemeClr>
                </a:solidFill>
              </a:rPr>
              <a:t> (левый).</a:t>
            </a:r>
          </a:p>
          <a:p>
            <a:r>
              <a:rPr lang="ru-RU" b="1" dirty="0" smtClean="0">
                <a:solidFill>
                  <a:schemeClr val="accent6">
                    <a:lumMod val="75000"/>
                  </a:schemeClr>
                </a:solidFill>
              </a:rPr>
              <a:t>Клавиша </a:t>
            </a:r>
            <a:r>
              <a:rPr lang="ru-RU" b="1" dirty="0" err="1" smtClean="0">
                <a:solidFill>
                  <a:schemeClr val="accent6">
                    <a:lumMod val="75000"/>
                  </a:schemeClr>
                </a:solidFill>
              </a:rPr>
              <a:t>Backspace</a:t>
            </a:r>
            <a:r>
              <a:rPr lang="ru-RU" b="1" dirty="0" smtClean="0">
                <a:solidFill>
                  <a:schemeClr val="accent6">
                    <a:lumMod val="75000"/>
                  </a:schemeClr>
                </a:solidFill>
              </a:rPr>
              <a:t> предназначена для уничтожения символа, находящегося слева от курсора. Например, если вы ввели символы </a:t>
            </a:r>
            <a:r>
              <a:rPr lang="ru-RU" b="1" dirty="0" err="1" smtClean="0">
                <a:solidFill>
                  <a:schemeClr val="accent6">
                    <a:lumMod val="75000"/>
                  </a:schemeClr>
                </a:solidFill>
              </a:rPr>
              <a:t>Move</a:t>
            </a:r>
            <a:r>
              <a:rPr lang="ru-RU" b="1" dirty="0" smtClean="0">
                <a:solidFill>
                  <a:schemeClr val="accent6">
                    <a:lumMod val="75000"/>
                  </a:schemeClr>
                </a:solidFill>
              </a:rPr>
              <a:t>, то, поставив курсор после «е» и нажав клавишу </a:t>
            </a:r>
            <a:r>
              <a:rPr lang="ru-RU" b="1" dirty="0" err="1" smtClean="0">
                <a:solidFill>
                  <a:schemeClr val="accent6">
                    <a:lumMod val="75000"/>
                  </a:schemeClr>
                </a:solidFill>
              </a:rPr>
              <a:t>Backspace</a:t>
            </a:r>
            <a:r>
              <a:rPr lang="ru-RU" b="1" dirty="0" smtClean="0">
                <a:solidFill>
                  <a:schemeClr val="accent6">
                    <a:lumMod val="75000"/>
                  </a:schemeClr>
                </a:solidFill>
              </a:rPr>
              <a:t>, получите </a:t>
            </a:r>
            <a:r>
              <a:rPr lang="ru-RU" b="1" dirty="0" err="1" smtClean="0">
                <a:solidFill>
                  <a:schemeClr val="accent6">
                    <a:lumMod val="75000"/>
                  </a:schemeClr>
                </a:solidFill>
              </a:rPr>
              <a:t>Mov</a:t>
            </a:r>
            <a:r>
              <a:rPr lang="ru-RU" b="1" dirty="0" smtClean="0">
                <a:solidFill>
                  <a:schemeClr val="accent6">
                    <a:lumMod val="75000"/>
                  </a:schemeClr>
                </a:solidFill>
              </a:rPr>
              <a:t>. Если нажать еще раз, то получим </a:t>
            </a:r>
            <a:r>
              <a:rPr lang="ru-RU" b="1" dirty="0" err="1" smtClean="0">
                <a:solidFill>
                  <a:schemeClr val="accent6">
                    <a:lumMod val="75000"/>
                  </a:schemeClr>
                </a:solidFill>
              </a:rPr>
              <a:t>Mo</a:t>
            </a:r>
            <a:r>
              <a:rPr lang="ru-RU" b="1" dirty="0" smtClean="0">
                <a:solidFill>
                  <a:schemeClr val="accent6">
                    <a:lumMod val="75000"/>
                  </a:schemeClr>
                </a:solidFill>
              </a:rPr>
              <a:t> и т. д.</a:t>
            </a:r>
          </a:p>
          <a:p>
            <a:r>
              <a:rPr lang="ru-RU" b="1" dirty="0" smtClean="0">
                <a:solidFill>
                  <a:schemeClr val="accent6">
                    <a:lumMod val="75000"/>
                  </a:schemeClr>
                </a:solidFill>
              </a:rPr>
              <a:t>Блок управления курсором. Клавиши со стрелками (¬, ­, ®, ¯) позволяют передвигать курсор по направлению, указанному на клавише, на одну позицию. Наиболее часто используются эти клавиши в играх и текстовых редакторах. Кроме того, они позволяют передвигать курсор в окнах системы </a:t>
            </a:r>
            <a:r>
              <a:rPr lang="ru-RU" b="1" dirty="0" err="1" smtClean="0">
                <a:solidFill>
                  <a:schemeClr val="accent6">
                    <a:lumMod val="75000"/>
                  </a:schemeClr>
                </a:solidFill>
              </a:rPr>
              <a:t>Windows</a:t>
            </a:r>
            <a:endParaRPr lang="ru-RU" b="1" dirty="0">
              <a:solidFill>
                <a:schemeClr val="accent6">
                  <a:lumMod val="75000"/>
                </a:schemeClr>
              </a:solidFill>
            </a:endParaRPr>
          </a:p>
        </p:txBody>
      </p:sp>
    </p:spTree>
    <p:extLst>
      <p:ext uri="{BB962C8B-B14F-4D97-AF65-F5344CB8AC3E}">
        <p14:creationId xmlns:p14="http://schemas.microsoft.com/office/powerpoint/2010/main" val="2958681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07504" y="1340768"/>
            <a:ext cx="8640960" cy="4524315"/>
          </a:xfrm>
          <a:prstGeom prst="rect">
            <a:avLst/>
          </a:prstGeom>
        </p:spPr>
        <p:txBody>
          <a:bodyPr wrap="square">
            <a:spAutoFit/>
          </a:bodyPr>
          <a:lstStyle/>
          <a:p>
            <a:r>
              <a:rPr lang="ru-RU" b="1" dirty="0" smtClean="0">
                <a:solidFill>
                  <a:schemeClr val="accent6">
                    <a:lumMod val="75000"/>
                  </a:schemeClr>
                </a:solidFill>
              </a:rPr>
              <a:t>Клавиша </a:t>
            </a:r>
            <a:r>
              <a:rPr lang="ru-RU" b="1" dirty="0" err="1" smtClean="0">
                <a:solidFill>
                  <a:schemeClr val="accent6">
                    <a:lumMod val="75000"/>
                  </a:schemeClr>
                </a:solidFill>
              </a:rPr>
              <a:t>Insert</a:t>
            </a:r>
            <a:r>
              <a:rPr lang="ru-RU" b="1" dirty="0" smtClean="0">
                <a:solidFill>
                  <a:schemeClr val="accent6">
                    <a:lumMod val="75000"/>
                  </a:schemeClr>
                </a:solidFill>
              </a:rPr>
              <a:t> позволяет использовать режим вставки символа. При использовании текстового редактора этот режим имеет два варианта. В первом при нажатии на клавишу символа происходит замещение символа, на котором находится курсор (режим замещения). Во втором при нажатии на клавишу символа происходит вставка символа, то есть символы раздвигаются и между ними устанавливается нажатый символ. Для перехода из режима замещения в режим вставки и обратно пользуются данной клавишей.</a:t>
            </a:r>
          </a:p>
          <a:p>
            <a:r>
              <a:rPr lang="ru-RU" b="1" dirty="0" smtClean="0">
                <a:solidFill>
                  <a:schemeClr val="accent6">
                    <a:lumMod val="75000"/>
                  </a:schemeClr>
                </a:solidFill>
              </a:rPr>
              <a:t>Клавиша </a:t>
            </a:r>
            <a:r>
              <a:rPr lang="ru-RU" b="1" dirty="0" err="1" smtClean="0">
                <a:solidFill>
                  <a:schemeClr val="accent6">
                    <a:lumMod val="75000"/>
                  </a:schemeClr>
                </a:solidFill>
              </a:rPr>
              <a:t>Delete</a:t>
            </a:r>
            <a:r>
              <a:rPr lang="ru-RU" b="1" dirty="0" smtClean="0">
                <a:solidFill>
                  <a:schemeClr val="accent6">
                    <a:lumMod val="75000"/>
                  </a:schemeClr>
                </a:solidFill>
              </a:rPr>
              <a:t> уничтожает символ. Отличие от клавиши </a:t>
            </a:r>
            <a:r>
              <a:rPr lang="ru-RU" b="1" dirty="0" err="1" smtClean="0">
                <a:solidFill>
                  <a:schemeClr val="accent6">
                    <a:lumMod val="75000"/>
                  </a:schemeClr>
                </a:solidFill>
              </a:rPr>
              <a:t>Backspace</a:t>
            </a:r>
            <a:r>
              <a:rPr lang="ru-RU" b="1" dirty="0" smtClean="0">
                <a:solidFill>
                  <a:schemeClr val="accent6">
                    <a:lumMod val="75000"/>
                  </a:schemeClr>
                </a:solidFill>
              </a:rPr>
              <a:t> заключается в том, что уничтожается не предыдущий символ, а текущий, за которым находится курсор.</a:t>
            </a:r>
          </a:p>
          <a:p>
            <a:r>
              <a:rPr lang="ru-RU" b="1" dirty="0" smtClean="0">
                <a:solidFill>
                  <a:schemeClr val="accent6">
                    <a:lumMod val="75000"/>
                  </a:schemeClr>
                </a:solidFill>
              </a:rPr>
              <a:t>Клавиша </a:t>
            </a:r>
            <a:r>
              <a:rPr lang="ru-RU" b="1" dirty="0" err="1" smtClean="0">
                <a:solidFill>
                  <a:schemeClr val="accent6">
                    <a:lumMod val="75000"/>
                  </a:schemeClr>
                </a:solidFill>
              </a:rPr>
              <a:t>Home</a:t>
            </a:r>
            <a:r>
              <a:rPr lang="ru-RU" b="1" dirty="0" smtClean="0">
                <a:solidFill>
                  <a:schemeClr val="accent6">
                    <a:lumMod val="75000"/>
                  </a:schemeClr>
                </a:solidFill>
              </a:rPr>
              <a:t> позволяет перейти на начало текста. Если клавиша </a:t>
            </a:r>
            <a:r>
              <a:rPr lang="ru-RU" b="1" dirty="0" err="1" smtClean="0">
                <a:solidFill>
                  <a:schemeClr val="accent6">
                    <a:lumMod val="75000"/>
                  </a:schemeClr>
                </a:solidFill>
              </a:rPr>
              <a:t>Home</a:t>
            </a:r>
            <a:r>
              <a:rPr lang="ru-RU" b="1" dirty="0" smtClean="0">
                <a:solidFill>
                  <a:schemeClr val="accent6">
                    <a:lumMod val="75000"/>
                  </a:schemeClr>
                </a:solidFill>
              </a:rPr>
              <a:t> не сработала, попробуйте нажать комбинацию клавиш </a:t>
            </a:r>
            <a:r>
              <a:rPr lang="ru-RU" b="1" dirty="0" err="1" smtClean="0">
                <a:solidFill>
                  <a:schemeClr val="accent6">
                    <a:lumMod val="75000"/>
                  </a:schemeClr>
                </a:solidFill>
              </a:rPr>
              <a:t>Ctrl+Home</a:t>
            </a:r>
            <a:r>
              <a:rPr lang="ru-RU" b="1" dirty="0" smtClean="0">
                <a:solidFill>
                  <a:schemeClr val="accent6">
                    <a:lumMod val="75000"/>
                  </a:schemeClr>
                </a:solidFill>
              </a:rPr>
              <a:t>. В редакторе </a:t>
            </a:r>
            <a:r>
              <a:rPr lang="ru-RU" b="1" dirty="0" err="1" smtClean="0">
                <a:solidFill>
                  <a:schemeClr val="accent6">
                    <a:lumMod val="75000"/>
                  </a:schemeClr>
                </a:solidFill>
              </a:rPr>
              <a:t>Word</a:t>
            </a:r>
            <a:r>
              <a:rPr lang="ru-RU" b="1" dirty="0" smtClean="0">
                <a:solidFill>
                  <a:schemeClr val="accent6">
                    <a:lumMod val="75000"/>
                  </a:schemeClr>
                </a:solidFill>
              </a:rPr>
              <a:t> клавиша </a:t>
            </a:r>
            <a:r>
              <a:rPr lang="ru-RU" b="1" dirty="0" err="1" smtClean="0">
                <a:solidFill>
                  <a:schemeClr val="accent6">
                    <a:lumMod val="75000"/>
                  </a:schemeClr>
                </a:solidFill>
              </a:rPr>
              <a:t>Home</a:t>
            </a:r>
            <a:r>
              <a:rPr lang="ru-RU" b="1" dirty="0" smtClean="0">
                <a:solidFill>
                  <a:schemeClr val="accent6">
                    <a:lumMod val="75000"/>
                  </a:schemeClr>
                </a:solidFill>
              </a:rPr>
              <a:t> позволяет перейти на начало текущей строки.</a:t>
            </a:r>
          </a:p>
          <a:p>
            <a:r>
              <a:rPr lang="ru-RU" b="1" dirty="0" smtClean="0">
                <a:solidFill>
                  <a:schemeClr val="accent6">
                    <a:lumMod val="75000"/>
                  </a:schemeClr>
                </a:solidFill>
              </a:rPr>
              <a:t>Клавиша </a:t>
            </a:r>
            <a:r>
              <a:rPr lang="ru-RU" b="1" dirty="0" err="1" smtClean="0">
                <a:solidFill>
                  <a:schemeClr val="accent6">
                    <a:lumMod val="75000"/>
                  </a:schemeClr>
                </a:solidFill>
              </a:rPr>
              <a:t>End</a:t>
            </a:r>
            <a:r>
              <a:rPr lang="ru-RU" b="1" dirty="0" smtClean="0">
                <a:solidFill>
                  <a:schemeClr val="accent6">
                    <a:lumMod val="75000"/>
                  </a:schemeClr>
                </a:solidFill>
              </a:rPr>
              <a:t> позволяет перейти на конец текста. Можно также воспользоваться комбинацией </a:t>
            </a:r>
            <a:r>
              <a:rPr lang="ru-RU" b="1" dirty="0" err="1" smtClean="0">
                <a:solidFill>
                  <a:schemeClr val="accent6">
                    <a:lumMod val="75000"/>
                  </a:schemeClr>
                </a:solidFill>
              </a:rPr>
              <a:t>Ctrl+End</a:t>
            </a:r>
            <a:r>
              <a:rPr lang="ru-RU" b="1" dirty="0" smtClean="0">
                <a:solidFill>
                  <a:schemeClr val="accent6">
                    <a:lumMod val="75000"/>
                  </a:schemeClr>
                </a:solidFill>
              </a:rPr>
              <a:t>. В редакторе </a:t>
            </a:r>
            <a:r>
              <a:rPr lang="ru-RU" b="1" dirty="0" err="1" smtClean="0">
                <a:solidFill>
                  <a:schemeClr val="accent6">
                    <a:lumMod val="75000"/>
                  </a:schemeClr>
                </a:solidFill>
              </a:rPr>
              <a:t>Word</a:t>
            </a:r>
            <a:r>
              <a:rPr lang="ru-RU" b="1" dirty="0" smtClean="0">
                <a:solidFill>
                  <a:schemeClr val="accent6">
                    <a:lumMod val="75000"/>
                  </a:schemeClr>
                </a:solidFill>
              </a:rPr>
              <a:t> клавиша </a:t>
            </a:r>
            <a:r>
              <a:rPr lang="ru-RU" b="1" dirty="0" err="1" smtClean="0">
                <a:solidFill>
                  <a:schemeClr val="accent6">
                    <a:lumMod val="75000"/>
                  </a:schemeClr>
                </a:solidFill>
              </a:rPr>
              <a:t>End</a:t>
            </a:r>
            <a:r>
              <a:rPr lang="ru-RU" b="1" dirty="0" smtClean="0">
                <a:solidFill>
                  <a:schemeClr val="accent6">
                    <a:lumMod val="75000"/>
                  </a:schemeClr>
                </a:solidFill>
              </a:rPr>
              <a:t> позволяет перейти на конец текущей строки.</a:t>
            </a:r>
            <a:endParaRPr lang="ru-RU" b="1" dirty="0">
              <a:solidFill>
                <a:schemeClr val="accent6">
                  <a:lumMod val="75000"/>
                </a:schemeClr>
              </a:solidFill>
            </a:endParaRPr>
          </a:p>
        </p:txBody>
      </p:sp>
    </p:spTree>
    <p:extLst>
      <p:ext uri="{BB962C8B-B14F-4D97-AF65-F5344CB8AC3E}">
        <p14:creationId xmlns:p14="http://schemas.microsoft.com/office/powerpoint/2010/main" val="3455579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1520" y="1351508"/>
            <a:ext cx="8640960" cy="4247317"/>
          </a:xfrm>
          <a:prstGeom prst="rect">
            <a:avLst/>
          </a:prstGeom>
        </p:spPr>
        <p:txBody>
          <a:bodyPr wrap="square">
            <a:spAutoFit/>
          </a:bodyPr>
          <a:lstStyle/>
          <a:p>
            <a:r>
              <a:rPr lang="ru-RU" b="1" dirty="0" smtClean="0">
                <a:solidFill>
                  <a:schemeClr val="accent6">
                    <a:lumMod val="75000"/>
                  </a:schemeClr>
                </a:solidFill>
              </a:rPr>
              <a:t>Клавиши </a:t>
            </a:r>
            <a:r>
              <a:rPr lang="ru-RU" b="1" dirty="0" err="1" smtClean="0">
                <a:solidFill>
                  <a:schemeClr val="accent6">
                    <a:lumMod val="75000"/>
                  </a:schemeClr>
                </a:solidFill>
              </a:rPr>
              <a:t>Page</a:t>
            </a:r>
            <a:r>
              <a:rPr lang="ru-RU" b="1" dirty="0" smtClean="0">
                <a:solidFill>
                  <a:schemeClr val="accent6">
                    <a:lumMod val="75000"/>
                  </a:schemeClr>
                </a:solidFill>
              </a:rPr>
              <a:t> </a:t>
            </a:r>
            <a:r>
              <a:rPr lang="ru-RU" b="1" dirty="0" err="1" smtClean="0">
                <a:solidFill>
                  <a:schemeClr val="accent6">
                    <a:lumMod val="75000"/>
                  </a:schemeClr>
                </a:solidFill>
              </a:rPr>
              <a:t>Up</a:t>
            </a:r>
            <a:r>
              <a:rPr lang="ru-RU" b="1" dirty="0" smtClean="0">
                <a:solidFill>
                  <a:schemeClr val="accent6">
                    <a:lumMod val="75000"/>
                  </a:schemeClr>
                </a:solidFill>
              </a:rPr>
              <a:t> (или </a:t>
            </a:r>
            <a:r>
              <a:rPr lang="ru-RU" b="1" dirty="0" err="1" smtClean="0">
                <a:solidFill>
                  <a:schemeClr val="accent6">
                    <a:lumMod val="75000"/>
                  </a:schemeClr>
                </a:solidFill>
              </a:rPr>
              <a:t>Pg</a:t>
            </a:r>
            <a:r>
              <a:rPr lang="ru-RU" b="1" dirty="0" smtClean="0">
                <a:solidFill>
                  <a:schemeClr val="accent6">
                    <a:lumMod val="75000"/>
                  </a:schemeClr>
                </a:solidFill>
              </a:rPr>
              <a:t> </a:t>
            </a:r>
            <a:r>
              <a:rPr lang="ru-RU" b="1" dirty="0" err="1" smtClean="0">
                <a:solidFill>
                  <a:schemeClr val="accent6">
                    <a:lumMod val="75000"/>
                  </a:schemeClr>
                </a:solidFill>
              </a:rPr>
              <a:t>Up</a:t>
            </a:r>
            <a:r>
              <a:rPr lang="ru-RU" b="1" dirty="0" smtClean="0">
                <a:solidFill>
                  <a:schemeClr val="accent6">
                    <a:lumMod val="75000"/>
                  </a:schemeClr>
                </a:solidFill>
              </a:rPr>
              <a:t>) и </a:t>
            </a:r>
            <a:r>
              <a:rPr lang="ru-RU" b="1" dirty="0" err="1" smtClean="0">
                <a:solidFill>
                  <a:schemeClr val="accent6">
                    <a:lumMod val="75000"/>
                  </a:schemeClr>
                </a:solidFill>
              </a:rPr>
              <a:t>Page</a:t>
            </a:r>
            <a:r>
              <a:rPr lang="ru-RU" b="1" dirty="0" smtClean="0">
                <a:solidFill>
                  <a:schemeClr val="accent6">
                    <a:lumMod val="75000"/>
                  </a:schemeClr>
                </a:solidFill>
              </a:rPr>
              <a:t> </a:t>
            </a:r>
            <a:r>
              <a:rPr lang="ru-RU" b="1" dirty="0" err="1" smtClean="0">
                <a:solidFill>
                  <a:schemeClr val="accent6">
                    <a:lumMod val="75000"/>
                  </a:schemeClr>
                </a:solidFill>
              </a:rPr>
              <a:t>Down</a:t>
            </a:r>
            <a:r>
              <a:rPr lang="ru-RU" b="1" dirty="0" smtClean="0">
                <a:solidFill>
                  <a:schemeClr val="accent6">
                    <a:lumMod val="75000"/>
                  </a:schemeClr>
                </a:solidFill>
              </a:rPr>
              <a:t> (</a:t>
            </a:r>
            <a:r>
              <a:rPr lang="ru-RU" b="1" dirty="0" err="1" smtClean="0">
                <a:solidFill>
                  <a:schemeClr val="accent6">
                    <a:lumMod val="75000"/>
                  </a:schemeClr>
                </a:solidFill>
              </a:rPr>
              <a:t>Pg</a:t>
            </a:r>
            <a:r>
              <a:rPr lang="ru-RU" b="1" dirty="0" smtClean="0">
                <a:solidFill>
                  <a:schemeClr val="accent6">
                    <a:lumMod val="75000"/>
                  </a:schemeClr>
                </a:solidFill>
              </a:rPr>
              <a:t> </a:t>
            </a:r>
            <a:r>
              <a:rPr lang="ru-RU" b="1" dirty="0" err="1" smtClean="0">
                <a:solidFill>
                  <a:schemeClr val="accent6">
                    <a:lumMod val="75000"/>
                  </a:schemeClr>
                </a:solidFill>
              </a:rPr>
              <a:t>Dn</a:t>
            </a:r>
            <a:r>
              <a:rPr lang="ru-RU" b="1" dirty="0" smtClean="0">
                <a:solidFill>
                  <a:schemeClr val="accent6">
                    <a:lumMod val="75000"/>
                  </a:schemeClr>
                </a:solidFill>
              </a:rPr>
              <a:t>) позволяют листать текстовый файл поэкранно, то есть при нажатии на клавишу на экран будут выведены строчки очередного или предыдущего листа. Например, если на экране выводятся строчки с номерами 80-101, то после нажатия клавиши </a:t>
            </a:r>
            <a:r>
              <a:rPr lang="ru-RU" b="1" dirty="0" err="1" smtClean="0">
                <a:solidFill>
                  <a:schemeClr val="accent6">
                    <a:lumMod val="75000"/>
                  </a:schemeClr>
                </a:solidFill>
              </a:rPr>
              <a:t>Pg</a:t>
            </a:r>
            <a:r>
              <a:rPr lang="ru-RU" b="1" dirty="0" smtClean="0">
                <a:solidFill>
                  <a:schemeClr val="accent6">
                    <a:lumMod val="75000"/>
                  </a:schemeClr>
                </a:solidFill>
              </a:rPr>
              <a:t> </a:t>
            </a:r>
            <a:r>
              <a:rPr lang="ru-RU" b="1" dirty="0" err="1" smtClean="0">
                <a:solidFill>
                  <a:schemeClr val="accent6">
                    <a:lumMod val="75000"/>
                  </a:schemeClr>
                </a:solidFill>
              </a:rPr>
              <a:t>Dn</a:t>
            </a:r>
            <a:r>
              <a:rPr lang="ru-RU" b="1" dirty="0" smtClean="0">
                <a:solidFill>
                  <a:schemeClr val="accent6">
                    <a:lumMod val="75000"/>
                  </a:schemeClr>
                </a:solidFill>
              </a:rPr>
              <a:t> будут выведены следующие строчки (с номерами 102-123), еще раз нажав эту же клавишу (</a:t>
            </a:r>
            <a:r>
              <a:rPr lang="ru-RU" b="1" dirty="0" err="1" smtClean="0">
                <a:solidFill>
                  <a:schemeClr val="accent6">
                    <a:lumMod val="75000"/>
                  </a:schemeClr>
                </a:solidFill>
              </a:rPr>
              <a:t>Pg</a:t>
            </a:r>
            <a:r>
              <a:rPr lang="ru-RU" b="1" dirty="0" smtClean="0">
                <a:solidFill>
                  <a:schemeClr val="accent6">
                    <a:lumMod val="75000"/>
                  </a:schemeClr>
                </a:solidFill>
              </a:rPr>
              <a:t> </a:t>
            </a:r>
            <a:r>
              <a:rPr lang="ru-RU" b="1" dirty="0" err="1" smtClean="0">
                <a:solidFill>
                  <a:schemeClr val="accent6">
                    <a:lumMod val="75000"/>
                  </a:schemeClr>
                </a:solidFill>
              </a:rPr>
              <a:t>Dn</a:t>
            </a:r>
            <a:r>
              <a:rPr lang="ru-RU" b="1" dirty="0" smtClean="0">
                <a:solidFill>
                  <a:schemeClr val="accent6">
                    <a:lumMod val="75000"/>
                  </a:schemeClr>
                </a:solidFill>
              </a:rPr>
              <a:t>), вы выведете следующие строчки (с номерами 124-145) и так далее. При нажатии клавиши </a:t>
            </a:r>
            <a:r>
              <a:rPr lang="ru-RU" b="1" dirty="0" err="1" smtClean="0">
                <a:solidFill>
                  <a:schemeClr val="accent6">
                    <a:lumMod val="75000"/>
                  </a:schemeClr>
                </a:solidFill>
              </a:rPr>
              <a:t>Pg</a:t>
            </a:r>
            <a:r>
              <a:rPr lang="ru-RU" b="1" dirty="0" smtClean="0">
                <a:solidFill>
                  <a:schemeClr val="accent6">
                    <a:lumMod val="75000"/>
                  </a:schemeClr>
                </a:solidFill>
              </a:rPr>
              <a:t> </a:t>
            </a:r>
            <a:r>
              <a:rPr lang="ru-RU" b="1" dirty="0" err="1" smtClean="0">
                <a:solidFill>
                  <a:schemeClr val="accent6">
                    <a:lumMod val="75000"/>
                  </a:schemeClr>
                </a:solidFill>
              </a:rPr>
              <a:t>Up</a:t>
            </a:r>
            <a:r>
              <a:rPr lang="ru-RU" b="1" dirty="0" smtClean="0">
                <a:solidFill>
                  <a:schemeClr val="accent6">
                    <a:lumMod val="75000"/>
                  </a:schemeClr>
                </a:solidFill>
              </a:rPr>
              <a:t> листание происходит в обратном направлении, к началу файла. Например, если вы просматривали строчки 80-101, то после нажатия этой клавиши на экране появятся строчки с номерами 58-79, потом 36-57 и так далее. Количество строчек, которые выводятся на экран, различно и зависит от прикладной программы.</a:t>
            </a:r>
          </a:p>
          <a:p>
            <a:r>
              <a:rPr lang="ru-RU" b="1" dirty="0" smtClean="0">
                <a:solidFill>
                  <a:schemeClr val="accent6">
                    <a:lumMod val="75000"/>
                  </a:schemeClr>
                </a:solidFill>
              </a:rPr>
              <a:t>Цифровой блок. В данном блоке, кроме клавиш с цифрами, имеются клавиши со значками /, *, -, + и </a:t>
            </a:r>
            <a:r>
              <a:rPr lang="ru-RU" b="1" dirty="0" err="1" smtClean="0">
                <a:solidFill>
                  <a:schemeClr val="accent6">
                    <a:lumMod val="75000"/>
                  </a:schemeClr>
                </a:solidFill>
              </a:rPr>
              <a:t>Enter</a:t>
            </a:r>
            <a:r>
              <a:rPr lang="ru-RU" b="1" dirty="0" smtClean="0">
                <a:solidFill>
                  <a:schemeClr val="accent6">
                    <a:lumMod val="75000"/>
                  </a:schemeClr>
                </a:solidFill>
              </a:rPr>
              <a:t>. Эти клавиши иногда отличаются от одноименных клавиш в блоке клавиш с буквами. В этом случае они представлены на клавиатуре серым цветом, а в тексте описаны как серые клавиши. Клавиша </a:t>
            </a:r>
            <a:r>
              <a:rPr lang="ru-RU" b="1" dirty="0" err="1" smtClean="0">
                <a:solidFill>
                  <a:schemeClr val="accent6">
                    <a:lumMod val="75000"/>
                  </a:schemeClr>
                </a:solidFill>
              </a:rPr>
              <a:t>Enter</a:t>
            </a:r>
            <a:r>
              <a:rPr lang="ru-RU" b="1" dirty="0" smtClean="0">
                <a:solidFill>
                  <a:schemeClr val="accent6">
                    <a:lumMod val="75000"/>
                  </a:schemeClr>
                </a:solidFill>
              </a:rPr>
              <a:t> действует так же, как и одноименная клавиша </a:t>
            </a:r>
            <a:r>
              <a:rPr lang="ru-RU" b="1" dirty="0" err="1" smtClean="0">
                <a:solidFill>
                  <a:schemeClr val="accent6">
                    <a:lumMod val="75000"/>
                  </a:schemeClr>
                </a:solidFill>
              </a:rPr>
              <a:t>Enter</a:t>
            </a:r>
            <a:r>
              <a:rPr lang="ru-RU" b="1" dirty="0" smtClean="0">
                <a:solidFill>
                  <a:schemeClr val="accent6">
                    <a:lumMod val="75000"/>
                  </a:schemeClr>
                </a:solidFill>
              </a:rPr>
              <a:t> блока клавиш с буквами.</a:t>
            </a:r>
            <a:endParaRPr lang="ru-RU" b="1" dirty="0">
              <a:solidFill>
                <a:schemeClr val="accent6">
                  <a:lumMod val="75000"/>
                </a:schemeClr>
              </a:solidFill>
            </a:endParaRPr>
          </a:p>
        </p:txBody>
      </p:sp>
    </p:spTree>
    <p:extLst>
      <p:ext uri="{BB962C8B-B14F-4D97-AF65-F5344CB8AC3E}">
        <p14:creationId xmlns:p14="http://schemas.microsoft.com/office/powerpoint/2010/main" val="1506401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23528" y="1412776"/>
            <a:ext cx="8496944" cy="4247317"/>
          </a:xfrm>
          <a:prstGeom prst="rect">
            <a:avLst/>
          </a:prstGeom>
        </p:spPr>
        <p:txBody>
          <a:bodyPr wrap="square">
            <a:spAutoFit/>
          </a:bodyPr>
          <a:lstStyle/>
          <a:p>
            <a:r>
              <a:rPr lang="ru-RU" b="1" dirty="0" smtClean="0">
                <a:solidFill>
                  <a:schemeClr val="accent6">
                    <a:lumMod val="75000"/>
                  </a:schemeClr>
                </a:solidFill>
              </a:rPr>
              <a:t>Клавиша </a:t>
            </a:r>
            <a:r>
              <a:rPr lang="ru-RU" b="1" dirty="0" err="1" smtClean="0">
                <a:solidFill>
                  <a:schemeClr val="accent6">
                    <a:lumMod val="75000"/>
                  </a:schemeClr>
                </a:solidFill>
              </a:rPr>
              <a:t>Num</a:t>
            </a:r>
            <a:r>
              <a:rPr lang="ru-RU" b="1" dirty="0" smtClean="0">
                <a:solidFill>
                  <a:schemeClr val="accent6">
                    <a:lumMod val="75000"/>
                  </a:schemeClr>
                </a:solidFill>
              </a:rPr>
              <a:t> </a:t>
            </a:r>
            <a:r>
              <a:rPr lang="ru-RU" b="1" dirty="0" err="1" smtClean="0">
                <a:solidFill>
                  <a:schemeClr val="accent6">
                    <a:lumMod val="75000"/>
                  </a:schemeClr>
                </a:solidFill>
              </a:rPr>
              <a:t>Lock</a:t>
            </a:r>
            <a:r>
              <a:rPr lang="ru-RU" b="1" dirty="0" smtClean="0">
                <a:solidFill>
                  <a:schemeClr val="accent6">
                    <a:lumMod val="75000"/>
                  </a:schemeClr>
                </a:solidFill>
              </a:rPr>
              <a:t> позволяет цифровую клавиатуру (белые клавиши) переводить в режим работы управления курсором. Действия клавиш в режиме управления курсором аналогичны клавишам блока управления курсором. Например, на одной из клавиш написано 7 </a:t>
            </a:r>
            <a:r>
              <a:rPr lang="ru-RU" b="1" dirty="0" err="1" smtClean="0">
                <a:solidFill>
                  <a:schemeClr val="accent6">
                    <a:lumMod val="75000"/>
                  </a:schemeClr>
                </a:solidFill>
              </a:rPr>
              <a:t>Home</a:t>
            </a:r>
            <a:r>
              <a:rPr lang="ru-RU" b="1" dirty="0" smtClean="0">
                <a:solidFill>
                  <a:schemeClr val="accent6">
                    <a:lumMod val="75000"/>
                  </a:schemeClr>
                </a:solidFill>
              </a:rPr>
              <a:t>. В цифровом режиме будет вводиться цифра 7. В режиме управления курсором клавиша будет работать как клавиша </a:t>
            </a:r>
            <a:r>
              <a:rPr lang="ru-RU" b="1" dirty="0" err="1" smtClean="0">
                <a:solidFill>
                  <a:schemeClr val="accent6">
                    <a:lumMod val="75000"/>
                  </a:schemeClr>
                </a:solidFill>
              </a:rPr>
              <a:t>Home</a:t>
            </a:r>
            <a:r>
              <a:rPr lang="ru-RU" b="1" dirty="0" smtClean="0">
                <a:solidFill>
                  <a:schemeClr val="accent6">
                    <a:lumMod val="75000"/>
                  </a:schemeClr>
                </a:solidFill>
              </a:rPr>
              <a:t>. Чтобы перейти обратно в цифровой режим из режима управления курсором, необходимо снова нажать клавишу </a:t>
            </a:r>
            <a:r>
              <a:rPr lang="ru-RU" b="1" dirty="0" err="1" smtClean="0">
                <a:solidFill>
                  <a:schemeClr val="accent6">
                    <a:lumMod val="75000"/>
                  </a:schemeClr>
                </a:solidFill>
              </a:rPr>
              <a:t>Num</a:t>
            </a:r>
            <a:r>
              <a:rPr lang="ru-RU" b="1" dirty="0" smtClean="0">
                <a:solidFill>
                  <a:schemeClr val="accent6">
                    <a:lumMod val="75000"/>
                  </a:schemeClr>
                </a:solidFill>
              </a:rPr>
              <a:t> </a:t>
            </a:r>
            <a:r>
              <a:rPr lang="ru-RU" b="1" dirty="0" err="1" smtClean="0">
                <a:solidFill>
                  <a:schemeClr val="accent6">
                    <a:lumMod val="75000"/>
                  </a:schemeClr>
                </a:solidFill>
              </a:rPr>
              <a:t>Lock</a:t>
            </a:r>
            <a:r>
              <a:rPr lang="ru-RU" b="1" dirty="0" smtClean="0">
                <a:solidFill>
                  <a:schemeClr val="accent6">
                    <a:lumMod val="75000"/>
                  </a:schemeClr>
                </a:solidFill>
              </a:rPr>
              <a:t>. В цифровом режиме загорится индикатор </a:t>
            </a:r>
            <a:r>
              <a:rPr lang="ru-RU" b="1" dirty="0" err="1" smtClean="0">
                <a:solidFill>
                  <a:schemeClr val="accent6">
                    <a:lumMod val="75000"/>
                  </a:schemeClr>
                </a:solidFill>
              </a:rPr>
              <a:t>Num</a:t>
            </a:r>
            <a:r>
              <a:rPr lang="ru-RU" b="1" dirty="0" smtClean="0">
                <a:solidFill>
                  <a:schemeClr val="accent6">
                    <a:lumMod val="75000"/>
                  </a:schemeClr>
                </a:solidFill>
              </a:rPr>
              <a:t> </a:t>
            </a:r>
            <a:r>
              <a:rPr lang="ru-RU" b="1" dirty="0" err="1" smtClean="0">
                <a:solidFill>
                  <a:schemeClr val="accent6">
                    <a:lumMod val="75000"/>
                  </a:schemeClr>
                </a:solidFill>
              </a:rPr>
              <a:t>Lock</a:t>
            </a:r>
            <a:r>
              <a:rPr lang="ru-RU" b="1" dirty="0" smtClean="0">
                <a:solidFill>
                  <a:schemeClr val="accent6">
                    <a:lumMod val="75000"/>
                  </a:schemeClr>
                </a:solidFill>
              </a:rPr>
              <a:t>, который находится справа в верхней части клавиатуры.</a:t>
            </a:r>
          </a:p>
          <a:p>
            <a:r>
              <a:rPr lang="ru-RU" b="1" dirty="0" smtClean="0">
                <a:solidFill>
                  <a:schemeClr val="accent6">
                    <a:lumMod val="75000"/>
                  </a:schemeClr>
                </a:solidFill>
              </a:rPr>
              <a:t>Функциональные клавиши. Данные клавиши позволяют выполнять основные операции программ. Их действие зависит от самой программы. Как правило, используются первые десять клавиш. Имеется стандартное значение для клавиши F1 – она предназначена для вызова справочной системы программы. F10 часто предназначена для выхода из программы.</a:t>
            </a:r>
          </a:p>
          <a:p>
            <a:r>
              <a:rPr lang="ru-RU" b="1" dirty="0" smtClean="0">
                <a:solidFill>
                  <a:schemeClr val="accent6">
                    <a:lumMod val="75000"/>
                  </a:schemeClr>
                </a:solidFill>
              </a:rPr>
              <a:t>Рядом находится клавиша </a:t>
            </a:r>
            <a:r>
              <a:rPr lang="ru-RU" b="1" dirty="0" err="1" smtClean="0">
                <a:solidFill>
                  <a:schemeClr val="accent6">
                    <a:lumMod val="75000"/>
                  </a:schemeClr>
                </a:solidFill>
              </a:rPr>
              <a:t>Esc</a:t>
            </a:r>
            <a:r>
              <a:rPr lang="ru-RU" b="1" dirty="0" smtClean="0">
                <a:solidFill>
                  <a:schemeClr val="accent6">
                    <a:lumMod val="75000"/>
                  </a:schemeClr>
                </a:solidFill>
              </a:rPr>
              <a:t>. Эта клавиша, как правило, служит для выхода из программ и режимов.</a:t>
            </a:r>
            <a:endParaRPr lang="ru-RU" b="1" dirty="0">
              <a:solidFill>
                <a:schemeClr val="accent6">
                  <a:lumMod val="75000"/>
                </a:schemeClr>
              </a:solidFill>
            </a:endParaRPr>
          </a:p>
        </p:txBody>
      </p:sp>
    </p:spTree>
    <p:extLst>
      <p:ext uri="{BB962C8B-B14F-4D97-AF65-F5344CB8AC3E}">
        <p14:creationId xmlns:p14="http://schemas.microsoft.com/office/powerpoint/2010/main" val="396983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87524" y="188640"/>
            <a:ext cx="8568952" cy="5632311"/>
          </a:xfrm>
          <a:prstGeom prst="rect">
            <a:avLst/>
          </a:prstGeom>
        </p:spPr>
        <p:txBody>
          <a:bodyPr wrap="square">
            <a:spAutoFit/>
          </a:bodyPr>
          <a:lstStyle/>
          <a:p>
            <a:r>
              <a:rPr lang="ru-RU" b="1" dirty="0" smtClean="0">
                <a:solidFill>
                  <a:schemeClr val="accent6">
                    <a:lumMod val="75000"/>
                  </a:schemeClr>
                </a:solidFill>
              </a:rPr>
              <a:t>Блок работы с экраном. Клавиша </a:t>
            </a:r>
            <a:r>
              <a:rPr lang="ru-RU" b="1" dirty="0" err="1" smtClean="0">
                <a:solidFill>
                  <a:schemeClr val="accent6">
                    <a:lumMod val="75000"/>
                  </a:schemeClr>
                </a:solidFill>
              </a:rPr>
              <a:t>Print</a:t>
            </a:r>
            <a:r>
              <a:rPr lang="ru-RU" b="1" dirty="0" smtClean="0">
                <a:solidFill>
                  <a:schemeClr val="accent6">
                    <a:lumMod val="75000"/>
                  </a:schemeClr>
                </a:solidFill>
              </a:rPr>
              <a:t> </a:t>
            </a:r>
            <a:r>
              <a:rPr lang="ru-RU" b="1" dirty="0" err="1" smtClean="0">
                <a:solidFill>
                  <a:schemeClr val="accent6">
                    <a:lumMod val="75000"/>
                  </a:schemeClr>
                </a:solidFill>
              </a:rPr>
              <a:t>Screen</a:t>
            </a:r>
            <a:r>
              <a:rPr lang="ru-RU" b="1" dirty="0" smtClean="0">
                <a:solidFill>
                  <a:schemeClr val="accent6">
                    <a:lumMod val="75000"/>
                  </a:schemeClr>
                </a:solidFill>
              </a:rPr>
              <a:t> (</a:t>
            </a:r>
            <a:r>
              <a:rPr lang="ru-RU" b="1" dirty="0" err="1" smtClean="0">
                <a:solidFill>
                  <a:schemeClr val="accent6">
                    <a:lumMod val="75000"/>
                  </a:schemeClr>
                </a:solidFill>
              </a:rPr>
              <a:t>Prt</a:t>
            </a:r>
            <a:r>
              <a:rPr lang="ru-RU" b="1" dirty="0" smtClean="0">
                <a:solidFill>
                  <a:schemeClr val="accent6">
                    <a:lumMod val="75000"/>
                  </a:schemeClr>
                </a:solidFill>
              </a:rPr>
              <a:t> </a:t>
            </a:r>
            <a:r>
              <a:rPr lang="ru-RU" b="1" dirty="0" err="1" smtClean="0">
                <a:solidFill>
                  <a:schemeClr val="accent6">
                    <a:lumMod val="75000"/>
                  </a:schemeClr>
                </a:solidFill>
              </a:rPr>
              <a:t>Sc</a:t>
            </a:r>
            <a:r>
              <a:rPr lang="ru-RU" b="1" dirty="0" smtClean="0">
                <a:solidFill>
                  <a:schemeClr val="accent6">
                    <a:lumMod val="75000"/>
                  </a:schemeClr>
                </a:solidFill>
              </a:rPr>
              <a:t>). Данная клавиша позволяет в системе ДОС вывести на принтер содержимое экрана. Можно также попробовать вывести содержимое экрана, нажав </a:t>
            </a:r>
            <a:r>
              <a:rPr lang="ru-RU" b="1" dirty="0" err="1" smtClean="0">
                <a:solidFill>
                  <a:schemeClr val="accent6">
                    <a:lumMod val="75000"/>
                  </a:schemeClr>
                </a:solidFill>
              </a:rPr>
              <a:t>Shift+Print</a:t>
            </a:r>
            <a:r>
              <a:rPr lang="ru-RU" b="1" dirty="0" smtClean="0">
                <a:solidFill>
                  <a:schemeClr val="accent6">
                    <a:lumMod val="75000"/>
                  </a:schemeClr>
                </a:solidFill>
              </a:rPr>
              <a:t> </a:t>
            </a:r>
            <a:r>
              <a:rPr lang="ru-RU" b="1" dirty="0" err="1" smtClean="0">
                <a:solidFill>
                  <a:schemeClr val="accent6">
                    <a:lumMod val="75000"/>
                  </a:schemeClr>
                </a:solidFill>
              </a:rPr>
              <a:t>Screen</a:t>
            </a:r>
            <a:r>
              <a:rPr lang="ru-RU" b="1" dirty="0" smtClean="0">
                <a:solidFill>
                  <a:schemeClr val="accent6">
                    <a:lumMod val="75000"/>
                  </a:schemeClr>
                </a:solidFill>
              </a:rPr>
              <a:t>. При работе в системе </a:t>
            </a:r>
            <a:r>
              <a:rPr lang="ru-RU" b="1" dirty="0" err="1" smtClean="0">
                <a:solidFill>
                  <a:schemeClr val="accent6">
                    <a:lumMod val="75000"/>
                  </a:schemeClr>
                </a:solidFill>
              </a:rPr>
              <a:t>Windows</a:t>
            </a:r>
            <a:r>
              <a:rPr lang="ru-RU" b="1" dirty="0" smtClean="0">
                <a:solidFill>
                  <a:schemeClr val="accent6">
                    <a:lumMod val="75000"/>
                  </a:schemeClr>
                </a:solidFill>
              </a:rPr>
              <a:t> 9х при нажатии на эту клавишу содержимое экрана выводится в буфер обмена, после чего его можно перенести в различного рода документы, графический редактор и другие программы.</a:t>
            </a:r>
          </a:p>
          <a:p>
            <a:r>
              <a:rPr lang="ru-RU" b="1" dirty="0" smtClean="0">
                <a:solidFill>
                  <a:schemeClr val="accent6">
                    <a:lumMod val="75000"/>
                  </a:schemeClr>
                </a:solidFill>
              </a:rPr>
              <a:t>Клавиша </a:t>
            </a:r>
            <a:r>
              <a:rPr lang="ru-RU" b="1" dirty="0" err="1" smtClean="0">
                <a:solidFill>
                  <a:schemeClr val="accent6">
                    <a:lumMod val="75000"/>
                  </a:schemeClr>
                </a:solidFill>
              </a:rPr>
              <a:t>Scroll</a:t>
            </a:r>
            <a:r>
              <a:rPr lang="ru-RU" b="1" dirty="0" smtClean="0">
                <a:solidFill>
                  <a:schemeClr val="accent6">
                    <a:lumMod val="75000"/>
                  </a:schemeClr>
                </a:solidFill>
              </a:rPr>
              <a:t> </a:t>
            </a:r>
            <a:r>
              <a:rPr lang="ru-RU" b="1" dirty="0" err="1" smtClean="0">
                <a:solidFill>
                  <a:schemeClr val="accent6">
                    <a:lumMod val="75000"/>
                  </a:schemeClr>
                </a:solidFill>
              </a:rPr>
              <a:t>Lock</a:t>
            </a:r>
            <a:r>
              <a:rPr lang="ru-RU" b="1" dirty="0" smtClean="0">
                <a:solidFill>
                  <a:schemeClr val="accent6">
                    <a:lumMod val="75000"/>
                  </a:schemeClr>
                </a:solidFill>
              </a:rPr>
              <a:t>. Эта клавиша использовалась раньше для режима скроллинга, да и то не часто. Сейчас практически не используется. Вывод на экран может быть в режиме скроллинга, т. е. когда экран полностью заполняется, включая самую нижнюю строчку текста, а далее все строчки перемещаются на одну вверх, самая нижняя очищается, куда и заводится команда или выводятся данные. При нажатии на клавишу </a:t>
            </a:r>
            <a:r>
              <a:rPr lang="ru-RU" b="1" dirty="0" err="1" smtClean="0">
                <a:solidFill>
                  <a:schemeClr val="accent6">
                    <a:lumMod val="75000"/>
                  </a:schemeClr>
                </a:solidFill>
              </a:rPr>
              <a:t>Scroll</a:t>
            </a:r>
            <a:r>
              <a:rPr lang="ru-RU" b="1" dirty="0" smtClean="0">
                <a:solidFill>
                  <a:schemeClr val="accent6">
                    <a:lumMod val="75000"/>
                  </a:schemeClr>
                </a:solidFill>
              </a:rPr>
              <a:t> </a:t>
            </a:r>
            <a:r>
              <a:rPr lang="ru-RU" b="1" dirty="0" err="1" smtClean="0">
                <a:solidFill>
                  <a:schemeClr val="accent6">
                    <a:lumMod val="75000"/>
                  </a:schemeClr>
                </a:solidFill>
              </a:rPr>
              <a:t>Lock</a:t>
            </a:r>
            <a:r>
              <a:rPr lang="ru-RU" b="1" dirty="0" smtClean="0">
                <a:solidFill>
                  <a:schemeClr val="accent6">
                    <a:lumMod val="75000"/>
                  </a:schemeClr>
                </a:solidFill>
              </a:rPr>
              <a:t> содержимое экрана полностью пропадает и вывод происходит с самой верхней строчки до нижней. Когда будет заполнена текстом самая нижняя строчка, экран снова очищается и вывод текста будет происходить снова с верхней строчки до нижней и т. д. Чтобы опять перейти в режим скроллинга, нажмите клавишу </a:t>
            </a:r>
            <a:r>
              <a:rPr lang="ru-RU" b="1" dirty="0" err="1" smtClean="0">
                <a:solidFill>
                  <a:schemeClr val="accent6">
                    <a:lumMod val="75000"/>
                  </a:schemeClr>
                </a:solidFill>
              </a:rPr>
              <a:t>Scroll</a:t>
            </a:r>
            <a:r>
              <a:rPr lang="ru-RU" b="1" dirty="0" smtClean="0">
                <a:solidFill>
                  <a:schemeClr val="accent6">
                    <a:lumMod val="75000"/>
                  </a:schemeClr>
                </a:solidFill>
              </a:rPr>
              <a:t> </a:t>
            </a:r>
            <a:r>
              <a:rPr lang="ru-RU" b="1" dirty="0" err="1" smtClean="0">
                <a:solidFill>
                  <a:schemeClr val="accent6">
                    <a:lumMod val="75000"/>
                  </a:schemeClr>
                </a:solidFill>
              </a:rPr>
              <a:t>Lock</a:t>
            </a:r>
            <a:r>
              <a:rPr lang="ru-RU" b="1" dirty="0" smtClean="0">
                <a:solidFill>
                  <a:schemeClr val="accent6">
                    <a:lumMod val="75000"/>
                  </a:schemeClr>
                </a:solidFill>
              </a:rPr>
              <a:t> еще раз.</a:t>
            </a:r>
          </a:p>
          <a:p>
            <a:r>
              <a:rPr lang="ru-RU" b="1" dirty="0" smtClean="0">
                <a:solidFill>
                  <a:schemeClr val="accent6">
                    <a:lumMod val="75000"/>
                  </a:schemeClr>
                </a:solidFill>
              </a:rPr>
              <a:t>Клавиша </a:t>
            </a:r>
            <a:r>
              <a:rPr lang="ru-RU" b="1" dirty="0" err="1" smtClean="0">
                <a:solidFill>
                  <a:schemeClr val="accent6">
                    <a:lumMod val="75000"/>
                  </a:schemeClr>
                </a:solidFill>
              </a:rPr>
              <a:t>Pause</a:t>
            </a:r>
            <a:r>
              <a:rPr lang="ru-RU" b="1" dirty="0" smtClean="0">
                <a:solidFill>
                  <a:schemeClr val="accent6">
                    <a:lumMod val="75000"/>
                  </a:schemeClr>
                </a:solidFill>
              </a:rPr>
              <a:t> предназначена для приостановки вывода на экран, с тем чтобы можно было прочитать сообщения, которые выводятся на экран очень быстро. При этом программа перестает выводить данные на экран. Для того чтобы продолжить вывод данных, нажмите клавишу </a:t>
            </a:r>
            <a:r>
              <a:rPr lang="ru-RU" b="1" dirty="0" err="1" smtClean="0">
                <a:solidFill>
                  <a:schemeClr val="accent6">
                    <a:lumMod val="75000"/>
                  </a:schemeClr>
                </a:solidFill>
              </a:rPr>
              <a:t>Pause</a:t>
            </a:r>
            <a:r>
              <a:rPr lang="ru-RU" b="1" dirty="0" smtClean="0">
                <a:solidFill>
                  <a:schemeClr val="accent6">
                    <a:lumMod val="75000"/>
                  </a:schemeClr>
                </a:solidFill>
              </a:rPr>
              <a:t> еще раз.</a:t>
            </a:r>
            <a:endParaRPr lang="ru-RU" b="1" dirty="0">
              <a:solidFill>
                <a:schemeClr val="accent6">
                  <a:lumMod val="75000"/>
                </a:schemeClr>
              </a:solidFill>
            </a:endParaRPr>
          </a:p>
        </p:txBody>
      </p:sp>
    </p:spTree>
    <p:extLst>
      <p:ext uri="{BB962C8B-B14F-4D97-AF65-F5344CB8AC3E}">
        <p14:creationId xmlns:p14="http://schemas.microsoft.com/office/powerpoint/2010/main" val="1651984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1520" y="260648"/>
            <a:ext cx="3830472" cy="369332"/>
          </a:xfrm>
          <a:prstGeom prst="rect">
            <a:avLst/>
          </a:prstGeom>
        </p:spPr>
        <p:txBody>
          <a:bodyPr wrap="none">
            <a:spAutoFit/>
          </a:bodyPr>
          <a:lstStyle/>
          <a:p>
            <a:r>
              <a:rPr lang="ru-RU" b="1" dirty="0" smtClean="0">
                <a:solidFill>
                  <a:schemeClr val="accent6">
                    <a:lumMod val="75000"/>
                  </a:schemeClr>
                </a:solidFill>
              </a:rPr>
              <a:t>подключение проводов к разъемам</a:t>
            </a:r>
            <a:endParaRPr lang="ru-RU" b="1" dirty="0">
              <a:solidFill>
                <a:schemeClr val="accent6">
                  <a:lumMod val="75000"/>
                </a:schemeClr>
              </a:solidFill>
            </a:endParaRP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836712"/>
            <a:ext cx="8657944" cy="4780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0895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23528" y="260648"/>
            <a:ext cx="8496944" cy="646331"/>
          </a:xfrm>
          <a:prstGeom prst="rect">
            <a:avLst/>
          </a:prstGeom>
        </p:spPr>
        <p:txBody>
          <a:bodyPr wrap="square">
            <a:spAutoFit/>
          </a:bodyPr>
          <a:lstStyle/>
          <a:p>
            <a:r>
              <a:rPr lang="ru-RU" b="1" dirty="0" smtClean="0">
                <a:solidFill>
                  <a:schemeClr val="accent6">
                    <a:lumMod val="75000"/>
                  </a:schemeClr>
                </a:solidFill>
              </a:rPr>
              <a:t>Отдельно рассмотрим блок с разъемами системного блока АТХ (смотри рисунок ниже).</a:t>
            </a:r>
            <a:endParaRPr lang="ru-RU" b="1" dirty="0">
              <a:solidFill>
                <a:schemeClr val="accent6">
                  <a:lumMod val="75000"/>
                </a:schemeClr>
              </a:solidFill>
            </a:endParaRP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548" y="1652947"/>
            <a:ext cx="8444924" cy="3550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1603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051720" y="836712"/>
            <a:ext cx="5283434" cy="1477328"/>
          </a:xfrm>
          <a:prstGeom prst="rect">
            <a:avLst/>
          </a:prstGeom>
        </p:spPr>
        <p:txBody>
          <a:bodyPr wrap="none">
            <a:spAutoFit/>
          </a:bodyPr>
          <a:lstStyle/>
          <a:p>
            <a:r>
              <a:rPr lang="ru-RU" b="1" dirty="0">
                <a:solidFill>
                  <a:schemeClr val="accent6">
                    <a:lumMod val="75000"/>
                  </a:schemeClr>
                </a:solidFill>
              </a:rPr>
              <a:t>И</a:t>
            </a:r>
            <a:r>
              <a:rPr lang="ru-RU" b="1" dirty="0" smtClean="0">
                <a:solidFill>
                  <a:schemeClr val="accent6">
                    <a:lumMod val="75000"/>
                  </a:schemeClr>
                </a:solidFill>
              </a:rPr>
              <a:t>СТОЧНИКИ</a:t>
            </a:r>
          </a:p>
          <a:p>
            <a:r>
              <a:rPr lang="en-US" dirty="0" smtClean="0">
                <a:hlinkClick r:id="rId3"/>
              </a:rPr>
              <a:t>http://www.pcabc.ru/start/st04.html</a:t>
            </a:r>
            <a:endParaRPr lang="ru-RU" dirty="0" smtClean="0"/>
          </a:p>
          <a:p>
            <a:r>
              <a:rPr lang="en-US" dirty="0" smtClean="0">
                <a:hlinkClick r:id="rId4"/>
              </a:rPr>
              <a:t>http://www.neumeka.ru/ustroystvo_kompyutera.html</a:t>
            </a:r>
            <a:endParaRPr lang="ru-RU" dirty="0" smtClean="0"/>
          </a:p>
          <a:p>
            <a:r>
              <a:rPr lang="en-US" dirty="0" smtClean="0">
                <a:hlinkClick r:id="rId5"/>
              </a:rPr>
              <a:t>https://www.google.ru</a:t>
            </a:r>
            <a:endParaRPr lang="ru-RU" dirty="0" smtClean="0"/>
          </a:p>
          <a:p>
            <a:endParaRPr lang="ru-RU" dirty="0"/>
          </a:p>
        </p:txBody>
      </p:sp>
    </p:spTree>
    <p:extLst>
      <p:ext uri="{BB962C8B-B14F-4D97-AF65-F5344CB8AC3E}">
        <p14:creationId xmlns:p14="http://schemas.microsoft.com/office/powerpoint/2010/main" val="1129191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60"/>
            <a:ext cx="9144000" cy="6849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395536" y="260648"/>
            <a:ext cx="8496944" cy="923330"/>
          </a:xfrm>
          <a:prstGeom prst="rect">
            <a:avLst/>
          </a:prstGeom>
        </p:spPr>
        <p:txBody>
          <a:bodyPr wrap="square">
            <a:spAutoFit/>
          </a:bodyPr>
          <a:lstStyle/>
          <a:p>
            <a:r>
              <a:rPr lang="ru-RU" b="1" dirty="0" smtClean="0">
                <a:solidFill>
                  <a:schemeClr val="accent6">
                    <a:lumMod val="75000"/>
                  </a:schemeClr>
                </a:solidFill>
              </a:rPr>
              <a:t>В ноутбуке дисплей вмонтирован в крышку, устройства, находящиеся в системном блоке стационарного компьютера, клавиатура, сенсорная панель (аналог мыши) и динамики располагаются в корпусе (смотри рисунок ниже).</a:t>
            </a:r>
            <a:endParaRPr lang="ru-RU" b="1" dirty="0">
              <a:solidFill>
                <a:schemeClr val="accent6">
                  <a:lumMod val="75000"/>
                </a:schemeClr>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2663" y="1638300"/>
            <a:ext cx="4638675" cy="35814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6881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1520" y="260648"/>
            <a:ext cx="8640960" cy="2862322"/>
          </a:xfrm>
          <a:prstGeom prst="rect">
            <a:avLst/>
          </a:prstGeom>
        </p:spPr>
        <p:txBody>
          <a:bodyPr wrap="square">
            <a:spAutoFit/>
          </a:bodyPr>
          <a:lstStyle/>
          <a:p>
            <a:r>
              <a:rPr lang="ru-RU" b="1" dirty="0" smtClean="0">
                <a:solidFill>
                  <a:schemeClr val="accent6">
                    <a:lumMod val="75000"/>
                  </a:schemeClr>
                </a:solidFill>
              </a:rPr>
              <a:t>Устройства персонального компьютера подразделяются на внутренние, находящиеся внутри системного блока и внешние, подключаемые к системному блоку через информационные кабели (или с использованием передачи необходимых данных с помощью различных излучений, в частности инфракрасного спектра).</a:t>
            </a:r>
          </a:p>
          <a:p>
            <a:endParaRPr lang="ru-RU" b="1" dirty="0" smtClean="0">
              <a:solidFill>
                <a:schemeClr val="accent6">
                  <a:lumMod val="75000"/>
                </a:schemeClr>
              </a:solidFill>
            </a:endParaRPr>
          </a:p>
          <a:p>
            <a:r>
              <a:rPr lang="ru-RU" b="1" dirty="0" smtClean="0">
                <a:solidFill>
                  <a:schemeClr val="accent6">
                    <a:lumMod val="75000"/>
                  </a:schemeClr>
                </a:solidFill>
              </a:rPr>
              <a:t>К компьютеру могут подключаться внешние устройства: принтер (для печати документов), сканер (для преобразования визуального изображения в цифровой вид), внешние жесткие диски (для хранения информации), </a:t>
            </a:r>
            <a:r>
              <a:rPr lang="ru-RU" b="1" dirty="0" err="1" smtClean="0">
                <a:solidFill>
                  <a:schemeClr val="accent6">
                    <a:lumMod val="75000"/>
                  </a:schemeClr>
                </a:solidFill>
              </a:rPr>
              <a:t>флешка</a:t>
            </a:r>
            <a:r>
              <a:rPr lang="ru-RU" b="1" dirty="0" smtClean="0">
                <a:solidFill>
                  <a:schemeClr val="accent6">
                    <a:lumMod val="75000"/>
                  </a:schemeClr>
                </a:solidFill>
              </a:rPr>
              <a:t> или </a:t>
            </a:r>
            <a:r>
              <a:rPr lang="ru-RU" b="1" dirty="0" err="1" smtClean="0">
                <a:solidFill>
                  <a:schemeClr val="accent6">
                    <a:lumMod val="75000"/>
                  </a:schemeClr>
                </a:solidFill>
              </a:rPr>
              <a:t>флеш</a:t>
            </a:r>
            <a:r>
              <a:rPr lang="ru-RU" b="1" dirty="0" smtClean="0">
                <a:solidFill>
                  <a:schemeClr val="accent6">
                    <a:lumMod val="75000"/>
                  </a:schemeClr>
                </a:solidFill>
              </a:rPr>
              <a:t>-диск (для хранения и переноса информации на другой компьютер) и другие.</a:t>
            </a:r>
            <a:endParaRPr lang="ru-RU" b="1" dirty="0">
              <a:solidFill>
                <a:schemeClr val="accent6">
                  <a:lumMod val="75000"/>
                </a:schemeClr>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870" y="3122970"/>
            <a:ext cx="5288260" cy="363240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7706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05020" y="335051"/>
            <a:ext cx="8424936" cy="6463308"/>
          </a:xfrm>
          <a:prstGeom prst="rect">
            <a:avLst/>
          </a:prstGeom>
        </p:spPr>
        <p:txBody>
          <a:bodyPr wrap="square">
            <a:spAutoFit/>
          </a:bodyPr>
          <a:lstStyle/>
          <a:p>
            <a:r>
              <a:rPr lang="ru-RU" b="1" dirty="0" smtClean="0">
                <a:solidFill>
                  <a:schemeClr val="accent6">
                    <a:lumMod val="75000"/>
                  </a:schemeClr>
                </a:solidFill>
              </a:rPr>
              <a:t>Внутренние устройства. Основной частью стационарного компьютера является системный блок, в котором имеются следующие внутренние устройства (смотри рисунок выше):</a:t>
            </a:r>
          </a:p>
          <a:p>
            <a:r>
              <a:rPr lang="ru-RU" b="1" dirty="0" smtClean="0">
                <a:solidFill>
                  <a:schemeClr val="accent6">
                    <a:lumMod val="75000"/>
                  </a:schemeClr>
                </a:solidFill>
              </a:rPr>
              <a:t>- блок питания;</a:t>
            </a:r>
          </a:p>
          <a:p>
            <a:r>
              <a:rPr lang="ru-RU" b="1" dirty="0" smtClean="0">
                <a:solidFill>
                  <a:schemeClr val="accent6">
                    <a:lumMod val="75000"/>
                  </a:schemeClr>
                </a:solidFill>
              </a:rPr>
              <a:t>- главная (или материнская) плата, на которой располагаются основные компоненты компьютера и осуществляется информационная связь между ними;</a:t>
            </a:r>
          </a:p>
          <a:p>
            <a:r>
              <a:rPr lang="ru-RU" b="1" dirty="0" smtClean="0">
                <a:solidFill>
                  <a:schemeClr val="accent6">
                    <a:lumMod val="75000"/>
                  </a:schemeClr>
                </a:solidFill>
              </a:rPr>
              <a:t>- процессор (главная микросхема), производящий операции по обработке данных и управлению устройствами;</a:t>
            </a:r>
          </a:p>
          <a:p>
            <a:r>
              <a:rPr lang="ru-RU" b="1" dirty="0" smtClean="0">
                <a:solidFill>
                  <a:schemeClr val="accent6">
                    <a:lumMod val="75000"/>
                  </a:schemeClr>
                </a:solidFill>
              </a:rPr>
              <a:t>- оперативная память, где находятся данные, с которыми работает процессор;</a:t>
            </a:r>
          </a:p>
          <a:p>
            <a:r>
              <a:rPr lang="ru-RU" b="1" dirty="0" smtClean="0">
                <a:solidFill>
                  <a:schemeClr val="accent6">
                    <a:lumMod val="75000"/>
                  </a:schemeClr>
                </a:solidFill>
              </a:rPr>
              <a:t>- </a:t>
            </a:r>
            <a:r>
              <a:rPr lang="ru-RU" b="1" dirty="0" err="1" smtClean="0">
                <a:solidFill>
                  <a:schemeClr val="accent6">
                    <a:lumMod val="75000"/>
                  </a:schemeClr>
                </a:solidFill>
              </a:rPr>
              <a:t>видеоплата</a:t>
            </a:r>
            <a:r>
              <a:rPr lang="ru-RU" b="1" dirty="0" smtClean="0">
                <a:solidFill>
                  <a:schemeClr val="accent6">
                    <a:lumMod val="75000"/>
                  </a:schemeClr>
                </a:solidFill>
              </a:rPr>
              <a:t>, осуществляющая обработку видеоданных для дисплея;</a:t>
            </a:r>
          </a:p>
          <a:p>
            <a:r>
              <a:rPr lang="ru-RU" b="1" dirty="0" smtClean="0">
                <a:solidFill>
                  <a:schemeClr val="accent6">
                    <a:lumMod val="75000"/>
                  </a:schemeClr>
                </a:solidFill>
              </a:rPr>
              <a:t>- звуковая плата, обрабатывающая звуковые данные и выводящая их в виде звука с помощью колонок и других устройств, например, наушников или усилителей звука;</a:t>
            </a:r>
          </a:p>
          <a:p>
            <a:r>
              <a:rPr lang="ru-RU" b="1" dirty="0" smtClean="0">
                <a:solidFill>
                  <a:schemeClr val="accent6">
                    <a:lumMod val="75000"/>
                  </a:schemeClr>
                </a:solidFill>
              </a:rPr>
              <a:t>- жесткий диск, на котором хранятся данные пользователя даже при </a:t>
            </a:r>
            <a:r>
              <a:rPr lang="ru-RU" b="1" dirty="0" err="1" smtClean="0">
                <a:solidFill>
                  <a:schemeClr val="accent6">
                    <a:lumMod val="75000"/>
                  </a:schemeClr>
                </a:solidFill>
              </a:rPr>
              <a:t>отключеном</a:t>
            </a:r>
            <a:r>
              <a:rPr lang="ru-RU" b="1" dirty="0" smtClean="0">
                <a:solidFill>
                  <a:schemeClr val="accent6">
                    <a:lumMod val="75000"/>
                  </a:schemeClr>
                </a:solidFill>
              </a:rPr>
              <a:t> компьютере (при нехватке оперативной памяти жесткий диск дополняет ее ресурсы);</a:t>
            </a:r>
          </a:p>
          <a:p>
            <a:r>
              <a:rPr lang="ru-RU" b="1" dirty="0" smtClean="0">
                <a:solidFill>
                  <a:schemeClr val="accent6">
                    <a:lumMod val="75000"/>
                  </a:schemeClr>
                </a:solidFill>
              </a:rPr>
              <a:t>- накопители для гибких дисков, работающие с дискетами (в современных компьютерах редко используются);</a:t>
            </a:r>
          </a:p>
          <a:p>
            <a:r>
              <a:rPr lang="ru-RU" b="1" dirty="0" smtClean="0">
                <a:solidFill>
                  <a:schemeClr val="accent6">
                    <a:lumMod val="75000"/>
                  </a:schemeClr>
                </a:solidFill>
              </a:rPr>
              <a:t>- оптические накопители для CD и DVD дисков (в последнее время начали использоваться накопители для работы и с </a:t>
            </a:r>
            <a:r>
              <a:rPr lang="ru-RU" b="1" dirty="0" err="1" smtClean="0">
                <a:solidFill>
                  <a:schemeClr val="accent6">
                    <a:lumMod val="75000"/>
                  </a:schemeClr>
                </a:solidFill>
              </a:rPr>
              <a:t>Blu</a:t>
            </a:r>
            <a:r>
              <a:rPr lang="ru-RU" b="1" dirty="0" smtClean="0">
                <a:solidFill>
                  <a:schemeClr val="accent6">
                    <a:lumMod val="75000"/>
                  </a:schemeClr>
                </a:solidFill>
              </a:rPr>
              <a:t> </a:t>
            </a:r>
            <a:r>
              <a:rPr lang="ru-RU" b="1" dirty="0" err="1" smtClean="0">
                <a:solidFill>
                  <a:schemeClr val="accent6">
                    <a:lumMod val="75000"/>
                  </a:schemeClr>
                </a:solidFill>
              </a:rPr>
              <a:t>Ray</a:t>
            </a:r>
            <a:r>
              <a:rPr lang="ru-RU" b="1" dirty="0" smtClean="0">
                <a:solidFill>
                  <a:schemeClr val="accent6">
                    <a:lumMod val="75000"/>
                  </a:schemeClr>
                </a:solidFill>
              </a:rPr>
              <a:t> дисками);</a:t>
            </a:r>
          </a:p>
          <a:p>
            <a:r>
              <a:rPr lang="ru-RU" b="1" dirty="0" smtClean="0">
                <a:solidFill>
                  <a:schemeClr val="accent6">
                    <a:lumMod val="75000"/>
                  </a:schemeClr>
                </a:solidFill>
              </a:rPr>
              <a:t>- порты ввода/вывода, предназначенные для пересылки данных с/на внешние устройства;</a:t>
            </a:r>
          </a:p>
          <a:p>
            <a:r>
              <a:rPr lang="ru-RU" b="1" dirty="0" smtClean="0">
                <a:solidFill>
                  <a:schemeClr val="accent6">
                    <a:lumMod val="75000"/>
                  </a:schemeClr>
                </a:solidFill>
              </a:rPr>
              <a:t>- динамик.</a:t>
            </a:r>
            <a:endParaRPr lang="ru-RU" b="1" dirty="0">
              <a:solidFill>
                <a:schemeClr val="accent6">
                  <a:lumMod val="75000"/>
                </a:schemeClr>
              </a:solidFill>
            </a:endParaRPr>
          </a:p>
        </p:txBody>
      </p:sp>
    </p:spTree>
    <p:extLst>
      <p:ext uri="{BB962C8B-B14F-4D97-AF65-F5344CB8AC3E}">
        <p14:creationId xmlns:p14="http://schemas.microsoft.com/office/powerpoint/2010/main" val="105723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1520" y="260648"/>
            <a:ext cx="8712968" cy="923330"/>
          </a:xfrm>
          <a:prstGeom prst="rect">
            <a:avLst/>
          </a:prstGeom>
        </p:spPr>
        <p:txBody>
          <a:bodyPr wrap="square">
            <a:spAutoFit/>
          </a:bodyPr>
          <a:lstStyle/>
          <a:p>
            <a:r>
              <a:rPr lang="ru-RU" dirty="0" smtClean="0">
                <a:solidFill>
                  <a:schemeClr val="accent6">
                    <a:lumMod val="75000"/>
                  </a:schemeClr>
                </a:solidFill>
              </a:rPr>
              <a:t>Все эти устройства находятся и в корпусе ноутбука, кроме блока питания. Блок питания является внешним и представляет собой коробку, к которой присоединяются провода, один подключается к сети, другой к ноутбуку.</a:t>
            </a:r>
            <a:endParaRPr lang="ru-RU" dirty="0">
              <a:solidFill>
                <a:schemeClr val="accent6">
                  <a:lumMod val="75000"/>
                </a:schemeClr>
              </a:solidFill>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1277270"/>
            <a:ext cx="2114550" cy="19716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1881" y="1166843"/>
            <a:ext cx="2292607" cy="20152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9658" y="4484890"/>
            <a:ext cx="2154830" cy="214617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2286000" y="1166843"/>
            <a:ext cx="4572000" cy="4524315"/>
          </a:xfrm>
          <a:prstGeom prst="rect">
            <a:avLst/>
          </a:prstGeom>
        </p:spPr>
        <p:txBody>
          <a:bodyPr>
            <a:spAutoFit/>
          </a:bodyPr>
          <a:lstStyle/>
          <a:p>
            <a:r>
              <a:rPr lang="ru-RU" dirty="0" smtClean="0">
                <a:solidFill>
                  <a:schemeClr val="accent6">
                    <a:lumMod val="75000"/>
                  </a:schemeClr>
                </a:solidFill>
              </a:rPr>
              <a:t>На рисунке справа показан блок питания с проводом, подключаемым к ноутбуку, а на рисунке слева отдельно разъемы провода для подключения к электросети.</a:t>
            </a:r>
          </a:p>
          <a:p>
            <a:endParaRPr lang="ru-RU" dirty="0" smtClean="0">
              <a:solidFill>
                <a:schemeClr val="accent6">
                  <a:lumMod val="75000"/>
                </a:schemeClr>
              </a:solidFill>
            </a:endParaRPr>
          </a:p>
          <a:p>
            <a:r>
              <a:rPr lang="ru-RU" dirty="0" smtClean="0">
                <a:solidFill>
                  <a:schemeClr val="accent6">
                    <a:lumMod val="75000"/>
                  </a:schemeClr>
                </a:solidFill>
              </a:rPr>
              <a:t>На рисунке слева показан разъем для подключения блока питания в ноутбуке.</a:t>
            </a:r>
          </a:p>
          <a:p>
            <a:endParaRPr lang="ru-RU" dirty="0" smtClean="0">
              <a:solidFill>
                <a:schemeClr val="accent6">
                  <a:lumMod val="75000"/>
                </a:schemeClr>
              </a:solidFill>
            </a:endParaRPr>
          </a:p>
          <a:p>
            <a:r>
              <a:rPr lang="ru-RU" dirty="0" smtClean="0">
                <a:solidFill>
                  <a:schemeClr val="accent6">
                    <a:lumMod val="75000"/>
                  </a:schemeClr>
                </a:solidFill>
              </a:rPr>
              <a:t>Разъем для подключения блока питания</a:t>
            </a:r>
          </a:p>
          <a:p>
            <a:endParaRPr lang="ru-RU" dirty="0" smtClean="0">
              <a:solidFill>
                <a:schemeClr val="accent6">
                  <a:lumMod val="75000"/>
                </a:schemeClr>
              </a:solidFill>
            </a:endParaRPr>
          </a:p>
          <a:p>
            <a:r>
              <a:rPr lang="ru-RU" dirty="0" smtClean="0">
                <a:solidFill>
                  <a:schemeClr val="accent6">
                    <a:lumMod val="75000"/>
                  </a:schemeClr>
                </a:solidFill>
              </a:rPr>
              <a:t>Материнская плата, процессор, оперативная память, </a:t>
            </a:r>
            <a:r>
              <a:rPr lang="ru-RU" dirty="0" err="1" smtClean="0">
                <a:solidFill>
                  <a:schemeClr val="accent6">
                    <a:lumMod val="75000"/>
                  </a:schemeClr>
                </a:solidFill>
              </a:rPr>
              <a:t>видеоплата</a:t>
            </a:r>
            <a:r>
              <a:rPr lang="ru-RU" dirty="0" smtClean="0">
                <a:solidFill>
                  <a:schemeClr val="accent6">
                    <a:lumMod val="75000"/>
                  </a:schemeClr>
                </a:solidFill>
              </a:rPr>
              <a:t>, звуковая плата, жесткий диск и динамик находятся внутри системного блока, не видны пользователю, точнее, не имеют выхода на переднюю панель системного блока.</a:t>
            </a:r>
            <a:endParaRPr lang="ru-RU" dirty="0">
              <a:solidFill>
                <a:schemeClr val="accent6">
                  <a:lumMod val="75000"/>
                </a:schemeClr>
              </a:solidFill>
            </a:endParaRPr>
          </a:p>
        </p:txBody>
      </p:sp>
    </p:spTree>
    <p:extLst>
      <p:ext uri="{BB962C8B-B14F-4D97-AF65-F5344CB8AC3E}">
        <p14:creationId xmlns:p14="http://schemas.microsoft.com/office/powerpoint/2010/main" val="4245614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87524" y="196552"/>
            <a:ext cx="8568952" cy="6740307"/>
          </a:xfrm>
          <a:prstGeom prst="rect">
            <a:avLst/>
          </a:prstGeom>
        </p:spPr>
        <p:txBody>
          <a:bodyPr wrap="square">
            <a:spAutoFit/>
          </a:bodyPr>
          <a:lstStyle/>
          <a:p>
            <a:r>
              <a:rPr lang="ru-RU" b="1" dirty="0" smtClean="0">
                <a:solidFill>
                  <a:schemeClr val="accent6">
                    <a:lumMod val="75000"/>
                  </a:schemeClr>
                </a:solidFill>
              </a:rPr>
              <a:t>Далее коротко рассмотрим основные компоненты.</a:t>
            </a:r>
          </a:p>
          <a:p>
            <a:endParaRPr lang="ru-RU" b="1" dirty="0" smtClean="0">
              <a:solidFill>
                <a:schemeClr val="accent6">
                  <a:lumMod val="75000"/>
                </a:schemeClr>
              </a:solidFill>
            </a:endParaRPr>
          </a:p>
          <a:p>
            <a:r>
              <a:rPr lang="ru-RU" b="1" dirty="0" smtClean="0">
                <a:solidFill>
                  <a:schemeClr val="accent6">
                    <a:lumMod val="75000"/>
                  </a:schemeClr>
                </a:solidFill>
              </a:rPr>
              <a:t>Корпус компьютера предназначен для установки в нем основных устройств и предохранения их от пыли и других внешних воздействий, а также защищает пользователя от электромагнитного излучения компонентов, которые в нем находятся. На передней панели помещены индикаторы и кнопки, на нее выходят также лицевой стороной некоторые внутренние устройства (оптические накопители).</a:t>
            </a:r>
          </a:p>
          <a:p>
            <a:endParaRPr lang="ru-RU" b="1" dirty="0" smtClean="0">
              <a:solidFill>
                <a:schemeClr val="accent6">
                  <a:lumMod val="75000"/>
                </a:schemeClr>
              </a:solidFill>
            </a:endParaRPr>
          </a:p>
          <a:p>
            <a:r>
              <a:rPr lang="ru-RU" b="1" dirty="0" smtClean="0">
                <a:solidFill>
                  <a:schemeClr val="accent6">
                    <a:lumMod val="75000"/>
                  </a:schemeClr>
                </a:solidFill>
              </a:rPr>
              <a:t>Блок питания стационарного компьютера предназначен для преобразования переменного электрического тока напряжением 220 вольт в постоянный напряжением 5 и 12 вольт и питания им устройств, находящихся внутри системного блока. Как правило, он поставляется вместе с системным блоком, но его можно купить и отдельно. Системный блок имеет на задней стороне разъемы для подключения к источнику питания (</a:t>
            </a:r>
            <a:r>
              <a:rPr lang="ru-RU" b="1" dirty="0" err="1" smtClean="0">
                <a:solidFill>
                  <a:schemeClr val="accent6">
                    <a:lumMod val="75000"/>
                  </a:schemeClr>
                </a:solidFill>
              </a:rPr>
              <a:t>электророзетке</a:t>
            </a:r>
            <a:r>
              <a:rPr lang="ru-RU" b="1" dirty="0" smtClean="0">
                <a:solidFill>
                  <a:schemeClr val="accent6">
                    <a:lumMod val="75000"/>
                  </a:schemeClr>
                </a:solidFill>
              </a:rPr>
              <a:t> или сетевому фильтру), разъем для подключения электропитания к монитору на 220 вольт (на устаревших моделях) и переключатель на разное входное напряжение – 110 или 220 вольт. Внутри системного корпуса имеются провода, которые выходят из блока питания и подключаются к внутренним устройствам.</a:t>
            </a:r>
          </a:p>
          <a:p>
            <a:endParaRPr lang="ru-RU" b="1" dirty="0" smtClean="0">
              <a:solidFill>
                <a:schemeClr val="accent6">
                  <a:lumMod val="75000"/>
                </a:schemeClr>
              </a:solidFill>
            </a:endParaRPr>
          </a:p>
          <a:p>
            <a:r>
              <a:rPr lang="ru-RU" b="1" dirty="0" smtClean="0">
                <a:solidFill>
                  <a:schemeClr val="accent6">
                    <a:lumMod val="75000"/>
                  </a:schemeClr>
                </a:solidFill>
              </a:rPr>
              <a:t>Блок питания ноутбука предназначен для преобразования переменного тока напряжением 220 вольт в постоянный разного напряжения, значение которого зависит от фирмы-производителя ноутбука. Могут быть значения – 9.5, 15, 16, 18, 18.5, 19, 19.5</a:t>
            </a:r>
            <a:endParaRPr lang="ru-RU" b="1" dirty="0">
              <a:solidFill>
                <a:schemeClr val="accent6">
                  <a:lumMod val="75000"/>
                </a:schemeClr>
              </a:solidFill>
            </a:endParaRPr>
          </a:p>
        </p:txBody>
      </p:sp>
    </p:spTree>
    <p:extLst>
      <p:ext uri="{BB962C8B-B14F-4D97-AF65-F5344CB8AC3E}">
        <p14:creationId xmlns:p14="http://schemas.microsoft.com/office/powerpoint/2010/main" val="834089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07504" y="1027549"/>
            <a:ext cx="8856984" cy="4801314"/>
          </a:xfrm>
          <a:prstGeom prst="rect">
            <a:avLst/>
          </a:prstGeom>
        </p:spPr>
        <p:txBody>
          <a:bodyPr wrap="square">
            <a:spAutoFit/>
          </a:bodyPr>
          <a:lstStyle/>
          <a:p>
            <a:r>
              <a:rPr lang="ru-RU" b="1" dirty="0" smtClean="0">
                <a:solidFill>
                  <a:schemeClr val="accent6">
                    <a:lumMod val="75000"/>
                  </a:schemeClr>
                </a:solidFill>
              </a:rPr>
              <a:t>Процессор. Процессор, который можно назвать мозгом компьютера, выполняет основные операции. Процессоры могут быть: 86, 286, 386, 486, </a:t>
            </a:r>
            <a:r>
              <a:rPr lang="ru-RU" b="1" dirty="0" err="1" smtClean="0">
                <a:solidFill>
                  <a:schemeClr val="accent6">
                    <a:lumMod val="75000"/>
                  </a:schemeClr>
                </a:solidFill>
              </a:rPr>
              <a:t>Pentium</a:t>
            </a:r>
            <a:r>
              <a:rPr lang="ru-RU" b="1" dirty="0" smtClean="0">
                <a:solidFill>
                  <a:schemeClr val="accent6">
                    <a:lumMod val="75000"/>
                  </a:schemeClr>
                </a:solidFill>
              </a:rPr>
              <a:t>, </a:t>
            </a:r>
            <a:r>
              <a:rPr lang="ru-RU" b="1" dirty="0" err="1" smtClean="0">
                <a:solidFill>
                  <a:schemeClr val="accent6">
                    <a:lumMod val="75000"/>
                  </a:schemeClr>
                </a:solidFill>
              </a:rPr>
              <a:t>Pentium</a:t>
            </a:r>
            <a:r>
              <a:rPr lang="ru-RU" b="1" dirty="0" smtClean="0">
                <a:solidFill>
                  <a:schemeClr val="accent6">
                    <a:lumMod val="75000"/>
                  </a:schemeClr>
                </a:solidFill>
              </a:rPr>
              <a:t> ММХ, </a:t>
            </a:r>
            <a:r>
              <a:rPr lang="ru-RU" b="1" dirty="0" err="1" smtClean="0">
                <a:solidFill>
                  <a:schemeClr val="accent6">
                    <a:lumMod val="75000"/>
                  </a:schemeClr>
                </a:solidFill>
              </a:rPr>
              <a:t>Pentium</a:t>
            </a:r>
            <a:r>
              <a:rPr lang="ru-RU" b="1" dirty="0" smtClean="0">
                <a:solidFill>
                  <a:schemeClr val="accent6">
                    <a:lumMod val="75000"/>
                  </a:schemeClr>
                </a:solidFill>
              </a:rPr>
              <a:t> </a:t>
            </a:r>
            <a:r>
              <a:rPr lang="ru-RU" b="1" dirty="0" err="1" smtClean="0">
                <a:solidFill>
                  <a:schemeClr val="accent6">
                    <a:lumMod val="75000"/>
                  </a:schemeClr>
                </a:solidFill>
              </a:rPr>
              <a:t>Pro</a:t>
            </a:r>
            <a:r>
              <a:rPr lang="ru-RU" b="1" dirty="0" smtClean="0">
                <a:solidFill>
                  <a:schemeClr val="accent6">
                    <a:lumMod val="75000"/>
                  </a:schemeClr>
                </a:solidFill>
              </a:rPr>
              <a:t>, </a:t>
            </a:r>
            <a:r>
              <a:rPr lang="ru-RU" b="1" dirty="0" err="1" smtClean="0">
                <a:solidFill>
                  <a:schemeClr val="accent6">
                    <a:lumMod val="75000"/>
                  </a:schemeClr>
                </a:solidFill>
              </a:rPr>
              <a:t>Pentium</a:t>
            </a:r>
            <a:r>
              <a:rPr lang="ru-RU" b="1" dirty="0" smtClean="0">
                <a:solidFill>
                  <a:schemeClr val="accent6">
                    <a:lumMod val="75000"/>
                  </a:schemeClr>
                </a:solidFill>
              </a:rPr>
              <a:t> II, </a:t>
            </a:r>
            <a:r>
              <a:rPr lang="ru-RU" b="1" dirty="0" err="1" smtClean="0">
                <a:solidFill>
                  <a:schemeClr val="accent6">
                    <a:lumMod val="75000"/>
                  </a:schemeClr>
                </a:solidFill>
              </a:rPr>
              <a:t>Pentium</a:t>
            </a:r>
            <a:r>
              <a:rPr lang="ru-RU" b="1" dirty="0" smtClean="0">
                <a:solidFill>
                  <a:schemeClr val="accent6">
                    <a:lumMod val="75000"/>
                  </a:schemeClr>
                </a:solidFill>
              </a:rPr>
              <a:t> III, </a:t>
            </a:r>
            <a:r>
              <a:rPr lang="ru-RU" b="1" dirty="0" err="1" smtClean="0">
                <a:solidFill>
                  <a:schemeClr val="accent6">
                    <a:lumMod val="75000"/>
                  </a:schemeClr>
                </a:solidFill>
              </a:rPr>
              <a:t>Celeron</a:t>
            </a:r>
            <a:r>
              <a:rPr lang="ru-RU" b="1" dirty="0" smtClean="0">
                <a:solidFill>
                  <a:schemeClr val="accent6">
                    <a:lumMod val="75000"/>
                  </a:schemeClr>
                </a:solidFill>
              </a:rPr>
              <a:t>, </a:t>
            </a:r>
            <a:r>
              <a:rPr lang="ru-RU" b="1" dirty="0" err="1" smtClean="0">
                <a:solidFill>
                  <a:schemeClr val="accent6">
                    <a:lumMod val="75000"/>
                  </a:schemeClr>
                </a:solidFill>
              </a:rPr>
              <a:t>Pentium</a:t>
            </a:r>
            <a:r>
              <a:rPr lang="ru-RU" b="1" dirty="0" smtClean="0">
                <a:solidFill>
                  <a:schemeClr val="accent6">
                    <a:lumMod val="75000"/>
                  </a:schemeClr>
                </a:solidFill>
              </a:rPr>
              <a:t> IV, </a:t>
            </a:r>
            <a:r>
              <a:rPr lang="ru-RU" b="1" dirty="0" err="1" smtClean="0">
                <a:solidFill>
                  <a:schemeClr val="accent6">
                    <a:lumMod val="75000"/>
                  </a:schemeClr>
                </a:solidFill>
              </a:rPr>
              <a:t>Core</a:t>
            </a:r>
            <a:r>
              <a:rPr lang="ru-RU" b="1" dirty="0" smtClean="0">
                <a:solidFill>
                  <a:schemeClr val="accent6">
                    <a:lumMod val="75000"/>
                  </a:schemeClr>
                </a:solidFill>
              </a:rPr>
              <a:t> 2 </a:t>
            </a:r>
            <a:r>
              <a:rPr lang="ru-RU" b="1" dirty="0" err="1" smtClean="0">
                <a:solidFill>
                  <a:schemeClr val="accent6">
                    <a:lumMod val="75000"/>
                  </a:schemeClr>
                </a:solidFill>
              </a:rPr>
              <a:t>Quand</a:t>
            </a:r>
            <a:r>
              <a:rPr lang="ru-RU" b="1" dirty="0" smtClean="0">
                <a:solidFill>
                  <a:schemeClr val="accent6">
                    <a:lumMod val="75000"/>
                  </a:schemeClr>
                </a:solidFill>
              </a:rPr>
              <a:t>, </a:t>
            </a:r>
            <a:r>
              <a:rPr lang="ru-RU" b="1" dirty="0" err="1" smtClean="0">
                <a:solidFill>
                  <a:schemeClr val="accent6">
                    <a:lumMod val="75000"/>
                  </a:schemeClr>
                </a:solidFill>
              </a:rPr>
              <a:t>Core</a:t>
            </a:r>
            <a:r>
              <a:rPr lang="ru-RU" b="1" dirty="0" smtClean="0">
                <a:solidFill>
                  <a:schemeClr val="accent6">
                    <a:lumMod val="75000"/>
                  </a:schemeClr>
                </a:solidFill>
              </a:rPr>
              <a:t> i3, </a:t>
            </a:r>
            <a:r>
              <a:rPr lang="ru-RU" b="1" dirty="0" err="1" smtClean="0">
                <a:solidFill>
                  <a:schemeClr val="accent6">
                    <a:lumMod val="75000"/>
                  </a:schemeClr>
                </a:solidFill>
              </a:rPr>
              <a:t>Core</a:t>
            </a:r>
            <a:r>
              <a:rPr lang="ru-RU" b="1" dirty="0" smtClean="0">
                <a:solidFill>
                  <a:schemeClr val="accent6">
                    <a:lumMod val="75000"/>
                  </a:schemeClr>
                </a:solidFill>
              </a:rPr>
              <a:t> i5, </a:t>
            </a:r>
            <a:r>
              <a:rPr lang="ru-RU" b="1" dirty="0" err="1" smtClean="0">
                <a:solidFill>
                  <a:schemeClr val="accent6">
                    <a:lumMod val="75000"/>
                  </a:schemeClr>
                </a:solidFill>
              </a:rPr>
              <a:t>Core</a:t>
            </a:r>
            <a:r>
              <a:rPr lang="ru-RU" b="1" dirty="0" smtClean="0">
                <a:solidFill>
                  <a:schemeClr val="accent6">
                    <a:lumMod val="75000"/>
                  </a:schemeClr>
                </a:solidFill>
              </a:rPr>
              <a:t> i7, </a:t>
            </a:r>
            <a:r>
              <a:rPr lang="ru-RU" b="1" dirty="0" err="1" smtClean="0">
                <a:solidFill>
                  <a:schemeClr val="accent6">
                    <a:lumMod val="75000"/>
                  </a:schemeClr>
                </a:solidFill>
              </a:rPr>
              <a:t>Atom</a:t>
            </a:r>
            <a:r>
              <a:rPr lang="ru-RU" b="1" dirty="0" smtClean="0">
                <a:solidFill>
                  <a:schemeClr val="accent6">
                    <a:lumMod val="75000"/>
                  </a:schemeClr>
                </a:solidFill>
              </a:rPr>
              <a:t> компании </a:t>
            </a:r>
            <a:r>
              <a:rPr lang="ru-RU" b="1" dirty="0" err="1" smtClean="0">
                <a:solidFill>
                  <a:schemeClr val="accent6">
                    <a:lumMod val="75000"/>
                  </a:schemeClr>
                </a:solidFill>
              </a:rPr>
              <a:t>Intel</a:t>
            </a:r>
            <a:r>
              <a:rPr lang="ru-RU" b="1" dirty="0" smtClean="0">
                <a:solidFill>
                  <a:schemeClr val="accent6">
                    <a:lumMod val="75000"/>
                  </a:schemeClr>
                </a:solidFill>
              </a:rPr>
              <a:t>. Имеются также процессоры компании AMD, мы их рассмотрим в отдельной статье о железе компьютера. Различие между ними состоит в производительности. Чем выше у процессора тактовая частота, тем выше производительность вашего компьютера. Тактовая частота определяет, сколько операций в секунду может выполнять процессор. Для более ранних видов процессоров (например, 286) одна команда выполнялась за несколько тактов. В более современных за один такт выполняется несколько операций.</a:t>
            </a:r>
          </a:p>
          <a:p>
            <a:endParaRPr lang="ru-RU" b="1" dirty="0" smtClean="0">
              <a:solidFill>
                <a:schemeClr val="accent6">
                  <a:lumMod val="75000"/>
                </a:schemeClr>
              </a:solidFill>
            </a:endParaRPr>
          </a:p>
          <a:p>
            <a:r>
              <a:rPr lang="ru-RU" b="1" dirty="0" smtClean="0">
                <a:solidFill>
                  <a:schemeClr val="accent6">
                    <a:lumMod val="75000"/>
                  </a:schemeClr>
                </a:solidFill>
              </a:rPr>
              <a:t>В настоящее время определено, что тактовая частота имеет свои пределы и более определенного предела невозможна. Поэтому процессоры стали развиваться по пути увеличения количества потоков в ядре и числа ядер. Впрочем, производительность работы компьютера зависит не только от скорости работы центрального процессора, но и от скоростей работы других компонентов компьютера, в частности от скорости и объема оперативной памяти.</a:t>
            </a:r>
            <a:endParaRPr lang="ru-RU" b="1" dirty="0">
              <a:solidFill>
                <a:schemeClr val="accent6">
                  <a:lumMod val="75000"/>
                </a:schemeClr>
              </a:solidFill>
            </a:endParaRPr>
          </a:p>
        </p:txBody>
      </p:sp>
    </p:spTree>
    <p:extLst>
      <p:ext uri="{BB962C8B-B14F-4D97-AF65-F5344CB8AC3E}">
        <p14:creationId xmlns:p14="http://schemas.microsoft.com/office/powerpoint/2010/main" val="1877720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86000" y="1028343"/>
            <a:ext cx="4572000" cy="4801314"/>
          </a:xfrm>
          <a:prstGeom prst="rect">
            <a:avLst/>
          </a:prstGeom>
        </p:spPr>
        <p:txBody>
          <a:bodyPr>
            <a:spAutoFit/>
          </a:bodyPr>
          <a:lstStyle/>
          <a:p>
            <a:r>
              <a:rPr lang="ru-RU" b="1" dirty="0" smtClean="0">
                <a:solidFill>
                  <a:schemeClr val="accent6">
                    <a:lumMod val="75000"/>
                  </a:schemeClr>
                </a:solidFill>
              </a:rPr>
              <a:t>Жесткий диск. Данные в компьютере хранятся на жестком диске. При выключении электропитания данные на жестком диске сохраняются. Одним из основных параметров является ёмкость диска, которая измеряется в гигабайтах (Один гигабайт равен примерно одному миллиарду байт. В байте хранится один символ). Диск может иметь ёмкость 2, 4, 8, 16, 30, 32, 40, 60, 64, 80, 96, 115, 120, 128, 160, 180, 250, 256, 320, 400, 500, 512, 640, 750 гигабайт и 1, 1.5, 2, 2.5, 3 терабайт (1 терабайт равен приблизительно 1 000 гигабайт). Более старые диски имеют ёмкость, измеряемую в мегабайтах (один мегабайт равен примерно одному миллиону байт).</a:t>
            </a:r>
            <a:endParaRPr lang="ru-RU" b="1" dirty="0">
              <a:solidFill>
                <a:schemeClr val="accent6">
                  <a:lumMod val="75000"/>
                </a:schemeClr>
              </a:solidFill>
            </a:endParaRPr>
          </a:p>
        </p:txBody>
      </p:sp>
    </p:spTree>
    <p:extLst>
      <p:ext uri="{BB962C8B-B14F-4D97-AF65-F5344CB8AC3E}">
        <p14:creationId xmlns:p14="http://schemas.microsoft.com/office/powerpoint/2010/main" val="350917523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3863</Words>
  <Application>Microsoft Office PowerPoint</Application>
  <PresentationFormat>Экран (4:3)</PresentationFormat>
  <Paragraphs>106</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4</cp:revision>
  <dcterms:created xsi:type="dcterms:W3CDTF">2017-10-15T15:25:09Z</dcterms:created>
  <dcterms:modified xsi:type="dcterms:W3CDTF">2017-10-15T16:04:43Z</dcterms:modified>
</cp:coreProperties>
</file>