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9902" y="3791173"/>
            <a:ext cx="3747495" cy="2041518"/>
          </a:xfrm>
        </p:spPr>
        <p:txBody>
          <a:bodyPr>
            <a:normAutofit/>
          </a:bodyPr>
          <a:lstStyle/>
          <a:p>
            <a:pPr algn="l"/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 ы п о л н ил:  о б у ч а ю щ и 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й 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я   </a:t>
            </a:r>
            <a: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 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р у п </a:t>
            </a:r>
            <a:r>
              <a:rPr lang="ru-RU" altLang="ru-RU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ы  </a:t>
            </a:r>
            <a: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№23</a:t>
            </a:r>
            <a:b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 о  п р о ф е с </a:t>
            </a:r>
            <a:r>
              <a:rPr lang="ru-RU" altLang="ru-RU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ru-RU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 а ш и н и с т  л о к о м о т и в а</a:t>
            </a:r>
            <a: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b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 к а ч е н к </a:t>
            </a:r>
            <a:r>
              <a:rPr lang="ru-RU" altLang="ru-RU" sz="2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  Д 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 и т р и й   Г е н </a:t>
            </a:r>
            <a:r>
              <a:rPr lang="ru-RU" altLang="ru-RU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а д ь е в и ч</a:t>
            </a:r>
            <a: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 у к о в о д и т е л ь:  А н д р е </a:t>
            </a:r>
            <a:r>
              <a:rPr lang="ru-RU" altLang="ru-RU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 а  О. А</a:t>
            </a:r>
            <a: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alt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656" y="1822045"/>
            <a:ext cx="11132458" cy="1625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sz="4400" b="1" dirty="0" smtClean="0"/>
              <a:t>Основные этапы исторического развития железнодорожной системы Германии </a:t>
            </a:r>
            <a:endParaRPr lang="ru-RU" altLang="ru-RU" sz="4400" b="1" dirty="0"/>
          </a:p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(исследование)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3657" y="187236"/>
            <a:ext cx="8853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бюджетное профессиональное образовательное учреждение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«Балашовский политехнический лицей»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60551" y="6176219"/>
            <a:ext cx="149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968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b="1" dirty="0">
                <a:solidFill>
                  <a:srgbClr val="00B050"/>
                </a:solidFill>
              </a:rPr>
              <a:t>Danke für Ihre Aufmerksamkeit!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7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099" y="318470"/>
            <a:ext cx="11495314" cy="642257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b="1" u="sng" dirty="0"/>
              <a:t>Объект  исследования: </a:t>
            </a:r>
            <a:r>
              <a:rPr lang="ru-RU" dirty="0"/>
              <a:t>немецкая железнодорожная система Германии.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</a:t>
            </a:r>
            <a:r>
              <a:rPr lang="ru-RU" b="1" u="sng" dirty="0"/>
              <a:t>Предмет исследования: </a:t>
            </a:r>
            <a:r>
              <a:rPr lang="ru-RU" dirty="0"/>
              <a:t>этапы исторического развития немецкой железнодорожной системы.</a:t>
            </a:r>
          </a:p>
          <a:p>
            <a:pPr algn="ctr">
              <a:spcBef>
                <a:spcPts val="0"/>
              </a:spcBef>
            </a:pPr>
            <a:endParaRPr lang="ru-RU" dirty="0"/>
          </a:p>
          <a:p>
            <a:r>
              <a:rPr lang="ru-RU" b="1" u="sng" dirty="0"/>
              <a:t>Цель исследования </a:t>
            </a:r>
            <a:r>
              <a:rPr lang="ru-RU" dirty="0"/>
              <a:t>исследования: выявить основные этапы исторического развития железнодорожной системы Германии.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/>
              <a:t>            </a:t>
            </a:r>
          </a:p>
          <a:p>
            <a:pPr algn="ctr">
              <a:spcBef>
                <a:spcPts val="0"/>
              </a:spcBef>
            </a:pPr>
            <a:endParaRPr lang="ru-RU" dirty="0"/>
          </a:p>
          <a:p>
            <a:r>
              <a:rPr lang="ru-RU" u="sng" dirty="0"/>
              <a:t>Задачи исследования: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1 Проанализировать историческое развитие немецкой железной дороги.</a:t>
            </a:r>
          </a:p>
          <a:p>
            <a:r>
              <a:rPr lang="ru-RU" dirty="0"/>
              <a:t>2. Выявить основные этапы исторического развития железнодорожной системы Германии.</a:t>
            </a:r>
          </a:p>
          <a:p>
            <a:r>
              <a:rPr lang="ru-RU" dirty="0"/>
              <a:t>3. Выявить и охарактеризовать современные типы поездов Германии.</a:t>
            </a:r>
          </a:p>
          <a:p>
            <a:pPr marL="0" indent="0">
              <a:buNone/>
            </a:pPr>
            <a:r>
              <a:rPr lang="ru-RU" dirty="0"/>
              <a:t> </a:t>
            </a:r>
            <a:br>
              <a:rPr lang="ru-RU" dirty="0"/>
            </a:br>
            <a:r>
              <a:rPr lang="ru-RU" b="1" u="sng" dirty="0"/>
              <a:t>Методы: </a:t>
            </a:r>
            <a:r>
              <a:rPr lang="ru-RU" dirty="0"/>
              <a:t>1) анализ литературы по вопросу; 2) поиск информации в книгах и сети </a:t>
            </a:r>
            <a:r>
              <a:rPr lang="ru-RU" dirty="0" smtClean="0"/>
              <a:t>Интернет; 3</a:t>
            </a:r>
            <a:r>
              <a:rPr lang="ru-RU" dirty="0"/>
              <a:t>) сравнительный анализ; 4) опрос.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4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901" y="3200399"/>
            <a:ext cx="2179675" cy="382585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8502" y="1965143"/>
            <a:ext cx="2465705" cy="16178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Deutsche Bahn усилит контроль масочного режима в поездах (фото) |  Информация о Германии и советы туристам | DW | 08.12.2020">
            <a:extLst>
              <a:ext uri="{FF2B5EF4-FFF2-40B4-BE49-F238E27FC236}">
                <a16:creationId xmlns="" xmlns:a16="http://schemas.microsoft.com/office/drawing/2014/main" id="{F0F4AB69-321C-4EBD-AB01-9373BDE0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84" y="1414130"/>
            <a:ext cx="5719117" cy="45932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utsche Bahn: 30 Minuten kostenlose WLAN-Nutzung am Bahnhof - Golem.de">
            <a:extLst>
              <a:ext uri="{FF2B5EF4-FFF2-40B4-BE49-F238E27FC236}">
                <a16:creationId xmlns="" xmlns:a16="http://schemas.microsoft.com/office/drawing/2014/main" id="{12A4116B-CBAE-4D70-87B7-43CBFC6D5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8" y="1414129"/>
            <a:ext cx="5648083" cy="45188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475A74-4401-4E58-8AE3-00F6D9AC6809}"/>
              </a:ext>
            </a:extLst>
          </p:cNvPr>
          <p:cNvSpPr/>
          <p:nvPr/>
        </p:nvSpPr>
        <p:spPr>
          <a:xfrm>
            <a:off x="1912513" y="183051"/>
            <a:ext cx="9183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Bahnhof und der Zug mit dem DB-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Schild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512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032"/>
            <a:ext cx="10515600" cy="100455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fr</a:t>
            </a:r>
            <a:r>
              <a:rPr lang="ru-RU" sz="4000" b="1" dirty="0">
                <a:solidFill>
                  <a:srgbClr val="00B050"/>
                </a:solidFill>
              </a:rPr>
              <a:t>ȕ</a:t>
            </a:r>
            <a:r>
              <a:rPr lang="en-US" sz="4000" b="1" dirty="0">
                <a:solidFill>
                  <a:srgbClr val="00B050"/>
                </a:solidFill>
              </a:rPr>
              <a:t>he Entwicklung der Eisenbahn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Самые необычные поезда в истории железных дорог мира">
            <a:extLst>
              <a:ext uri="{FF2B5EF4-FFF2-40B4-BE49-F238E27FC236}">
                <a16:creationId xmlns="" xmlns:a16="http://schemas.microsoft.com/office/drawing/2014/main" id="{BE967016-D167-48B4-86DF-251D12C3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4" y="1081003"/>
            <a:ext cx="5718090" cy="504866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-5-1 — Википедия">
            <a:extLst>
              <a:ext uri="{FF2B5EF4-FFF2-40B4-BE49-F238E27FC236}">
                <a16:creationId xmlns="" xmlns:a16="http://schemas.microsoft.com/office/drawing/2014/main" id="{7EFAC491-F892-4B3C-ACC0-47A2248A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07584"/>
            <a:ext cx="5859857" cy="504866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CB2C44CD-CAC5-406D-B8FF-0667EDF9A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3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24" y="351074"/>
            <a:ext cx="3183430" cy="361507"/>
          </a:xfrm>
        </p:spPr>
        <p:txBody>
          <a:bodyPr>
            <a:noAutofit/>
          </a:bodyPr>
          <a:lstStyle/>
          <a:p>
            <a:pPr algn="ctr"/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Deutsches Reich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725179" y="2593490"/>
            <a:ext cx="151129" cy="32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</p:txBody>
      </p:sp>
      <p:pic>
        <p:nvPicPr>
          <p:cNvPr id="6146" name="Picture 2" descr="Новый флагманский экспресс Немецких железных дорог (фото) | Кадр дня | DW |  15.09.2016">
            <a:extLst>
              <a:ext uri="{FF2B5EF4-FFF2-40B4-BE49-F238E27FC236}">
                <a16:creationId xmlns="" xmlns:a16="http://schemas.microsoft.com/office/drawing/2014/main" id="{B2DB98E9-64F3-4ECE-A0E8-58352006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2" y="820146"/>
            <a:ext cx="4040233" cy="31458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reitspurbahn – железная дорога Третьего Рейха - ЯПлакалъ">
            <a:extLst>
              <a:ext uri="{FF2B5EF4-FFF2-40B4-BE49-F238E27FC236}">
                <a16:creationId xmlns="" xmlns:a16="http://schemas.microsoft.com/office/drawing/2014/main" id="{514E1F41-4F77-4E88-8A94-0A02A41B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40" y="712581"/>
            <a:ext cx="4739588" cy="31934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96D79CD-1979-43D1-89F1-D178B6B5E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1E6FC00-F043-4D6E-B4B7-2145B7D583C3}"/>
              </a:ext>
            </a:extLst>
          </p:cNvPr>
          <p:cNvSpPr/>
          <p:nvPr/>
        </p:nvSpPr>
        <p:spPr>
          <a:xfrm>
            <a:off x="8151949" y="228599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Drittes Reich</a:t>
            </a:r>
            <a:r>
              <a:rPr lang="ru-RU" sz="2800" b="1" dirty="0">
                <a:solidFill>
                  <a:srgbClr val="00B050"/>
                </a:solidFill>
              </a:rPr>
              <a:t> </a:t>
            </a:r>
            <a:endParaRPr lang="ru-RU" sz="2800" dirty="0"/>
          </a:p>
        </p:txBody>
      </p:sp>
      <p:pic>
        <p:nvPicPr>
          <p:cNvPr id="6151" name="Picture 7" descr="Поезд Адольфа Гитлера | Читай историю | Яндекс Дзен">
            <a:extLst>
              <a:ext uri="{FF2B5EF4-FFF2-40B4-BE49-F238E27FC236}">
                <a16:creationId xmlns="" xmlns:a16="http://schemas.microsoft.com/office/drawing/2014/main" id="{D5070CC0-F787-4283-9AFA-2EDDC4AC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57" y="3034219"/>
            <a:ext cx="4927944" cy="3111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095D4CD4-F23C-4376-852E-4914FD74D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748DFAA-A42C-4326-9B7C-529CA914F175}"/>
              </a:ext>
            </a:extLst>
          </p:cNvPr>
          <p:cNvSpPr/>
          <p:nvPr/>
        </p:nvSpPr>
        <p:spPr>
          <a:xfrm>
            <a:off x="4094756" y="6099916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Adolf Hitlers Zug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983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64" y="141668"/>
            <a:ext cx="10515600" cy="643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Nachkriegszeit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3210036"/>
            <a:ext cx="4531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InterCityExpress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(высокоскоростной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поезд, скорость 330 км/ч)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32282" y="3227904"/>
            <a:ext cx="4254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IRE</a:t>
            </a:r>
            <a:r>
              <a:rPr lang="ru-RU" b="1" i="1" dirty="0"/>
              <a:t>- </a:t>
            </a:r>
            <a:r>
              <a:rPr lang="en-US" b="1" i="1" dirty="0" err="1"/>
              <a:t>InterRegioExpress</a:t>
            </a:r>
            <a:r>
              <a:rPr lang="en-US" b="1" i="1" dirty="0"/>
              <a:t> </a:t>
            </a:r>
            <a:r>
              <a:rPr lang="ru-RU" b="1" i="1" dirty="0"/>
              <a:t>(остановки в</a:t>
            </a:r>
            <a:endParaRPr lang="ru-RU" dirty="0"/>
          </a:p>
          <a:p>
            <a:r>
              <a:rPr lang="ru-RU" b="1" i="1" dirty="0"/>
              <a:t>крупных и средних городах)</a:t>
            </a:r>
            <a:endParaRPr lang="ru-RU" dirty="0"/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46BD4A67-4C27-45A9-AB23-CFABB326F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Рисунок 1">
            <a:extLst>
              <a:ext uri="{FF2B5EF4-FFF2-40B4-BE49-F238E27FC236}">
                <a16:creationId xmlns="" xmlns:a16="http://schemas.microsoft.com/office/drawing/2014/main" id="{88CA1850-BEED-4829-A85E-FF1B67A96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858625"/>
            <a:ext cx="385014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1">
            <a:extLst>
              <a:ext uri="{FF2B5EF4-FFF2-40B4-BE49-F238E27FC236}">
                <a16:creationId xmlns="" xmlns:a16="http://schemas.microsoft.com/office/drawing/2014/main" id="{4E97FE89-B92D-411C-8395-70489460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82" y="848201"/>
            <a:ext cx="3945589" cy="231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1">
            <a:extLst>
              <a:ext uri="{FF2B5EF4-FFF2-40B4-BE49-F238E27FC236}">
                <a16:creationId xmlns="" xmlns:a16="http://schemas.microsoft.com/office/drawing/2014/main" id="{A26A215C-6E58-438D-B4FD-ADBDB78C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19" y="3548743"/>
            <a:ext cx="4046363" cy="27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0BD5391-81F9-450C-A3FC-FAE9EFC4AEF0}"/>
              </a:ext>
            </a:extLst>
          </p:cNvPr>
          <p:cNvSpPr/>
          <p:nvPr/>
        </p:nvSpPr>
        <p:spPr>
          <a:xfrm>
            <a:off x="4089627" y="6257255"/>
            <a:ext cx="343074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409825" algn="l"/>
              </a:tabLs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Bahn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(частые остановки)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4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6623" y="0"/>
            <a:ext cx="117422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853" y="646331"/>
            <a:ext cx="108182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242479" y="3216785"/>
            <a:ext cx="35410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FB22014F-5F17-4CD5-9D79-68E6ACAA7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08450"/>
              </p:ext>
            </p:extLst>
          </p:nvPr>
        </p:nvGraphicFramePr>
        <p:xfrm>
          <a:off x="914400" y="646331"/>
          <a:ext cx="10558131" cy="568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735">
                  <a:extLst>
                    <a:ext uri="{9D8B030D-6E8A-4147-A177-3AD203B41FA5}">
                      <a16:colId xmlns="" xmlns:a16="http://schemas.microsoft.com/office/drawing/2014/main" val="484760628"/>
                    </a:ext>
                  </a:extLst>
                </a:gridCol>
                <a:gridCol w="3348944">
                  <a:extLst>
                    <a:ext uri="{9D8B030D-6E8A-4147-A177-3AD203B41FA5}">
                      <a16:colId xmlns="" xmlns:a16="http://schemas.microsoft.com/office/drawing/2014/main" val="815430606"/>
                    </a:ext>
                  </a:extLst>
                </a:gridCol>
                <a:gridCol w="4241666">
                  <a:extLst>
                    <a:ext uri="{9D8B030D-6E8A-4147-A177-3AD203B41FA5}">
                      <a16:colId xmlns="" xmlns:a16="http://schemas.microsoft.com/office/drawing/2014/main" val="3922786190"/>
                    </a:ext>
                  </a:extLst>
                </a:gridCol>
                <a:gridCol w="2371786">
                  <a:extLst>
                    <a:ext uri="{9D8B030D-6E8A-4147-A177-3AD203B41FA5}">
                      <a16:colId xmlns="" xmlns:a16="http://schemas.microsoft.com/office/drawing/2014/main" val="2247347415"/>
                    </a:ext>
                  </a:extLst>
                </a:gridCol>
              </a:tblGrid>
              <a:tr h="206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="" xmlns:a16="http://schemas.microsoft.com/office/drawing/2014/main" val="2684781766"/>
                  </a:ext>
                </a:extLst>
              </a:tr>
              <a:tr h="6047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Протяженность путей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 тыс. км;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19983 км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электрифицированы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 тыс. км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 электрифицированы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="" xmlns:a16="http://schemas.microsoft.com/office/drawing/2014/main" val="3425233055"/>
                  </a:ext>
                </a:extLst>
              </a:tr>
              <a:tr h="6047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перевозок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2млн. пассажиров;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 9 млн. тонн грузов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млрд. пассажиров;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1,28 млрд тонн грузов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="" xmlns:a16="http://schemas.microsoft.com/office/drawing/2014/main" val="3593180340"/>
                  </a:ext>
                </a:extLst>
              </a:tr>
              <a:tr h="196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Подвижной состав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4000 локомотивов;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 моторвагонных составов;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19000 вагонов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Грузовые вагоны всех типов 166895;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пассажирские вагоны дальнего следования 17898;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пассажирские вагоны пригородных поездов 12371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="" xmlns:a16="http://schemas.microsoft.com/office/drawing/2014/main" val="288682012"/>
                  </a:ext>
                </a:extLst>
              </a:tr>
              <a:tr h="9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колеи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 русской колеей 1520 мм,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трамвайные системы 1м,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узколинейные 750-900 мм.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- 1520 мм, 1522 мм или 1524 мм,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- 1516 до 1528 мм.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="" xmlns:a16="http://schemas.microsoft.com/office/drawing/2014/main" val="561635737"/>
                  </a:ext>
                </a:extLst>
              </a:tr>
              <a:tr h="6047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 объектов (соседние страны);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обслуживание всей  территории Германии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-77 из 85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субьектов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="" xmlns:a16="http://schemas.microsoft.com/office/drawing/2014/main" val="1264235276"/>
                  </a:ext>
                </a:extLst>
              </a:tr>
              <a:tr h="6047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мире по протяженности эксплуатируемых путей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="" xmlns:a16="http://schemas.microsoft.com/office/drawing/2014/main" val="272015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28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739"/>
            <a:ext cx="10515600" cy="5811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014" y="5046959"/>
            <a:ext cx="11019971" cy="163730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Руководствуясь теоретической и практической частью нашей работы, можно говорить о том, что поставленная цель и задачи, </a:t>
            </a:r>
            <a:r>
              <a:rPr lang="ru-RU"/>
              <a:t>были </a:t>
            </a:r>
            <a:r>
              <a:rPr lang="ru-RU" smtClean="0"/>
              <a:t>достигнуты. </a:t>
            </a:r>
            <a:endParaRPr lang="ru-RU" dirty="0"/>
          </a:p>
        </p:txBody>
      </p:sp>
      <p:pic>
        <p:nvPicPr>
          <p:cNvPr id="4" name="Picture 4" descr="Самые необычные поезда в истории железных дорог мира">
            <a:extLst>
              <a:ext uri="{FF2B5EF4-FFF2-40B4-BE49-F238E27FC236}">
                <a16:creationId xmlns="" xmlns:a16="http://schemas.microsoft.com/office/drawing/2014/main" id="{515CA26E-6AB1-4C0B-B07B-868A54110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4" y="1081003"/>
            <a:ext cx="4729261" cy="3597435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На немецкой железной дороге - без пяти минут забастовка | Экономика в  Германии и мире: новости и аналитика | DW | 06.08.2007">
            <a:extLst>
              <a:ext uri="{FF2B5EF4-FFF2-40B4-BE49-F238E27FC236}">
                <a16:creationId xmlns="" xmlns:a16="http://schemas.microsoft.com/office/drawing/2014/main" id="{2AF9CFAF-2B36-4A8E-889D-251CF637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50" y="1081003"/>
            <a:ext cx="5165650" cy="359743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2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8" y="116115"/>
            <a:ext cx="9699171" cy="885371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999" y="1001486"/>
            <a:ext cx="10233800" cy="585651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Абросимов А. Е. Железнодорожная система Германии Германии. - М.,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154 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Култышев С. В. Все о Германии: справочник туриста. – М.,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212 с.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Deutsche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Bahn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ресурс] – Режим доступа: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Российские_железные_дороги [Электронный ресурс] – Режим доступа: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/>
              <a:t>	</a:t>
            </a:r>
            <a:endParaRPr lang="ru-RU" dirty="0"/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200756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750</TotalTime>
  <Words>402</Words>
  <Application>Microsoft Office PowerPoint</Application>
  <PresentationFormat>Широкоэкранный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Глубина</vt:lpstr>
      <vt:lpstr>В  ы п о л н ил:  о б у ч а ю щ и й с я   г  р у п п ы  №23  п о  п р о ф е с с и и  «М а ш и н и с т  л о к о м о т и в а» Т к а ч е н к о  Д м и т р и й   Г е н н а д ь е в и ч Р у к о в о д и т е л ь:  А н д р е е в а  О. А. </vt:lpstr>
      <vt:lpstr>Презентация PowerPoint</vt:lpstr>
      <vt:lpstr>Презентация PowerPoint</vt:lpstr>
      <vt:lpstr>Die frȕhe Entwicklung der Eisenbahn</vt:lpstr>
      <vt:lpstr>Deutsches Reich </vt:lpstr>
      <vt:lpstr>Die Nachkriegszeit</vt:lpstr>
      <vt:lpstr>Презентация PowerPoint</vt:lpstr>
      <vt:lpstr>Заключение</vt:lpstr>
      <vt:lpstr>Список использованной литературы: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 обучающаяся   г руппы  №28  по профессии  Повар,  кондитер Асланова Ниар Руководитель: Андреева О.А.</dc:title>
  <dc:creator>user</dc:creator>
  <cp:lastModifiedBy>user</cp:lastModifiedBy>
  <cp:revision>62</cp:revision>
  <dcterms:created xsi:type="dcterms:W3CDTF">2018-04-19T05:01:21Z</dcterms:created>
  <dcterms:modified xsi:type="dcterms:W3CDTF">2023-03-26T18:04:06Z</dcterms:modified>
</cp:coreProperties>
</file>