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1"/>
  </p:notesMasterIdLst>
  <p:sldIdLst>
    <p:sldId id="256" r:id="rId2"/>
    <p:sldId id="257" r:id="rId3"/>
    <p:sldId id="271" r:id="rId4"/>
    <p:sldId id="269" r:id="rId5"/>
    <p:sldId id="270" r:id="rId6"/>
    <p:sldId id="260" r:id="rId7"/>
    <p:sldId id="258" r:id="rId8"/>
    <p:sldId id="272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74" r:id="rId17"/>
    <p:sldId id="268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2600"/>
    <a:srgbClr val="A40000"/>
    <a:srgbClr val="001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9D27F-8FF5-406C-98DD-1A6FFCBF578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A222B-5B02-4EDE-8C91-99787F2B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222B-5B02-4EDE-8C91-99787F2B235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0777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800" b="1" cap="none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66552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solidFill>
                  <a:srgbClr val="002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99BC-4097-43CC-9D13-75ABF74C2ACB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F09C-691A-44BD-B587-E9F27112F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A58B-BAEE-4B7F-BE21-9465A7B97683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76DD-BE0C-4A55-99AD-14FB74E9F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A539-49EF-4014-A309-4AF50D555532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7B1-9BA9-4F7C-9415-8DFE84A08E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80D8-0BB4-4CA8-BB0D-334463E4E311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9724-80EA-4E7E-9041-4042C75E4B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3FE8-71BE-491E-B4D6-06B65BC7565C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BBCD-3C52-4B0B-A9C5-122095A96A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7" name="Picture 3" descr="C:\Users\Solaris\Downloads\UK.png"/>
          <p:cNvPicPr>
            <a:picLocks noChangeAspect="1" noChangeArrowheads="1"/>
          </p:cNvPicPr>
          <p:nvPr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3" descr="C:\Users\Solaris\Downloads\UK.png"/>
          <p:cNvPicPr>
            <a:picLocks noChangeAspect="1" noChangeArrowheads="1"/>
          </p:cNvPicPr>
          <p:nvPr userDrawn="1"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 flipH="1"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8E3D5-04A3-4781-8562-3EF0D100CFCD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176FD-D57A-4BBF-A632-55A2A713FD0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Solaris\Downloads\Rossiya-Russia.png"/>
          <p:cNvPicPr>
            <a:picLocks noChangeAspect="1" noChangeArrowheads="1"/>
          </p:cNvPicPr>
          <p:nvPr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5614-DBD8-4CAF-ABDD-876B54BF54C6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D905-1ACF-4156-A180-2BDE0C597E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39BA-5FCF-41B7-BFD7-8E7DA3C9E8F6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F713-4922-40AB-8C07-80ED0CFF2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71B3-4A46-4287-97D2-459E520438E5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0BED-F5FE-47C3-9D46-FFAF697F32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8D09-4132-47B2-86D2-8562647DB6CA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C743-20B4-4C50-8251-E72739FDF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F3B9-10CB-4CAF-8EF1-73A5C8530708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9CF9-3D87-41C6-A94D-633C1B6FEC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7AB6-B7D9-493D-8B73-1839B84FB0FA}" type="datetimeFigureOut">
              <a:rPr lang="ru-RU" smtClean="0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751B-A817-4CC4-937E-5A1A64055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BC8E3D5-04A3-4781-8562-3EF0D100CFCD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AC176FD-D57A-4BBF-A632-55A2A713F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2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6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6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6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6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6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agul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ebus1.com/en/index.php?item=rebus_generato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00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по английскому языку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83341"/>
            <a:ext cx="8693834" cy="175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приёмов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английского языка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73005"/>
            <a:ext cx="8786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Оломская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Елена  Петровна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МОУ СОШ с. Калуга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3218" y="274638"/>
            <a:ext cx="843358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Метод выяснения ожиданий и опасений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8813" y="1223891"/>
            <a:ext cx="8721970" cy="3418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Очень важно, чтобы этап выяснения ожиданий и опасений был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Непосредственно связан с рефлексией: если в начале урока дети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фиксируют свои личные цели и опасения (при помощи разных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приемов), то в конце урока нужно обязательно вернуться к этим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ожиданиям и проанализировать: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Что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сбылось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? Что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 сбылось?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Сбылись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жидания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(т.е. цели)?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Сбылись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опасения (т.е. цели не сбылись и у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кого)? Почему?(т.е. проанализировать причины для того, чтобы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эффективно организовать последующие уроки с учетом полученных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результатов).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Ситуация яркого пятна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218" y="1209823"/>
            <a:ext cx="8637563" cy="4881488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визуализации существует особый способ подачи текстовой </a:t>
            </a:r>
          </a:p>
          <a:p>
            <a:pPr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информации: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облако слов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Суть методики заключается в том, что </a:t>
            </a:r>
          </a:p>
          <a:p>
            <a:pPr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исследуемый объект или явление описывается в виде набора ключевых </a:t>
            </a:r>
          </a:p>
          <a:p>
            <a:pPr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слов (облака слов), которые особым образом вписываются в </a:t>
            </a:r>
          </a:p>
          <a:p>
            <a:pPr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графическую фигуру. В голове картинка начинает </a:t>
            </a:r>
          </a:p>
          <a:p>
            <a:pPr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ассоциироваться с набором слов, что облегчает усвоение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нового</a:t>
            </a:r>
          </a:p>
          <a:p>
            <a:pPr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материала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2017-04-24_15-47-02.png"/>
          <p:cNvPicPr>
            <a:picLocks noChangeAspect="1"/>
          </p:cNvPicPr>
          <p:nvPr/>
        </p:nvPicPr>
        <p:blipFill>
          <a:blip r:embed="rId2" cstate="print"/>
          <a:srcRect t="23818" b="10123"/>
          <a:stretch>
            <a:fillRect/>
          </a:stretch>
        </p:blipFill>
        <p:spPr>
          <a:xfrm>
            <a:off x="3549617" y="3685736"/>
            <a:ext cx="5252691" cy="2672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423" y="5331654"/>
            <a:ext cx="25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https://tagul.com/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693" y="4853354"/>
            <a:ext cx="236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Облако слов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Группировка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334" y="1135966"/>
            <a:ext cx="4804118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Предлагается разделить на группы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ряд слов. Например: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dogs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men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women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children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boxes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feet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balls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Основанием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классификации будут внешние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признаки, а вопрос: "Почему слова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множественного числа имеют разные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признаки?" и будет целью урока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146" name="Picture 2" descr="http://pictures-1.vaplace.com/38/d0/38d07792935b03ad27091a799ec11b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227" y="1923170"/>
            <a:ext cx="3234713" cy="4270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Отсроченная догадка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658" y="12063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Предлагается интересный эпизод,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фильм, содержащий интригу 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затруднения в объяснении, фотографии,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текст, аудио, презентация, интересные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факты из жизни. В ходе фронтальной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беседы определяется цель познания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2017-04-23_17-31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451" y="4080166"/>
            <a:ext cx="3854547" cy="2165888"/>
          </a:xfrm>
          <a:prstGeom prst="rect">
            <a:avLst/>
          </a:prstGeom>
        </p:spPr>
      </p:pic>
      <p:pic>
        <p:nvPicPr>
          <p:cNvPr id="21506" name="Picture 2" descr="https://s14.stc.all.kpcdn.net/share/i/12/10325225/inx96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553" y="1350814"/>
            <a:ext cx="3319146" cy="2212765"/>
          </a:xfrm>
          <a:prstGeom prst="rect">
            <a:avLst/>
          </a:prstGeom>
          <a:noFill/>
        </p:spPr>
      </p:pic>
      <p:pic>
        <p:nvPicPr>
          <p:cNvPr id="21510" name="Picture 6" descr="https://xn--d1abbusdciv.xn--p1ai/wp-content/uploads/2018/02/E-Board_v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6911" y="4142806"/>
            <a:ext cx="3502855" cy="206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наглядного образа, объекта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Незаконченная схема, таблица или объекты, например, при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изучении  грамматики предлагается сравнить предложения,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написанные в разных временах или предложения разных типов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(вопросительные, отрицательные, утвердительные), что вызывает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активизацию мыслительной деятельности учащихся, способствует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выдвижению гипотез и формулированию целей.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astana.cityshow.me/site/assets/files/306560/1504670647-592.0x400p41x27-al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880" y="4077835"/>
            <a:ext cx="3910819" cy="2386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Работа над понятием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402" y="133291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Учащимся предлагаю для зрительного восприятия название тему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урока и прошу объяснить значение каждого слова. Далее, от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значения слова определяем цель урока.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 Как образуются порядковые числительные?»Что в формулировке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темы известно? (Например, известно, что такое числительные.)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Picture 2" descr="http://files.web2edu.ru/b73f813a-5127-4f47-8ef7-cf2da7345ed1/%7B93f86424-bffe-4ecd-9f8f-9f5928226a51%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336" y="3745263"/>
            <a:ext cx="4793810" cy="270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404" y="4153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Использование пословиц, загадок, кроссвордов, ребусов</a:t>
            </a:r>
            <a:r>
              <a:rPr lang="ru-RU" b="1" i="1" dirty="0" smtClean="0">
                <a:solidFill>
                  <a:srgbClr val="CC0000"/>
                </a:solidFill>
              </a:rPr>
              <a:t/>
            </a:r>
            <a:br>
              <a:rPr lang="ru-RU" b="1" i="1" dirty="0" smtClean="0">
                <a:solidFill>
                  <a:srgbClr val="CC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456" y="1586132"/>
            <a:ext cx="8841544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начале урока предлагаем детям разгадать загадку, ребус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или кроссворд,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которые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«подсказывают» тему и цель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урока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 Так, разгадав ребусы,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которых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зашифрованы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имена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дети легко определят цель урока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" t="8195" b="12684"/>
          <a:stretch>
            <a:fillRect/>
          </a:stretch>
        </p:blipFill>
        <p:spPr bwMode="auto">
          <a:xfrm>
            <a:off x="703384" y="3165231"/>
            <a:ext cx="7602118" cy="23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8124" y="5859976"/>
            <a:ext cx="713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3"/>
              </a:rPr>
              <a:t>rebus1.com/</a:t>
            </a:r>
            <a:r>
              <a:rPr lang="ru-RU" u="sng" dirty="0" err="1" smtClean="0">
                <a:hlinkClick r:id="rId3"/>
              </a:rPr>
              <a:t>en</a:t>
            </a:r>
            <a:r>
              <a:rPr lang="ru-RU" u="sng" dirty="0" smtClean="0">
                <a:hlinkClick r:id="rId3"/>
              </a:rPr>
              <a:t>/</a:t>
            </a:r>
            <a:r>
              <a:rPr lang="ru-RU" u="sng" dirty="0" err="1" smtClean="0">
                <a:hlinkClick r:id="rId3"/>
              </a:rPr>
              <a:t>index.php?item=rebus_generator</a:t>
            </a:r>
            <a:endParaRPr lang="en-US" u="sng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58793" y="5472333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</a:t>
            </a: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Тема «</a:t>
            </a:r>
            <a:r>
              <a:rPr lang="en-US" sz="2400" b="1" i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Weekends</a:t>
            </a: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</a:t>
            </a:r>
            <a:endParaRPr lang="ru-RU" sz="2400" b="1" i="1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422031" y="956603"/>
            <a:ext cx="8117058" cy="4586068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bevel/>
          </a:ln>
          <a:scene3d>
            <a:camera prst="orthographicFront"/>
            <a:lightRig rig="threePt" dir="t"/>
          </a:scene3d>
          <a:sp3d>
            <a:bevelT w="152400" h="50800" prst="softRound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301" y="1034292"/>
            <a:ext cx="8342143" cy="433956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Легко заметить, что практически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все приёмы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целеполагания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строятся на диалоге, поэтому очень важно грамотно сформулировать вопросы, учить детей не только отвечать на них, но и придумывать свои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8979" y="1997613"/>
            <a:ext cx="7920111" cy="302455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3809" y="1825283"/>
            <a:ext cx="10107638" cy="4525963"/>
          </a:xfrm>
        </p:spPr>
        <p:txBody>
          <a:bodyPr/>
          <a:lstStyle/>
          <a:p>
            <a:pPr>
              <a:buNone/>
            </a:pPr>
            <a:endParaRPr lang="ru-RU" sz="2400" b="1" u="sng" dirty="0" smtClean="0"/>
          </a:p>
          <a:p>
            <a:pPr>
              <a:buNone/>
            </a:pPr>
            <a:endParaRPr lang="ru-RU" sz="24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Процесс </a:t>
            </a:r>
            <a:r>
              <a:rPr lang="ru-RU" sz="2400" b="1" u="sng" dirty="0" err="1" smtClean="0">
                <a:solidFill>
                  <a:schemeClr val="tx2">
                    <a:lumMod val="75000"/>
                  </a:schemeClr>
                </a:solidFill>
              </a:rPr>
              <a:t>целеполагания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– это коллективное действие,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каждый ученик – участник, активный деятель, каждый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чувствует себя созидателем общего творения.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13207" y="590843"/>
            <a:ext cx="400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Заключение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3827"/>
            <a:ext cx="8714435" cy="1143000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Thank you for attention!</a:t>
            </a:r>
            <a:endParaRPr lang="ru-RU" sz="6600" b="1" i="1" dirty="0">
              <a:solidFill>
                <a:schemeClr val="tx2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29700" name="Picture 4" descr="http://tob-school-17.ucoz.ru/2013-2014/Metod_rabota/Sergeeva_N_Y/Oforml/kni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018" y="3202266"/>
            <a:ext cx="2186598" cy="337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77" y="796327"/>
            <a:ext cx="7886700" cy="285273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478303" y="3632861"/>
            <a:ext cx="8665697" cy="150018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Важнейшей задачей современной системы образования является формирование совокупности «универсальных учебных действий», обеспечивающих «умение учиться», способность личности к саморазвитию и самосовершенствованию путем сознательного и активного присвоения нового социального опыта, а не только освоение учащимися конкретных предметных знаний и навыков в рамках отдельных дисциплин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При этом важно обеспечить ее понимание и принятие учащимися как собственной, значимой для себя. Чтобы ученик сформулировал и присвоил себе цель, его не​обходимо столкнуть с ситуацией, в которой он обнаружит дефицит своих знаний и способностей.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>
            <a:off x="984738" y="1350499"/>
            <a:ext cx="7399606" cy="12700"/>
          </a:xfrm>
          <a:prstGeom prst="curvedConnector3">
            <a:avLst>
              <a:gd name="adj1" fmla="val 463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7286" y="773722"/>
            <a:ext cx="8637563" cy="324963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7528"/>
          </a:xfrm>
        </p:spPr>
        <p:txBody>
          <a:bodyPr/>
          <a:lstStyle/>
          <a:p>
            <a:pPr marL="0" indent="0" algn="l"/>
            <a:r>
              <a:rPr lang="ru-RU" sz="2400" dirty="0" smtClean="0"/>
              <a:t>В педагогике </a:t>
            </a:r>
            <a:r>
              <a:rPr lang="ru-RU" sz="2400" b="1" i="1" dirty="0" err="1" smtClean="0"/>
              <a:t>целеполагание</a:t>
            </a:r>
            <a:r>
              <a:rPr lang="ru-RU" sz="2400" dirty="0" smtClean="0"/>
              <a:t> - это процесс выявления целей и задач субъектов деятельности (учителя и ученика), их предъявления друг другу, согласования и достижения. Оно должно быть субъектным и соответствовать планируемому результату.</a:t>
            </a:r>
            <a:br>
              <a:rPr lang="ru-RU" sz="2400" dirty="0" smtClean="0"/>
            </a:br>
            <a:r>
              <a:rPr lang="ru-RU" sz="2400" b="1" i="1" dirty="0" smtClean="0"/>
              <a:t>Цель</a:t>
            </a:r>
            <a:r>
              <a:rPr lang="ru-RU" sz="2400" dirty="0" smtClean="0"/>
              <a:t> - это то, к чему стремятся, что надо осуществить.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Обучение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целеполаганию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уроках английского языка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79827" y="1740877"/>
            <a:ext cx="876417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Обучение иностранному языку в школе часто сводится  к усвоению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внешне заданных требований: заучивание алфавита, умению говорить,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читать, писать и т.д. Это даёт основание многим учителям считать, что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дети постигают основы чужого языка. Однако на вопросы: «Для чего ты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изучаешь английский язык?» Где будешь использовать заученные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слова?» чаще всего не получают  вразумительных ответов. Ведь, как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правило, цели и желания учеников не учитываются при построении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плана учебного процесса. В таком обучении доминирует внешние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задания, а не личностно обусловленная часть.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424" y="661181"/>
            <a:ext cx="509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Цели должны быть: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1335" y="1631852"/>
            <a:ext cx="3587262" cy="10972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Реальны,  достижимы, конкретны</a:t>
            </a:r>
            <a:endParaRPr lang="ru-RU" sz="2400" b="1" dirty="0"/>
          </a:p>
        </p:txBody>
      </p:sp>
      <p:sp>
        <p:nvSpPr>
          <p:cNvPr id="4" name="Дуга 3"/>
          <p:cNvSpPr/>
          <p:nvPr/>
        </p:nvSpPr>
        <p:spPr>
          <a:xfrm>
            <a:off x="5008099" y="2757268"/>
            <a:ext cx="1463040" cy="1674055"/>
          </a:xfrm>
          <a:prstGeom prst="arc">
            <a:avLst>
              <a:gd name="adj1" fmla="val 16200000"/>
              <a:gd name="adj2" fmla="val 5908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7018937">
            <a:off x="2294316" y="2938068"/>
            <a:ext cx="1987609" cy="1575581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115" y="3376246"/>
            <a:ext cx="3798276" cy="10410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Сформулированы продуктивно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(т.е. от ученика)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79963" y="3362178"/>
            <a:ext cx="3516923" cy="10832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Соотносимы  с типом и содержанием урока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Дуга 7"/>
          <p:cNvSpPr/>
          <p:nvPr/>
        </p:nvSpPr>
        <p:spPr>
          <a:xfrm rot="5824425">
            <a:off x="5572906" y="4071540"/>
            <a:ext cx="1497252" cy="711085"/>
          </a:xfrm>
          <a:prstGeom prst="arc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2275586">
            <a:off x="2264408" y="4441847"/>
            <a:ext cx="1836864" cy="751257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97944" y="4994030"/>
            <a:ext cx="3559126" cy="11957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Личностно ориентированы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Все приёмы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целеполагания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классифицируются на: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1693" y="2241061"/>
          <a:ext cx="8398412" cy="348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206"/>
                <a:gridCol w="4199206"/>
              </a:tblGrid>
              <a:tr h="53194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Визуальные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</a:t>
                      </a:r>
                      <a:r>
                        <a:rPr lang="ru-RU" sz="2400" dirty="0" err="1" smtClean="0"/>
                        <a:t>Аудиальные</a:t>
                      </a:r>
                      <a:endParaRPr lang="ru-RU" sz="2400" dirty="0"/>
                    </a:p>
                  </a:txBody>
                  <a:tcPr/>
                </a:tc>
              </a:tr>
              <a:tr h="53194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Тема-вопрос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Подводящий диалог</a:t>
                      </a:r>
                    </a:p>
                  </a:txBody>
                  <a:tcPr/>
                </a:tc>
              </a:tr>
              <a:tr h="53194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Работа над понятием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Собери слово</a:t>
                      </a:r>
                    </a:p>
                  </a:txBody>
                  <a:tcPr/>
                </a:tc>
              </a:tr>
              <a:tr h="53194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Ситуация яркого пятна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Исключение</a:t>
                      </a:r>
                      <a:endParaRPr lang="ru-RU" sz="2400" dirty="0"/>
                    </a:p>
                  </a:txBody>
                  <a:tcPr/>
                </a:tc>
              </a:tr>
              <a:tr h="53194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Группировка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Проблема предыдущего урока</a:t>
                      </a:r>
                      <a:endParaRPr lang="ru-RU" sz="2400" dirty="0"/>
                    </a:p>
                  </a:txBody>
                  <a:tcPr/>
                </a:tc>
              </a:tr>
              <a:tr h="531949">
                <a:tc>
                  <a:txBody>
                    <a:bodyPr/>
                    <a:lstStyle/>
                    <a:p>
                      <a:r>
                        <a:rPr lang="ru-RU" sz="2400" smtClean="0"/>
                        <a:t>Домысливание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Проблемная ситуация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можно использовать на уроках английского языка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871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C0000"/>
                </a:solidFill>
              </a:rPr>
              <a:t>Мозговой штурм</a:t>
            </a:r>
          </a:p>
          <a:p>
            <a:r>
              <a:rPr lang="ru-RU" sz="2400" b="1" i="1" dirty="0" smtClean="0">
                <a:solidFill>
                  <a:srgbClr val="CC0000"/>
                </a:solidFill>
              </a:rPr>
              <a:t>Метод выяснения ожиданий и опасений</a:t>
            </a:r>
          </a:p>
          <a:p>
            <a:r>
              <a:rPr lang="ru-RU" sz="2400" b="1" i="1" dirty="0" smtClean="0">
                <a:solidFill>
                  <a:srgbClr val="CC0000"/>
                </a:solidFill>
              </a:rPr>
              <a:t>Ситуация яркого пятна</a:t>
            </a:r>
          </a:p>
          <a:p>
            <a:r>
              <a:rPr lang="ru-RU" sz="2400" b="1" i="1" dirty="0" smtClean="0">
                <a:solidFill>
                  <a:srgbClr val="CC0000"/>
                </a:solidFill>
              </a:rPr>
              <a:t>Группировка</a:t>
            </a:r>
          </a:p>
          <a:p>
            <a:r>
              <a:rPr lang="ru-RU" sz="2400" b="1" i="1" dirty="0" smtClean="0">
                <a:solidFill>
                  <a:srgbClr val="CC0000"/>
                </a:solidFill>
              </a:rPr>
              <a:t>Отсроченная догадка</a:t>
            </a:r>
          </a:p>
          <a:p>
            <a:r>
              <a:rPr lang="ru-RU" sz="2400" b="1" i="1" dirty="0" smtClean="0">
                <a:solidFill>
                  <a:srgbClr val="CC0000"/>
                </a:solidFill>
              </a:rPr>
              <a:t>Использование наглядного образа, объекта</a:t>
            </a:r>
          </a:p>
          <a:p>
            <a:r>
              <a:rPr lang="ru-RU" sz="2400" b="1" i="1" dirty="0" smtClean="0">
                <a:solidFill>
                  <a:srgbClr val="CC0000"/>
                </a:solidFill>
              </a:rPr>
              <a:t>Работа над понятием</a:t>
            </a:r>
          </a:p>
          <a:p>
            <a:r>
              <a:rPr lang="ru-RU" sz="2400" b="1" i="1" dirty="0" smtClean="0">
                <a:solidFill>
                  <a:srgbClr val="CC0000"/>
                </a:solidFill>
              </a:rPr>
              <a:t>Использование пословиц, поговорок, загадок, кроссвордов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345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Обязательными условиями  использования  перечисленных приемов является: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97877" y="1797148"/>
            <a:ext cx="8229600" cy="4525963"/>
          </a:xfrm>
        </p:spPr>
        <p:txBody>
          <a:bodyPr/>
          <a:lstStyle/>
          <a:p>
            <a:pPr marL="457200" lvl="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уровня знаний и опыта детей, 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доступность, т.е. разрешимая степень трудности, 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толерантность, необходимость выслушивания всех мнений правильных и неправильных, но обязательно обоснованных, 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работа должна быть направлена на активную мыслительную деятельность.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 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626" name="AutoShape 2" descr="http://kzndeti.ru/userfiles/picmid/img-20150804004309-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kzndeti.ru/userfiles/picmid/img-20150804004309-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://kzndeti.ru/userfiles/picmid/img-20150804004309-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http://kzndeti.ru/userfiles/picmid/img-20150804004309-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://kzndeti.ru/userfiles/picmid/img-20150804004309-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http://vnssr.my1.ru/_nw/166/77600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Мозговой штурм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217" y="1252024"/>
            <a:ext cx="8623497" cy="53879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Учащимся предлагаю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вспомнить как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больше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 ассоциаций по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слова, которые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ученики, записываются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доске. После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того, как ученики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ответят, спрашиваю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бы вы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хотели узнать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этой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?».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интересующих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вопросов предлагаю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учащимся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сформулировать тему и цели урока.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602" name="AutoShape 2" descr="http://i0.wp.com/www.zhivye-uroki.ru/wp-content/uploads/2016/05/journey.jpg?w=10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i0.wp.com/www.zhivye-uroki.ru/wp-content/uploads/2016/05/journey.jpg?w=10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i0.wp.com/www.zhivye-uroki.ru/wp-content/uploads/2016/05/journey.jpg?w=1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85" y="3180251"/>
            <a:ext cx="3671668" cy="2447779"/>
          </a:xfrm>
          <a:prstGeom prst="rect">
            <a:avLst/>
          </a:prstGeom>
          <a:noFill/>
        </p:spPr>
      </p:pic>
      <p:pic>
        <p:nvPicPr>
          <p:cNvPr id="25608" name="Picture 8" descr="https://www.astrowerks.com/wp-content/uploads/0/0-interactive-whiteboard-comparison-interactive-whiteboard-ebay-interactive-whiteboard-epson-interactive-whiteboard-esl-interactive-whiteboard-english-lessons-interactive-whiteboard-english-ga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913" y="3967091"/>
            <a:ext cx="3566941" cy="247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1684</TotalTime>
  <Words>757</Words>
  <Application>Microsoft Office PowerPoint</Application>
  <PresentationFormat>Экран (4:3)</PresentationFormat>
  <Paragraphs>122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Тема8</vt:lpstr>
      <vt:lpstr>Мастер-класс по английскому языку</vt:lpstr>
      <vt:lpstr>Введение</vt:lpstr>
      <vt:lpstr>В педагогике целеполагание - это процесс выявления целей и задач субъектов деятельности (учителя и ученика), их предъявления друг другу, согласования и достижения. Оно должно быть субъектным и соответствовать планируемому результату. Цель - это то, к чему стремятся, что надо осуществить.  </vt:lpstr>
      <vt:lpstr>Обучение целеполаганию  на уроках английского языка</vt:lpstr>
      <vt:lpstr>Слайд 5</vt:lpstr>
      <vt:lpstr>Все приёмы целеполагания классифицируются на: </vt:lpstr>
      <vt:lpstr>Приемы целеполагания, которые можно использовать на уроках английского языка</vt:lpstr>
      <vt:lpstr>Обязательными условиями  использования  перечисленных приемов является:</vt:lpstr>
      <vt:lpstr>Мозговой штурм</vt:lpstr>
      <vt:lpstr>Метод выяснения ожиданий и опасений</vt:lpstr>
      <vt:lpstr>Ситуация яркого пятна</vt:lpstr>
      <vt:lpstr>Группировка</vt:lpstr>
      <vt:lpstr>Отсроченная догадка</vt:lpstr>
      <vt:lpstr>Использование наглядного образа, объекта</vt:lpstr>
      <vt:lpstr>Работа над понятием</vt:lpstr>
      <vt:lpstr> Использование пословиц, загадок, кроссвордов, ребусов </vt:lpstr>
      <vt:lpstr>Легко заметить, что практически все приёмы целеполагания строятся на диалоге, поэтому очень важно грамотно сформулировать вопросы, учить детей не только отвечать на них, но и придумывать свои</vt:lpstr>
      <vt:lpstr>Слайд 18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Идиомы английского языка</dc:title>
  <dc:creator>Алексей</dc:creator>
  <cp:lastModifiedBy>1111</cp:lastModifiedBy>
  <cp:revision>54</cp:revision>
  <dcterms:modified xsi:type="dcterms:W3CDTF">2018-04-22T09:36:03Z</dcterms:modified>
</cp:coreProperties>
</file>