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2"/>
  </p:sldMasterIdLst>
  <p:notesMasterIdLst>
    <p:notesMasterId r:id="rId27"/>
  </p:notesMasterIdLst>
  <p:handoutMasterIdLst>
    <p:handoutMasterId r:id="rId28"/>
  </p:handoutMasterIdLst>
  <p:sldIdLst>
    <p:sldId id="290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F5F5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700" autoAdjust="0"/>
  </p:normalViewPr>
  <p:slideViewPr>
    <p:cSldViewPr>
      <p:cViewPr varScale="1">
        <p:scale>
          <a:sx n="54" d="100"/>
          <a:sy n="54" d="100"/>
        </p:scale>
        <p:origin x="-96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9F15D90-956A-41F6-8875-26D20076D3D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14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41A66AFD-23B5-44A8-889F-83179CB392A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713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5" name="Picture 11" descr="scifair_fr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4763"/>
            <a:ext cx="9163050" cy="686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685800"/>
            <a:ext cx="6477000" cy="1752600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133600"/>
            <a:ext cx="6477000" cy="1981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400" i="1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A1BB9BFA-56F5-4AC7-A43D-F43852743F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FF67A-10BB-4829-B76B-BF3D43B2FF4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27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838200"/>
            <a:ext cx="22860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838200"/>
            <a:ext cx="6705600" cy="518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8204C-C591-469B-A26F-A41897D227F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24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44F31-5A09-4E46-BCB2-130239BAC83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10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D1B6B-8CE3-48FE-8991-2A4C8AC64A9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119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667000"/>
            <a:ext cx="44196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667000"/>
            <a:ext cx="44196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9485D-1AE1-4736-9FA8-65114411F13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38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7AC42-CC14-49C6-ABCB-51275451EB8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63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DF1D1-7E32-401D-9BB0-56376F57BB5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769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6E658-E09A-4C0F-A77A-F9ABED0C88A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09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606A2-D9AC-4781-AAD5-A75FBD79519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47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6E1FD-AA63-4698-B80D-47D6B8E6B66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05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3" name="Picture 13" descr="scifair_INSID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4763"/>
            <a:ext cx="9163050" cy="686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67000"/>
            <a:ext cx="89916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ru-RU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ru-RU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5783A3F8-88A1-4DB2-B1B9-80ED566283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1114425" y="1609725"/>
            <a:ext cx="6934200" cy="190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700">
          <a:solidFill>
            <a:schemeClr val="tx2"/>
          </a:solidFill>
          <a:latin typeface="+mn-lt"/>
        </a:defRPr>
      </a:lvl2pPr>
      <a:lvl3pPr marL="11430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600">
          <a:solidFill>
            <a:schemeClr val="tx2"/>
          </a:solidFill>
          <a:latin typeface="+mn-lt"/>
        </a:defRPr>
      </a:lvl3pPr>
      <a:lvl4pPr marL="16002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500">
          <a:solidFill>
            <a:schemeClr val="tx2"/>
          </a:solidFill>
          <a:latin typeface="+mn-lt"/>
        </a:defRPr>
      </a:lvl4pPr>
      <a:lvl5pPr marL="20574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5pPr>
      <a:lvl6pPr marL="25146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6pPr>
      <a:lvl7pPr marL="29718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7pPr>
      <a:lvl8pPr marL="34290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8pPr>
      <a:lvl9pPr marL="38862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500" dirty="0" smtClean="0">
                <a:latin typeface="+mn-lt"/>
              </a:rPr>
              <a:t>Тест по теме:«Диссоциация электролитов в водных растворах. Реакции ионного обмена»</a:t>
            </a:r>
            <a:endParaRPr lang="ru-RU" sz="25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9. Одновременно в растворе могут находиться ионы:</a:t>
            </a:r>
          </a:p>
          <a:p>
            <a:pPr algn="l"/>
            <a:r>
              <a:rPr lang="ru-RU" sz="2000" dirty="0" smtClean="0">
                <a:hlinkClick r:id="rId2" action="ppaction://hlinksldjump"/>
              </a:rPr>
              <a:t>1)</a:t>
            </a:r>
            <a:r>
              <a:rPr lang="en-US" sz="2000" dirty="0" smtClean="0">
                <a:hlinkClick r:id="rId2" action="ppaction://hlinksldjump"/>
              </a:rPr>
              <a:t>Cu</a:t>
            </a:r>
            <a:r>
              <a:rPr lang="en-US" sz="2000" baseline="30000" dirty="0" smtClean="0">
                <a:sym typeface="Symbol"/>
                <a:hlinkClick r:id="rId2" action="ppaction://hlinksldjump"/>
              </a:rPr>
              <a:t>2</a:t>
            </a:r>
            <a:r>
              <a:rPr lang="ru-RU" sz="2000" baseline="30000" dirty="0" smtClean="0">
                <a:sym typeface="Symbol"/>
                <a:hlinkClick r:id="rId2" action="ppaction://hlinksldjump"/>
              </a:rPr>
              <a:t>+</a:t>
            </a:r>
            <a:r>
              <a:rPr lang="ru-RU" sz="2000" dirty="0" smtClean="0">
                <a:hlinkClick r:id="rId2" action="ppaction://hlinksldjump"/>
              </a:rPr>
              <a:t> и </a:t>
            </a:r>
            <a:r>
              <a:rPr lang="en-US" sz="2000" dirty="0" smtClean="0">
                <a:hlinkClick r:id="rId2" action="ppaction://hlinksldjump"/>
              </a:rPr>
              <a:t>CO</a:t>
            </a:r>
            <a:r>
              <a:rPr lang="en-US" sz="2000" baseline="30000" dirty="0" smtClean="0">
                <a:sym typeface="Symbol"/>
                <a:hlinkClick r:id="rId2" action="ppaction://hlinksldjump"/>
              </a:rPr>
              <a:t>2</a:t>
            </a:r>
            <a:r>
              <a:rPr lang="ru-RU" sz="2000" baseline="30000" dirty="0" smtClean="0">
                <a:sym typeface="Symbol"/>
                <a:hlinkClick r:id="rId2" action="ppaction://hlinksldjump"/>
              </a:rPr>
              <a:t>-</a:t>
            </a:r>
            <a:r>
              <a:rPr lang="en-US" sz="2000" baseline="-25000" dirty="0" smtClean="0">
                <a:hlinkClick r:id="rId2" action="ppaction://hlinksldjump"/>
              </a:rPr>
              <a:t>3</a:t>
            </a:r>
            <a:r>
              <a:rPr lang="ru-RU" sz="2000" dirty="0" smtClean="0">
                <a:hlinkClick r:id="rId2" action="ppaction://hlinksldjump"/>
              </a:rPr>
              <a:t>;</a:t>
            </a:r>
            <a:endParaRPr lang="en-US" sz="2000" dirty="0" smtClean="0"/>
          </a:p>
          <a:p>
            <a:pPr algn="l"/>
            <a:r>
              <a:rPr lang="en-US" sz="2000" dirty="0" smtClean="0">
                <a:hlinkClick r:id="rId2" action="ppaction://hlinksldjump"/>
              </a:rPr>
              <a:t>2)Fe</a:t>
            </a:r>
            <a:r>
              <a:rPr lang="en-US" sz="2000" baseline="30000" dirty="0" smtClean="0">
                <a:sym typeface="Symbol"/>
                <a:hlinkClick r:id="rId2" action="ppaction://hlinksldjump"/>
              </a:rPr>
              <a:t>2</a:t>
            </a:r>
            <a:r>
              <a:rPr lang="ru-RU" sz="2000" baseline="30000" dirty="0" smtClean="0">
                <a:sym typeface="Symbol"/>
                <a:hlinkClick r:id="rId2" action="ppaction://hlinksldjump"/>
              </a:rPr>
              <a:t>+</a:t>
            </a:r>
            <a:r>
              <a:rPr lang="ru-RU" sz="2000" dirty="0" smtClean="0">
                <a:hlinkClick r:id="rId2" action="ppaction://hlinksldjump"/>
              </a:rPr>
              <a:t> и </a:t>
            </a:r>
            <a:r>
              <a:rPr lang="en-US" sz="2000" dirty="0" smtClean="0">
                <a:hlinkClick r:id="rId2" action="ppaction://hlinksldjump"/>
              </a:rPr>
              <a:t>OH</a:t>
            </a:r>
            <a:r>
              <a:rPr lang="ru-RU" sz="2000" baseline="30000" dirty="0" smtClean="0">
                <a:sym typeface="Symbol"/>
                <a:hlinkClick r:id="rId2" action="ppaction://hlinksldjump"/>
              </a:rPr>
              <a:t>-</a:t>
            </a:r>
            <a:r>
              <a:rPr lang="ru-RU" sz="2000" dirty="0" smtClean="0">
                <a:hlinkClick r:id="rId2" action="ppaction://hlinksldjump"/>
              </a:rPr>
              <a:t>;</a:t>
            </a:r>
            <a:endParaRPr lang="en-US" sz="2000" dirty="0" smtClean="0"/>
          </a:p>
          <a:p>
            <a:pPr algn="l"/>
            <a:r>
              <a:rPr lang="en-US" sz="2000" dirty="0" smtClean="0">
                <a:hlinkClick r:id="rId3" action="ppaction://hlinksldjump"/>
              </a:rPr>
              <a:t>3) H</a:t>
            </a:r>
            <a:r>
              <a:rPr lang="ru-RU" sz="2000" dirty="0" smtClean="0">
                <a:hlinkClick r:id="rId3" action="ppaction://hlinksldjump"/>
              </a:rPr>
              <a:t> и </a:t>
            </a:r>
            <a:r>
              <a:rPr lang="en-US" sz="2000" dirty="0" smtClean="0">
                <a:hlinkClick r:id="rId3" action="ppaction://hlinksldjump"/>
              </a:rPr>
              <a:t>SiO</a:t>
            </a:r>
            <a:r>
              <a:rPr lang="en-US" sz="2000" baseline="30000" dirty="0" smtClean="0">
                <a:sym typeface="Symbol"/>
                <a:hlinkClick r:id="rId3" action="ppaction://hlinksldjump"/>
              </a:rPr>
              <a:t>2</a:t>
            </a:r>
            <a:r>
              <a:rPr lang="ru-RU" sz="2000" baseline="30000" dirty="0" smtClean="0">
                <a:sym typeface="Symbol"/>
                <a:hlinkClick r:id="rId3" action="ppaction://hlinksldjump"/>
              </a:rPr>
              <a:t>-</a:t>
            </a:r>
            <a:r>
              <a:rPr lang="en-US" sz="2000" baseline="-25000" dirty="0" smtClean="0">
                <a:hlinkClick r:id="rId3" action="ppaction://hlinksldjump"/>
              </a:rPr>
              <a:t>3</a:t>
            </a:r>
            <a:r>
              <a:rPr lang="ru-RU" sz="2000" dirty="0" smtClean="0">
                <a:hlinkClick r:id="rId3" action="ppaction://hlinksldjump"/>
              </a:rPr>
              <a:t>;</a:t>
            </a:r>
            <a:endParaRPr lang="en-US" sz="2000" dirty="0" smtClean="0"/>
          </a:p>
          <a:p>
            <a:pPr algn="l"/>
            <a:r>
              <a:rPr lang="en-US" sz="2000" dirty="0" smtClean="0">
                <a:hlinkClick r:id="rId2" action="ppaction://hlinksldjump"/>
              </a:rPr>
              <a:t>4)Ba</a:t>
            </a:r>
            <a:r>
              <a:rPr lang="en-US" sz="2000" baseline="30000" dirty="0" smtClean="0">
                <a:sym typeface="Symbol"/>
                <a:hlinkClick r:id="rId2" action="ppaction://hlinksldjump"/>
              </a:rPr>
              <a:t>2</a:t>
            </a:r>
            <a:r>
              <a:rPr lang="ru-RU" sz="2000" baseline="30000" dirty="0" smtClean="0">
                <a:sym typeface="Symbol"/>
                <a:hlinkClick r:id="rId2" action="ppaction://hlinksldjump"/>
              </a:rPr>
              <a:t>+</a:t>
            </a:r>
            <a:r>
              <a:rPr lang="ru-RU" sz="2000" dirty="0" smtClean="0">
                <a:hlinkClick r:id="rId2" action="ppaction://hlinksldjump"/>
              </a:rPr>
              <a:t> и </a:t>
            </a:r>
            <a:r>
              <a:rPr lang="en-US" sz="2000" dirty="0" smtClean="0">
                <a:hlinkClick r:id="rId2" action="ppaction://hlinksldjump"/>
              </a:rPr>
              <a:t>SO</a:t>
            </a:r>
            <a:r>
              <a:rPr lang="en-US" sz="2000" baseline="30000" dirty="0" smtClean="0">
                <a:sym typeface="Symbol"/>
                <a:hlinkClick r:id="rId2" action="ppaction://hlinksldjump"/>
              </a:rPr>
              <a:t>2</a:t>
            </a:r>
            <a:r>
              <a:rPr lang="ru-RU" sz="2000" baseline="30000" dirty="0" smtClean="0">
                <a:sym typeface="Symbol"/>
                <a:hlinkClick r:id="rId2" action="ppaction://hlinksldjump"/>
              </a:rPr>
              <a:t>-</a:t>
            </a:r>
            <a:r>
              <a:rPr lang="en-US" sz="2000" baseline="-25000" dirty="0" smtClean="0">
                <a:hlinkClick r:id="rId2" action="ppaction://hlinksldjump"/>
              </a:rPr>
              <a:t>4</a:t>
            </a:r>
            <a:r>
              <a:rPr lang="ru-RU" sz="2000" dirty="0" smtClean="0">
                <a:hlinkClick r:id="rId2" action="ppaction://hlinksldjump"/>
              </a:rPr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10. Одновременно в растворе </a:t>
            </a:r>
            <a:r>
              <a:rPr lang="ru-RU" sz="2000" b="1" dirty="0" smtClean="0"/>
              <a:t>не  могут </a:t>
            </a:r>
            <a:r>
              <a:rPr lang="ru-RU" sz="2000" dirty="0" smtClean="0"/>
              <a:t>находится ионы: </a:t>
            </a:r>
          </a:p>
          <a:p>
            <a:pPr algn="l"/>
            <a:r>
              <a:rPr lang="ru-RU" sz="2000" dirty="0" smtClean="0">
                <a:hlinkClick r:id="rId2" action="ppaction://hlinksldjump"/>
              </a:rPr>
              <a:t>1)</a:t>
            </a:r>
            <a:r>
              <a:rPr lang="en-US" sz="2000" dirty="0" smtClean="0">
                <a:hlinkClick r:id="rId2" action="ppaction://hlinksldjump"/>
              </a:rPr>
              <a:t>Ba</a:t>
            </a:r>
            <a:r>
              <a:rPr lang="en-US" sz="2000" baseline="30000" dirty="0" smtClean="0">
                <a:sym typeface="Symbol"/>
                <a:hlinkClick r:id="rId2" action="ppaction://hlinksldjump"/>
              </a:rPr>
              <a:t>2</a:t>
            </a:r>
            <a:r>
              <a:rPr lang="ru-RU" sz="2000" baseline="30000" dirty="0" smtClean="0">
                <a:sym typeface="Symbol"/>
                <a:hlinkClick r:id="rId2" action="ppaction://hlinksldjump"/>
              </a:rPr>
              <a:t>+</a:t>
            </a:r>
            <a:r>
              <a:rPr lang="ru-RU" sz="2000" dirty="0" smtClean="0">
                <a:hlinkClick r:id="rId2" action="ppaction://hlinksldjump"/>
              </a:rPr>
              <a:t>  и </a:t>
            </a:r>
            <a:r>
              <a:rPr lang="en-US" sz="2000" dirty="0" smtClean="0">
                <a:hlinkClick r:id="rId2" action="ppaction://hlinksldjump"/>
              </a:rPr>
              <a:t>NO</a:t>
            </a:r>
            <a:r>
              <a:rPr lang="en-US" sz="2000" baseline="-25000" dirty="0" smtClean="0">
                <a:hlinkClick r:id="rId2" action="ppaction://hlinksldjump"/>
              </a:rPr>
              <a:t> </a:t>
            </a:r>
            <a:r>
              <a:rPr lang="ru-RU" sz="2000" baseline="30000" dirty="0" smtClean="0">
                <a:sym typeface="Symbol"/>
                <a:hlinkClick r:id="rId2" action="ppaction://hlinksldjump"/>
              </a:rPr>
              <a:t>-</a:t>
            </a:r>
            <a:r>
              <a:rPr lang="ru-RU" sz="2000" baseline="-25000" dirty="0" smtClean="0">
                <a:hlinkClick r:id="rId2" action="ppaction://hlinksldjump"/>
              </a:rPr>
              <a:t>3</a:t>
            </a:r>
            <a:r>
              <a:rPr lang="ru-RU" sz="2000" dirty="0" smtClean="0">
                <a:hlinkClick r:id="rId2" action="ppaction://hlinksldjump"/>
              </a:rPr>
              <a:t> </a:t>
            </a:r>
            <a:endParaRPr lang="en-US" sz="2000" dirty="0" smtClean="0"/>
          </a:p>
          <a:p>
            <a:pPr algn="l"/>
            <a:r>
              <a:rPr lang="en-US" sz="2000" dirty="0" smtClean="0">
                <a:hlinkClick r:id="rId2" action="ppaction://hlinksldjump"/>
              </a:rPr>
              <a:t>2) Mg</a:t>
            </a:r>
            <a:r>
              <a:rPr lang="en-US" sz="2000" baseline="30000" dirty="0" smtClean="0">
                <a:sym typeface="Symbol"/>
                <a:hlinkClick r:id="rId2" action="ppaction://hlinksldjump"/>
              </a:rPr>
              <a:t>2</a:t>
            </a:r>
            <a:r>
              <a:rPr lang="ru-RU" sz="2000" baseline="30000" dirty="0" smtClean="0">
                <a:sym typeface="Symbol"/>
                <a:hlinkClick r:id="rId2" action="ppaction://hlinksldjump"/>
              </a:rPr>
              <a:t>+</a:t>
            </a:r>
            <a:r>
              <a:rPr lang="ru-RU" sz="2000" dirty="0" smtClean="0">
                <a:hlinkClick r:id="rId2" action="ppaction://hlinksldjump"/>
              </a:rPr>
              <a:t>  и </a:t>
            </a:r>
            <a:r>
              <a:rPr lang="en-US" sz="2000" dirty="0" err="1" smtClean="0">
                <a:hlinkClick r:id="rId2" action="ppaction://hlinksldjump"/>
              </a:rPr>
              <a:t>Cl</a:t>
            </a:r>
            <a:r>
              <a:rPr lang="ru-RU" sz="2000" baseline="30000" dirty="0" smtClean="0">
                <a:sym typeface="Symbol"/>
                <a:hlinkClick r:id="rId2" action="ppaction://hlinksldjump"/>
              </a:rPr>
              <a:t>-</a:t>
            </a:r>
            <a:r>
              <a:rPr lang="ru-RU" sz="2000" dirty="0" smtClean="0">
                <a:hlinkClick r:id="rId2" action="ppaction://hlinksldjump"/>
              </a:rPr>
              <a:t>;</a:t>
            </a:r>
            <a:endParaRPr lang="en-US" sz="2000" dirty="0" smtClean="0"/>
          </a:p>
          <a:p>
            <a:pPr algn="l"/>
            <a:r>
              <a:rPr lang="en-US" sz="2000" dirty="0" smtClean="0">
                <a:hlinkClick r:id="rId3" action="ppaction://hlinksldjump"/>
              </a:rPr>
              <a:t>3) Ca</a:t>
            </a:r>
            <a:r>
              <a:rPr lang="en-US" sz="2000" baseline="30000" dirty="0" smtClean="0">
                <a:sym typeface="Symbol"/>
                <a:hlinkClick r:id="rId3" action="ppaction://hlinksldjump"/>
              </a:rPr>
              <a:t>2</a:t>
            </a:r>
            <a:r>
              <a:rPr lang="ru-RU" sz="2000" baseline="30000" dirty="0" smtClean="0">
                <a:sym typeface="Symbol"/>
                <a:hlinkClick r:id="rId3" action="ppaction://hlinksldjump"/>
              </a:rPr>
              <a:t>+</a:t>
            </a:r>
            <a:r>
              <a:rPr lang="ru-RU" sz="2000" dirty="0" smtClean="0">
                <a:hlinkClick r:id="rId3" action="ppaction://hlinksldjump"/>
              </a:rPr>
              <a:t>  и </a:t>
            </a:r>
            <a:r>
              <a:rPr lang="en-US" sz="2000" dirty="0" smtClean="0">
                <a:hlinkClick r:id="rId3" action="ppaction://hlinksldjump"/>
              </a:rPr>
              <a:t>CO</a:t>
            </a:r>
            <a:r>
              <a:rPr lang="en-US" sz="2000" baseline="30000" dirty="0" smtClean="0">
                <a:sym typeface="Symbol"/>
                <a:hlinkClick r:id="rId3" action="ppaction://hlinksldjump"/>
              </a:rPr>
              <a:t>2</a:t>
            </a:r>
            <a:r>
              <a:rPr lang="ru-RU" sz="2000" baseline="30000" dirty="0" smtClean="0">
                <a:sym typeface="Symbol"/>
                <a:hlinkClick r:id="rId3" action="ppaction://hlinksldjump"/>
              </a:rPr>
              <a:t>-</a:t>
            </a:r>
            <a:r>
              <a:rPr lang="en-US" sz="2000" baseline="-25000" dirty="0" smtClean="0">
                <a:hlinkClick r:id="rId3" action="ppaction://hlinksldjump"/>
              </a:rPr>
              <a:t> </a:t>
            </a:r>
            <a:r>
              <a:rPr lang="ru-RU" sz="2000" baseline="-25000" dirty="0" smtClean="0">
                <a:hlinkClick r:id="rId3" action="ppaction://hlinksldjump"/>
              </a:rPr>
              <a:t>3</a:t>
            </a:r>
            <a:r>
              <a:rPr lang="ru-RU" sz="2000" dirty="0" smtClean="0">
                <a:hlinkClick r:id="rId3" action="ppaction://hlinksldjump"/>
              </a:rPr>
              <a:t>;</a:t>
            </a:r>
            <a:endParaRPr lang="en-US" sz="2000" dirty="0" smtClean="0"/>
          </a:p>
          <a:p>
            <a:pPr algn="l"/>
            <a:r>
              <a:rPr lang="en-US" sz="2000" dirty="0" smtClean="0">
                <a:hlinkClick r:id="rId2" action="ppaction://hlinksldjump"/>
              </a:rPr>
              <a:t>4) K</a:t>
            </a:r>
            <a:r>
              <a:rPr lang="ru-RU" sz="2000" dirty="0" smtClean="0">
                <a:hlinkClick r:id="rId2" action="ppaction://hlinksldjump"/>
              </a:rPr>
              <a:t> и </a:t>
            </a:r>
            <a:r>
              <a:rPr lang="en-US" sz="2000" dirty="0" smtClean="0">
                <a:hlinkClick r:id="rId2" action="ppaction://hlinksldjump"/>
              </a:rPr>
              <a:t>SO</a:t>
            </a:r>
            <a:r>
              <a:rPr lang="en-US" sz="2000" baseline="30000" dirty="0" smtClean="0">
                <a:sym typeface="Symbol"/>
                <a:hlinkClick r:id="rId2" action="ppaction://hlinksldjump"/>
              </a:rPr>
              <a:t>2</a:t>
            </a:r>
            <a:r>
              <a:rPr lang="ru-RU" sz="2000" baseline="30000" dirty="0" smtClean="0">
                <a:sym typeface="Symbol"/>
                <a:hlinkClick r:id="rId2" action="ppaction://hlinksldjump"/>
              </a:rPr>
              <a:t>-</a:t>
            </a:r>
            <a:r>
              <a:rPr lang="en-US" sz="2000" baseline="-25000" dirty="0" smtClean="0">
                <a:hlinkClick r:id="rId2" action="ppaction://hlinksldjump"/>
              </a:rPr>
              <a:t> 4</a:t>
            </a:r>
            <a:r>
              <a:rPr lang="ru-RU" sz="2000" dirty="0" smtClean="0">
                <a:hlinkClick r:id="rId2" action="ppaction://hlinksldjump"/>
              </a:rPr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11. В реакции между растворами хлорида железа (</a:t>
            </a:r>
            <a:r>
              <a:rPr lang="en-US" sz="2000" dirty="0" smtClean="0"/>
              <a:t>III)</a:t>
            </a:r>
            <a:r>
              <a:rPr lang="ru-RU" sz="2000" dirty="0" smtClean="0"/>
              <a:t> и гидроксида натрия участвуют ионы:</a:t>
            </a:r>
          </a:p>
          <a:p>
            <a:pPr algn="l"/>
            <a:r>
              <a:rPr lang="ru-RU" sz="2000" dirty="0" smtClean="0">
                <a:hlinkClick r:id="rId2" action="ppaction://hlinksldjump"/>
              </a:rPr>
              <a:t>1)</a:t>
            </a:r>
            <a:r>
              <a:rPr lang="en-US" sz="2000" dirty="0" err="1" smtClean="0">
                <a:hlinkClick r:id="rId2" action="ppaction://hlinksldjump"/>
              </a:rPr>
              <a:t>Cl</a:t>
            </a:r>
            <a:r>
              <a:rPr lang="ru-RU" sz="2000" baseline="30000" dirty="0" smtClean="0">
                <a:sym typeface="Symbol"/>
                <a:hlinkClick r:id="rId2" action="ppaction://hlinksldjump"/>
              </a:rPr>
              <a:t>-</a:t>
            </a:r>
            <a:r>
              <a:rPr lang="ru-RU" sz="2000" dirty="0" smtClean="0">
                <a:hlinkClick r:id="rId2" action="ppaction://hlinksldjump"/>
              </a:rPr>
              <a:t> и </a:t>
            </a:r>
            <a:r>
              <a:rPr lang="en-US" sz="2000" dirty="0" smtClean="0">
                <a:hlinkClick r:id="rId2" action="ppaction://hlinksldjump"/>
              </a:rPr>
              <a:t>Na</a:t>
            </a:r>
            <a:r>
              <a:rPr lang="ru-RU" sz="2000" baseline="30000" dirty="0" smtClean="0">
                <a:sym typeface="Symbol"/>
                <a:hlinkClick r:id="rId2" action="ppaction://hlinksldjump"/>
              </a:rPr>
              <a:t>+</a:t>
            </a:r>
            <a:r>
              <a:rPr lang="ru-RU" sz="2000" dirty="0" smtClean="0">
                <a:hlinkClick r:id="rId2" action="ppaction://hlinksldjump"/>
              </a:rPr>
              <a:t>;</a:t>
            </a:r>
            <a:endParaRPr lang="en-US" sz="2000" dirty="0" smtClean="0"/>
          </a:p>
          <a:p>
            <a:pPr algn="l"/>
            <a:r>
              <a:rPr lang="en-US" sz="2000" dirty="0" smtClean="0">
                <a:hlinkClick r:id="rId3" action="ppaction://hlinksldjump"/>
              </a:rPr>
              <a:t>2)Fe</a:t>
            </a:r>
            <a:r>
              <a:rPr lang="ru-RU" sz="2000" baseline="30000" dirty="0" smtClean="0">
                <a:sym typeface="Symbol"/>
                <a:hlinkClick r:id="rId3" action="ppaction://hlinksldjump"/>
              </a:rPr>
              <a:t>3+</a:t>
            </a:r>
            <a:r>
              <a:rPr lang="ru-RU" sz="2000" dirty="0" smtClean="0">
                <a:hlinkClick r:id="rId3" action="ppaction://hlinksldjump"/>
              </a:rPr>
              <a:t>  и </a:t>
            </a:r>
            <a:r>
              <a:rPr lang="en-US" sz="2000" dirty="0" smtClean="0">
                <a:hlinkClick r:id="rId3" action="ppaction://hlinksldjump"/>
              </a:rPr>
              <a:t>OH</a:t>
            </a:r>
            <a:r>
              <a:rPr lang="ru-RU" sz="2000" baseline="30000" dirty="0" smtClean="0">
                <a:sym typeface="Symbol"/>
                <a:hlinkClick r:id="rId3" action="ppaction://hlinksldjump"/>
              </a:rPr>
              <a:t>-</a:t>
            </a:r>
            <a:r>
              <a:rPr lang="ru-RU" sz="2000" dirty="0" smtClean="0">
                <a:hlinkClick r:id="rId3" action="ppaction://hlinksldjump"/>
              </a:rPr>
              <a:t>;</a:t>
            </a:r>
            <a:endParaRPr lang="en-US" sz="2000" dirty="0" smtClean="0"/>
          </a:p>
          <a:p>
            <a:pPr algn="l"/>
            <a:r>
              <a:rPr lang="en-US" sz="2000" dirty="0" smtClean="0">
                <a:hlinkClick r:id="rId2" action="ppaction://hlinksldjump"/>
              </a:rPr>
              <a:t>3) Fe</a:t>
            </a:r>
            <a:r>
              <a:rPr lang="en-US" sz="2000" baseline="30000" dirty="0" smtClean="0">
                <a:sym typeface="Symbol"/>
                <a:hlinkClick r:id="rId2" action="ppaction://hlinksldjump"/>
              </a:rPr>
              <a:t>2</a:t>
            </a:r>
            <a:r>
              <a:rPr lang="ru-RU" sz="2000" baseline="30000" dirty="0" smtClean="0">
                <a:sym typeface="Symbol"/>
                <a:hlinkClick r:id="rId2" action="ppaction://hlinksldjump"/>
              </a:rPr>
              <a:t>+</a:t>
            </a:r>
            <a:r>
              <a:rPr lang="ru-RU" sz="2000" dirty="0" smtClean="0">
                <a:hlinkClick r:id="rId2" action="ppaction://hlinksldjump"/>
              </a:rPr>
              <a:t>  и </a:t>
            </a:r>
            <a:r>
              <a:rPr lang="en-US" sz="2000" dirty="0" smtClean="0">
                <a:hlinkClick r:id="rId2" action="ppaction://hlinksldjump"/>
              </a:rPr>
              <a:t>OH</a:t>
            </a:r>
            <a:r>
              <a:rPr lang="ru-RU" sz="2000" baseline="30000" dirty="0" smtClean="0">
                <a:sym typeface="Symbol"/>
                <a:hlinkClick r:id="rId2" action="ppaction://hlinksldjump"/>
              </a:rPr>
              <a:t>-</a:t>
            </a:r>
            <a:r>
              <a:rPr lang="ru-RU" sz="2000" dirty="0" smtClean="0">
                <a:hlinkClick r:id="rId2" action="ppaction://hlinksldjump"/>
              </a:rPr>
              <a:t>;</a:t>
            </a:r>
            <a:endParaRPr lang="en-US" sz="2000" dirty="0" smtClean="0"/>
          </a:p>
          <a:p>
            <a:pPr algn="l"/>
            <a:r>
              <a:rPr lang="en-US" sz="2000" dirty="0" smtClean="0">
                <a:hlinkClick r:id="rId2" action="ppaction://hlinksldjump"/>
              </a:rPr>
              <a:t>4) </a:t>
            </a:r>
            <a:r>
              <a:rPr lang="en-US" sz="2000" dirty="0" err="1" smtClean="0">
                <a:hlinkClick r:id="rId2" action="ppaction://hlinksldjump"/>
              </a:rPr>
              <a:t>Cl</a:t>
            </a:r>
            <a:r>
              <a:rPr lang="ru-RU" sz="2000" baseline="30000" dirty="0" smtClean="0">
                <a:sym typeface="Symbol"/>
                <a:hlinkClick r:id="rId2" action="ppaction://hlinksldjump"/>
              </a:rPr>
              <a:t>-</a:t>
            </a:r>
            <a:r>
              <a:rPr lang="ru-RU" sz="2000" dirty="0" smtClean="0">
                <a:hlinkClick r:id="rId2" action="ppaction://hlinksldjump"/>
              </a:rPr>
              <a:t> и </a:t>
            </a:r>
            <a:r>
              <a:rPr lang="en-US" sz="2000" dirty="0" smtClean="0">
                <a:hlinkClick r:id="rId2" action="ppaction://hlinksldjump"/>
              </a:rPr>
              <a:t>OH</a:t>
            </a:r>
            <a:r>
              <a:rPr lang="ru-RU" sz="2000" baseline="30000" dirty="0" smtClean="0">
                <a:sym typeface="Symbol"/>
                <a:hlinkClick r:id="rId2" action="ppaction://hlinksldjump"/>
              </a:rPr>
              <a:t>-</a:t>
            </a:r>
            <a:r>
              <a:rPr lang="ru-RU" sz="2000" dirty="0" smtClean="0">
                <a:hlinkClick r:id="rId2" action="ppaction://hlinksldjump"/>
              </a:rPr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12. С образование осадка протекает реакция между растворами: </a:t>
            </a:r>
          </a:p>
          <a:p>
            <a:pPr algn="l"/>
            <a:r>
              <a:rPr lang="ru-RU" sz="2000" dirty="0" smtClean="0">
                <a:hlinkClick r:id="rId2" action="ppaction://hlinksldjump"/>
              </a:rPr>
              <a:t>1)сульфата аммония и гидроксида натрия;</a:t>
            </a:r>
            <a:endParaRPr lang="ru-RU" sz="2000" dirty="0" smtClean="0"/>
          </a:p>
          <a:p>
            <a:pPr algn="l"/>
            <a:r>
              <a:rPr lang="ru-RU" sz="2000" dirty="0" smtClean="0">
                <a:hlinkClick r:id="rId2" action="ppaction://hlinksldjump"/>
              </a:rPr>
              <a:t>2) карбоната натрия и азотной кислоты;</a:t>
            </a:r>
            <a:endParaRPr lang="ru-RU" sz="2000" dirty="0" smtClean="0"/>
          </a:p>
          <a:p>
            <a:pPr algn="l"/>
            <a:r>
              <a:rPr lang="ru-RU" sz="2000" dirty="0" smtClean="0">
                <a:hlinkClick r:id="rId3" action="ppaction://hlinksldjump"/>
              </a:rPr>
              <a:t>3) хлорида бария и нитрата серебра;</a:t>
            </a:r>
            <a:endParaRPr lang="ru-RU" sz="2000" dirty="0" smtClean="0"/>
          </a:p>
          <a:p>
            <a:pPr algn="l"/>
            <a:r>
              <a:rPr lang="ru-RU" sz="2000" dirty="0" smtClean="0">
                <a:hlinkClick r:id="rId2" action="ppaction://hlinksldjump"/>
              </a:rPr>
              <a:t>4) гидроксида натрия и серной кислоты.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13. С образованием газа протекает реакция между растворами:</a:t>
            </a:r>
          </a:p>
          <a:p>
            <a:pPr algn="l"/>
            <a:r>
              <a:rPr lang="ru-RU" sz="2000" dirty="0" smtClean="0">
                <a:hlinkClick r:id="rId2" action="ppaction://hlinksldjump"/>
              </a:rPr>
              <a:t>1) гидроксида бария и азотной кислоты;</a:t>
            </a:r>
            <a:endParaRPr lang="ru-RU" sz="2000" dirty="0" smtClean="0"/>
          </a:p>
          <a:p>
            <a:pPr algn="l"/>
            <a:r>
              <a:rPr lang="ru-RU" sz="2000" dirty="0" smtClean="0">
                <a:hlinkClick r:id="rId2" action="ppaction://hlinksldjump"/>
              </a:rPr>
              <a:t>2) серной кислоты и силиката натрия;</a:t>
            </a:r>
            <a:endParaRPr lang="ru-RU" sz="2000" dirty="0" smtClean="0"/>
          </a:p>
          <a:p>
            <a:pPr algn="l"/>
            <a:r>
              <a:rPr lang="ru-RU" sz="2000" dirty="0" smtClean="0">
                <a:hlinkClick r:id="rId2" action="ppaction://hlinksldjump"/>
              </a:rPr>
              <a:t>3) карбоната калия и нитрата кальция;</a:t>
            </a:r>
            <a:endParaRPr lang="ru-RU" sz="2000" dirty="0" smtClean="0"/>
          </a:p>
          <a:p>
            <a:pPr algn="l"/>
            <a:r>
              <a:rPr lang="ru-RU" sz="2000" dirty="0" smtClean="0">
                <a:hlinkClick r:id="rId3" action="ppaction://hlinksldjump"/>
              </a:rPr>
              <a:t>4) гидроксида натрия и хлорида аммония.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14. С образованием воды протекает реакция между растворами: </a:t>
            </a:r>
          </a:p>
          <a:p>
            <a:pPr algn="l"/>
            <a:r>
              <a:rPr lang="ru-RU" sz="2000" dirty="0" smtClean="0">
                <a:hlinkClick r:id="rId2" action="ppaction://hlinksldjump"/>
              </a:rPr>
              <a:t>1) гидроксида калия и сульфата аммония;</a:t>
            </a:r>
            <a:endParaRPr lang="ru-RU" sz="2000" dirty="0" smtClean="0"/>
          </a:p>
          <a:p>
            <a:pPr algn="l"/>
            <a:r>
              <a:rPr lang="ru-RU" sz="2000" dirty="0" smtClean="0">
                <a:hlinkClick r:id="rId2" action="ppaction://hlinksldjump"/>
              </a:rPr>
              <a:t>2) карбоната натрия и хлорида кальция;</a:t>
            </a:r>
            <a:endParaRPr lang="ru-RU" sz="2000" dirty="0" smtClean="0"/>
          </a:p>
          <a:p>
            <a:pPr algn="l"/>
            <a:r>
              <a:rPr lang="ru-RU" sz="2000" dirty="0" smtClean="0">
                <a:hlinkClick r:id="rId3" action="ppaction://hlinksldjump"/>
              </a:rPr>
              <a:t>3) гидроксида бария и </a:t>
            </a:r>
            <a:r>
              <a:rPr lang="ru-RU" sz="2000" dirty="0" err="1" smtClean="0">
                <a:hlinkClick r:id="rId3" action="ppaction://hlinksldjump"/>
              </a:rPr>
              <a:t>хлороводорода</a:t>
            </a:r>
            <a:r>
              <a:rPr lang="ru-RU" sz="2000" dirty="0" smtClean="0">
                <a:hlinkClick r:id="rId3" action="ppaction://hlinksldjump"/>
              </a:rPr>
              <a:t>;</a:t>
            </a:r>
            <a:endParaRPr lang="ru-RU" sz="2000" dirty="0" smtClean="0"/>
          </a:p>
          <a:p>
            <a:pPr algn="l"/>
            <a:r>
              <a:rPr lang="ru-RU" sz="2000" dirty="0" smtClean="0">
                <a:hlinkClick r:id="rId2" action="ppaction://hlinksldjump"/>
              </a:rPr>
              <a:t>4) гидроксида бария и сульфата аммония.</a:t>
            </a:r>
            <a:endParaRPr lang="ru-RU" sz="2000" dirty="0" smtClean="0"/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15. Нерастворимая соль образуется при взаимодействии растворов:</a:t>
            </a:r>
          </a:p>
          <a:p>
            <a:pPr algn="l"/>
            <a:r>
              <a:rPr lang="ru-RU" sz="2000" dirty="0" smtClean="0">
                <a:hlinkClick r:id="rId2" action="ppaction://hlinksldjump"/>
              </a:rPr>
              <a:t>1) силиката натрия и серной кислоты;</a:t>
            </a:r>
            <a:endParaRPr lang="ru-RU" sz="2000" dirty="0" smtClean="0"/>
          </a:p>
          <a:p>
            <a:pPr algn="l"/>
            <a:r>
              <a:rPr lang="ru-RU" sz="2000" dirty="0" smtClean="0">
                <a:hlinkClick r:id="rId2" action="ppaction://hlinksldjump"/>
              </a:rPr>
              <a:t>2) гидроксида натрия и хлорида меди </a:t>
            </a:r>
            <a:r>
              <a:rPr lang="en-US" sz="2000" dirty="0" smtClean="0">
                <a:hlinkClick r:id="rId2" action="ppaction://hlinksldjump"/>
              </a:rPr>
              <a:t>(II)</a:t>
            </a:r>
            <a:r>
              <a:rPr lang="ru-RU" sz="2000" dirty="0" smtClean="0">
                <a:hlinkClick r:id="rId2" action="ppaction://hlinksldjump"/>
              </a:rPr>
              <a:t>;</a:t>
            </a:r>
            <a:endParaRPr lang="ru-RU" sz="2000" dirty="0" smtClean="0"/>
          </a:p>
          <a:p>
            <a:pPr algn="l"/>
            <a:r>
              <a:rPr lang="ru-RU" sz="2000" dirty="0" smtClean="0">
                <a:hlinkClick r:id="rId3" action="ppaction://hlinksldjump"/>
              </a:rPr>
              <a:t>3) нитрата серебра и бромида натрия;</a:t>
            </a:r>
            <a:endParaRPr lang="ru-RU" sz="2000" dirty="0" smtClean="0"/>
          </a:p>
          <a:p>
            <a:pPr algn="l"/>
            <a:r>
              <a:rPr lang="ru-RU" sz="2000" dirty="0" smtClean="0">
                <a:hlinkClick r:id="rId2" action="ppaction://hlinksldjump"/>
              </a:rPr>
              <a:t>4) гидроксида натрия и нитрата аммония.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16. С образованием осадка раствор гидроксида бария взаимодействует с раствором вещества, формула которого:</a:t>
            </a:r>
          </a:p>
          <a:p>
            <a:pPr algn="l"/>
            <a:r>
              <a:rPr lang="ru-RU" sz="2000" dirty="0" smtClean="0">
                <a:hlinkClick r:id="rId2" action="ppaction://hlinksldjump"/>
              </a:rPr>
              <a:t>1) </a:t>
            </a:r>
            <a:r>
              <a:rPr lang="en-US" sz="2000" dirty="0" smtClean="0">
                <a:hlinkClick r:id="rId2" action="ppaction://hlinksldjump"/>
              </a:rPr>
              <a:t>HNO</a:t>
            </a:r>
            <a:r>
              <a:rPr lang="ru-RU" sz="2000" baseline="-25000" dirty="0" smtClean="0">
                <a:hlinkClick r:id="rId2" action="ppaction://hlinksldjump"/>
              </a:rPr>
              <a:t>3</a:t>
            </a:r>
            <a:r>
              <a:rPr lang="ru-RU" sz="2000" dirty="0" smtClean="0">
                <a:hlinkClick r:id="rId2" action="ppaction://hlinksldjump"/>
              </a:rPr>
              <a:t>;</a:t>
            </a:r>
            <a:endParaRPr lang="en-US" sz="2000" dirty="0" smtClean="0"/>
          </a:p>
          <a:p>
            <a:pPr algn="l"/>
            <a:r>
              <a:rPr lang="en-US" sz="2000" dirty="0" smtClean="0">
                <a:hlinkClick r:id="rId3" action="ppaction://hlinksldjump"/>
              </a:rPr>
              <a:t>2) Na</a:t>
            </a:r>
            <a:r>
              <a:rPr lang="en-US" sz="2000" baseline="-25000" dirty="0" smtClean="0">
                <a:hlinkClick r:id="rId3" action="ppaction://hlinksldjump"/>
              </a:rPr>
              <a:t>2 </a:t>
            </a:r>
            <a:r>
              <a:rPr lang="en-US" sz="2000" dirty="0" smtClean="0">
                <a:hlinkClick r:id="rId3" action="ppaction://hlinksldjump"/>
              </a:rPr>
              <a:t>CO</a:t>
            </a:r>
            <a:r>
              <a:rPr lang="ru-RU" sz="2000" baseline="-25000" dirty="0" smtClean="0">
                <a:hlinkClick r:id="rId3" action="ppaction://hlinksldjump"/>
              </a:rPr>
              <a:t>3</a:t>
            </a:r>
            <a:r>
              <a:rPr lang="ru-RU" sz="2000" dirty="0" smtClean="0">
                <a:hlinkClick r:id="rId3" action="ppaction://hlinksldjump"/>
              </a:rPr>
              <a:t>;</a:t>
            </a:r>
            <a:endParaRPr lang="en-US" sz="2000" dirty="0" smtClean="0"/>
          </a:p>
          <a:p>
            <a:pPr algn="l"/>
            <a:r>
              <a:rPr lang="en-US" sz="2000" dirty="0" smtClean="0">
                <a:hlinkClick r:id="rId2" action="ppaction://hlinksldjump"/>
              </a:rPr>
              <a:t>3) CH</a:t>
            </a:r>
            <a:r>
              <a:rPr lang="ru-RU" sz="2000" baseline="-25000" dirty="0" smtClean="0">
                <a:hlinkClick r:id="rId2" action="ppaction://hlinksldjump"/>
              </a:rPr>
              <a:t>3</a:t>
            </a:r>
            <a:r>
              <a:rPr lang="en-US" sz="2000" dirty="0" smtClean="0">
                <a:hlinkClick r:id="rId2" action="ppaction://hlinksldjump"/>
              </a:rPr>
              <a:t>COOH</a:t>
            </a:r>
            <a:r>
              <a:rPr lang="ru-RU" sz="2000" dirty="0" smtClean="0">
                <a:hlinkClick r:id="rId2" action="ppaction://hlinksldjump"/>
              </a:rPr>
              <a:t>;</a:t>
            </a:r>
            <a:endParaRPr lang="en-US" sz="2000" dirty="0" smtClean="0"/>
          </a:p>
          <a:p>
            <a:pPr algn="l"/>
            <a:r>
              <a:rPr lang="en-US" sz="2000" dirty="0" smtClean="0">
                <a:hlinkClick r:id="rId2" action="ppaction://hlinksldjump"/>
              </a:rPr>
              <a:t>4) NH</a:t>
            </a:r>
            <a:r>
              <a:rPr lang="ru-RU" sz="2000" baseline="-25000" dirty="0" smtClean="0">
                <a:hlinkClick r:id="rId2" action="ppaction://hlinksldjump"/>
              </a:rPr>
              <a:t>4</a:t>
            </a:r>
            <a:r>
              <a:rPr lang="en-US" sz="2000" dirty="0" err="1" smtClean="0">
                <a:hlinkClick r:id="rId2" action="ppaction://hlinksldjump"/>
              </a:rPr>
              <a:t>Cl</a:t>
            </a:r>
            <a:r>
              <a:rPr lang="ru-RU" sz="2000" dirty="0" smtClean="0">
                <a:hlinkClick r:id="rId2" action="ppaction://hlinksldjump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17. С образованием газа соляная кислота взаимодействует с раствором вещества, формула которого: </a:t>
            </a:r>
          </a:p>
          <a:p>
            <a:pPr algn="l"/>
            <a:r>
              <a:rPr lang="ru-RU" sz="2000" dirty="0" smtClean="0">
                <a:hlinkClick r:id="rId2" action="ppaction://hlinksldjump"/>
              </a:rPr>
              <a:t>1) </a:t>
            </a:r>
            <a:r>
              <a:rPr lang="en-US" sz="2000" dirty="0" smtClean="0">
                <a:hlinkClick r:id="rId2" action="ppaction://hlinksldjump"/>
              </a:rPr>
              <a:t>Mg (OH)</a:t>
            </a:r>
            <a:r>
              <a:rPr lang="en-US" sz="2000" baseline="-25000" dirty="0" smtClean="0">
                <a:hlinkClick r:id="rId2" action="ppaction://hlinksldjump"/>
              </a:rPr>
              <a:t>2</a:t>
            </a:r>
            <a:r>
              <a:rPr lang="ru-RU" sz="2000" dirty="0" smtClean="0">
                <a:hlinkClick r:id="rId2" action="ppaction://hlinksldjump"/>
              </a:rPr>
              <a:t>;</a:t>
            </a:r>
            <a:endParaRPr lang="en-US" sz="2000" dirty="0" smtClean="0"/>
          </a:p>
          <a:p>
            <a:pPr algn="l"/>
            <a:r>
              <a:rPr lang="en-US" sz="2000" dirty="0" smtClean="0">
                <a:hlinkClick r:id="rId2" action="ppaction://hlinksldjump"/>
              </a:rPr>
              <a:t>2) Na</a:t>
            </a:r>
            <a:r>
              <a:rPr lang="en-US" sz="2000" baseline="-25000" dirty="0" smtClean="0">
                <a:hlinkClick r:id="rId2" action="ppaction://hlinksldjump"/>
              </a:rPr>
              <a:t>2</a:t>
            </a:r>
            <a:r>
              <a:rPr lang="ru-RU" sz="2000" baseline="-25000" dirty="0" smtClean="0">
                <a:hlinkClick r:id="rId2" action="ppaction://hlinksldjump"/>
              </a:rPr>
              <a:t> </a:t>
            </a:r>
            <a:r>
              <a:rPr lang="en-US" sz="2000" dirty="0" err="1" smtClean="0">
                <a:hlinkClick r:id="rId2" action="ppaction://hlinksldjump"/>
              </a:rPr>
              <a:t>SiO</a:t>
            </a:r>
            <a:r>
              <a:rPr lang="ru-RU" sz="2000" baseline="-25000" dirty="0" smtClean="0">
                <a:hlinkClick r:id="rId2" action="ppaction://hlinksldjump"/>
              </a:rPr>
              <a:t> 3</a:t>
            </a:r>
            <a:r>
              <a:rPr lang="ru-RU" sz="2000" dirty="0" smtClean="0">
                <a:hlinkClick r:id="rId2" action="ppaction://hlinksldjump"/>
              </a:rPr>
              <a:t>;</a:t>
            </a:r>
            <a:endParaRPr lang="en-US" sz="2000" dirty="0" smtClean="0"/>
          </a:p>
          <a:p>
            <a:pPr algn="l"/>
            <a:r>
              <a:rPr lang="en-US" sz="2000" dirty="0" smtClean="0">
                <a:hlinkClick r:id="rId3" action="ppaction://hlinksldjump"/>
              </a:rPr>
              <a:t>3) Na</a:t>
            </a:r>
            <a:r>
              <a:rPr lang="en-US" sz="2000" baseline="-25000" dirty="0" smtClean="0">
                <a:hlinkClick r:id="rId3" action="ppaction://hlinksldjump"/>
              </a:rPr>
              <a:t>2</a:t>
            </a:r>
            <a:r>
              <a:rPr lang="ru-RU" sz="2000" baseline="-25000" dirty="0" smtClean="0">
                <a:hlinkClick r:id="rId3" action="ppaction://hlinksldjump"/>
              </a:rPr>
              <a:t> </a:t>
            </a:r>
            <a:r>
              <a:rPr lang="en-US" sz="2000" dirty="0" smtClean="0">
                <a:hlinkClick r:id="rId3" action="ppaction://hlinksldjump"/>
              </a:rPr>
              <a:t>CO</a:t>
            </a:r>
            <a:r>
              <a:rPr lang="ru-RU" sz="2000" baseline="-25000" dirty="0" smtClean="0">
                <a:hlinkClick r:id="rId3" action="ppaction://hlinksldjump"/>
              </a:rPr>
              <a:t> 3</a:t>
            </a:r>
            <a:r>
              <a:rPr lang="ru-RU" sz="2000" dirty="0" smtClean="0">
                <a:hlinkClick r:id="rId3" action="ppaction://hlinksldjump"/>
              </a:rPr>
              <a:t>;</a:t>
            </a:r>
            <a:endParaRPr lang="en-US" sz="2000" dirty="0" smtClean="0"/>
          </a:p>
          <a:p>
            <a:pPr algn="l"/>
            <a:r>
              <a:rPr lang="en-US" sz="2000" dirty="0" smtClean="0">
                <a:hlinkClick r:id="rId2" action="ppaction://hlinksldjump"/>
              </a:rPr>
              <a:t>4) Ag NO</a:t>
            </a:r>
            <a:r>
              <a:rPr lang="ru-RU" sz="2000" baseline="-25000" dirty="0" smtClean="0">
                <a:hlinkClick r:id="rId2" action="ppaction://hlinksldjump"/>
              </a:rPr>
              <a:t> 3</a:t>
            </a:r>
            <a:r>
              <a:rPr lang="ru-RU" sz="2000" dirty="0" smtClean="0">
                <a:hlinkClick r:id="rId2" action="ppaction://hlinksldjump"/>
              </a:rPr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18. Соль и нерастворимое основание образуется в реакции между растворами:</a:t>
            </a:r>
          </a:p>
          <a:p>
            <a:pPr algn="l"/>
            <a:r>
              <a:rPr lang="ru-RU" sz="2000" dirty="0" smtClean="0">
                <a:hlinkClick r:id="rId2" action="ppaction://hlinksldjump"/>
              </a:rPr>
              <a:t>1) хлорида алюминия и избытка гидроксида натрия;</a:t>
            </a:r>
            <a:endParaRPr lang="ru-RU" sz="2000" dirty="0" smtClean="0"/>
          </a:p>
          <a:p>
            <a:pPr algn="l"/>
            <a:r>
              <a:rPr lang="ru-RU" sz="2000" dirty="0" smtClean="0">
                <a:hlinkClick r:id="rId2" action="ppaction://hlinksldjump"/>
              </a:rPr>
              <a:t>2) гидроксида натрия и нитрата аммония;</a:t>
            </a:r>
            <a:endParaRPr lang="ru-RU" sz="2000" dirty="0" smtClean="0"/>
          </a:p>
          <a:p>
            <a:pPr algn="l"/>
            <a:r>
              <a:rPr lang="ru-RU" sz="2000" dirty="0" smtClean="0">
                <a:hlinkClick r:id="rId2" action="ppaction://hlinksldjump"/>
              </a:rPr>
              <a:t>3) гидроксида натрия и серной кислоты;</a:t>
            </a:r>
            <a:endParaRPr lang="ru-RU" sz="2000" dirty="0" smtClean="0"/>
          </a:p>
          <a:p>
            <a:pPr algn="l"/>
            <a:r>
              <a:rPr lang="ru-RU" sz="2000" dirty="0" smtClean="0">
                <a:hlinkClick r:id="rId3" action="ppaction://hlinksldjump"/>
              </a:rPr>
              <a:t>4) гидроксида калия и хлорида железа (</a:t>
            </a:r>
            <a:r>
              <a:rPr lang="en-US" sz="2000" dirty="0" smtClean="0">
                <a:hlinkClick r:id="rId3" action="ppaction://hlinksldjump"/>
              </a:rPr>
              <a:t>II)</a:t>
            </a:r>
            <a:r>
              <a:rPr lang="ru-RU" sz="2000" dirty="0" smtClean="0">
                <a:hlinkClick r:id="rId3" action="ppaction://hlinksldjump"/>
              </a:rPr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2143116"/>
            <a:ext cx="8991600" cy="3352800"/>
          </a:xfrm>
        </p:spPr>
        <p:txBody>
          <a:bodyPr/>
          <a:lstStyle/>
          <a:p>
            <a:r>
              <a:rPr lang="ru-RU" sz="2400" dirty="0" smtClean="0"/>
              <a:t>1. Электролитом является:</a:t>
            </a:r>
          </a:p>
          <a:p>
            <a:pPr algn="l"/>
            <a:r>
              <a:rPr lang="ru-RU" sz="2400" dirty="0" smtClean="0">
                <a:hlinkClick r:id="rId2" action="ppaction://hlinksldjump"/>
              </a:rPr>
              <a:t>1)формальдегид;</a:t>
            </a:r>
            <a:endParaRPr lang="ru-RU" sz="2400" dirty="0" smtClean="0"/>
          </a:p>
          <a:p>
            <a:pPr algn="l"/>
            <a:r>
              <a:rPr lang="ru-RU" sz="2400" dirty="0" smtClean="0">
                <a:hlinkClick r:id="rId2" action="ppaction://hlinksldjump"/>
              </a:rPr>
              <a:t>2)метанол;</a:t>
            </a:r>
            <a:endParaRPr lang="ru-RU" sz="2400" dirty="0" smtClean="0"/>
          </a:p>
          <a:p>
            <a:pPr algn="l"/>
            <a:r>
              <a:rPr lang="ru-RU" sz="2400" dirty="0" smtClean="0">
                <a:hlinkClick r:id="rId3" action="ppaction://hlinksldjump"/>
              </a:rPr>
              <a:t>3)ацетат калия;</a:t>
            </a:r>
            <a:endParaRPr lang="ru-RU" sz="2400" dirty="0" smtClean="0"/>
          </a:p>
          <a:p>
            <a:pPr algn="l"/>
            <a:r>
              <a:rPr lang="ru-RU" sz="2400" dirty="0" smtClean="0">
                <a:hlinkClick r:id="rId2" action="ppaction://hlinksldjump"/>
              </a:rPr>
              <a:t>4)глицерин.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19. Сокращенное ионное уравнение  </a:t>
            </a:r>
          </a:p>
          <a:p>
            <a:pPr>
              <a:buNone/>
            </a:pPr>
            <a:r>
              <a:rPr lang="en-US" sz="2000" dirty="0" smtClean="0"/>
              <a:t>H</a:t>
            </a:r>
            <a:r>
              <a:rPr lang="ru-RU" sz="2000" baseline="30000" dirty="0" smtClean="0">
                <a:sym typeface="Symbol"/>
              </a:rPr>
              <a:t> +</a:t>
            </a:r>
            <a:r>
              <a:rPr lang="en-US" sz="2000" dirty="0" smtClean="0"/>
              <a:t> + OH</a:t>
            </a:r>
            <a:r>
              <a:rPr lang="ru-RU" sz="2000" baseline="30000" dirty="0" smtClean="0">
                <a:sym typeface="Symbol"/>
              </a:rPr>
              <a:t>-</a:t>
            </a:r>
            <a:r>
              <a:rPr lang="en-US" sz="2000" dirty="0" smtClean="0"/>
              <a:t> =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соответствует реакции между:</a:t>
            </a:r>
          </a:p>
          <a:p>
            <a:pPr algn="l">
              <a:buNone/>
            </a:pPr>
            <a:r>
              <a:rPr lang="ru-RU" sz="2000" dirty="0" smtClean="0">
                <a:hlinkClick r:id="rId2" action="ppaction://hlinksldjump"/>
              </a:rPr>
              <a:t>1)Растворами серной кислоты и гидроксида бария;</a:t>
            </a:r>
            <a:endParaRPr lang="ru-RU" sz="2000" dirty="0" smtClean="0"/>
          </a:p>
          <a:p>
            <a:pPr algn="l">
              <a:buNone/>
            </a:pPr>
            <a:r>
              <a:rPr lang="ru-RU" sz="2000" dirty="0" smtClean="0">
                <a:hlinkClick r:id="rId2" action="ppaction://hlinksldjump"/>
              </a:rPr>
              <a:t>2) Раствором азотной кислоты и гидроксидом меди (</a:t>
            </a:r>
            <a:r>
              <a:rPr lang="en-US" sz="2000" dirty="0" smtClean="0">
                <a:hlinkClick r:id="rId2" action="ppaction://hlinksldjump"/>
              </a:rPr>
              <a:t>II</a:t>
            </a:r>
            <a:r>
              <a:rPr lang="ru-RU" sz="2000" dirty="0" smtClean="0">
                <a:hlinkClick r:id="rId2" action="ppaction://hlinksldjump"/>
              </a:rPr>
              <a:t>);</a:t>
            </a:r>
            <a:endParaRPr lang="ru-RU" sz="2000" dirty="0" smtClean="0"/>
          </a:p>
          <a:p>
            <a:pPr algn="l">
              <a:buNone/>
            </a:pPr>
            <a:r>
              <a:rPr lang="ru-RU" sz="2000" dirty="0" smtClean="0">
                <a:hlinkClick r:id="rId2" action="ppaction://hlinksldjump"/>
              </a:rPr>
              <a:t>3) Соляной кислотой и гидроксидом алюминия;</a:t>
            </a:r>
            <a:endParaRPr lang="ru-RU" sz="2000" dirty="0" smtClean="0"/>
          </a:p>
          <a:p>
            <a:pPr algn="l">
              <a:buNone/>
            </a:pPr>
            <a:r>
              <a:rPr lang="ru-RU" sz="2000" dirty="0" smtClean="0">
                <a:hlinkClick r:id="rId3" action="ppaction://hlinksldjump"/>
              </a:rPr>
              <a:t>4) Бромоводородной кислотой и гидроксидом калия.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20. Сокращенное ионное уравнение</a:t>
            </a:r>
          </a:p>
          <a:p>
            <a:pPr>
              <a:buNone/>
            </a:pPr>
            <a:r>
              <a:rPr lang="en-US" sz="2000" dirty="0" smtClean="0"/>
              <a:t>Ca</a:t>
            </a:r>
            <a:r>
              <a:rPr lang="ru-RU" sz="2000" baseline="30000" dirty="0" smtClean="0">
                <a:sym typeface="Symbol"/>
              </a:rPr>
              <a:t> </a:t>
            </a:r>
            <a:r>
              <a:rPr lang="en-US" sz="2000" baseline="30000" dirty="0" smtClean="0">
                <a:sym typeface="Symbol"/>
              </a:rPr>
              <a:t>2</a:t>
            </a:r>
            <a:r>
              <a:rPr lang="ru-RU" sz="2000" baseline="30000" dirty="0" smtClean="0">
                <a:sym typeface="Symbol"/>
              </a:rPr>
              <a:t>+</a:t>
            </a:r>
            <a:r>
              <a:rPr lang="en-US" sz="2000" dirty="0" smtClean="0"/>
              <a:t> + SO</a:t>
            </a:r>
            <a:r>
              <a:rPr lang="en-US" sz="2000" baseline="30000" dirty="0" smtClean="0">
                <a:sym typeface="Symbol"/>
              </a:rPr>
              <a:t>2-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= CaSO</a:t>
            </a:r>
            <a:r>
              <a:rPr lang="en-US" sz="2000" baseline="-25000" dirty="0" smtClean="0"/>
              <a:t>4</a:t>
            </a:r>
            <a:r>
              <a:rPr lang="ru-RU" sz="2000" dirty="0" smtClean="0"/>
              <a:t> </a:t>
            </a:r>
            <a:endParaRPr lang="en-US" sz="2000" dirty="0" smtClean="0"/>
          </a:p>
          <a:p>
            <a:pPr>
              <a:buNone/>
            </a:pPr>
            <a:r>
              <a:rPr lang="ru-RU" sz="2000" dirty="0" smtClean="0"/>
              <a:t>соответствует реакции между:</a:t>
            </a:r>
          </a:p>
          <a:p>
            <a:pPr algn="l">
              <a:buNone/>
            </a:pPr>
            <a:r>
              <a:rPr lang="ru-RU" sz="2000" dirty="0" smtClean="0">
                <a:hlinkClick r:id="rId2" action="ppaction://hlinksldjump"/>
              </a:rPr>
              <a:t>1) Карбонатом кальция и раствором серной кислоты;</a:t>
            </a:r>
            <a:endParaRPr lang="ru-RU" sz="2000" dirty="0" smtClean="0"/>
          </a:p>
          <a:p>
            <a:pPr algn="l">
              <a:buNone/>
            </a:pPr>
            <a:r>
              <a:rPr lang="ru-RU" sz="2000" dirty="0" smtClean="0">
                <a:hlinkClick r:id="rId3" action="ppaction://hlinksldjump"/>
              </a:rPr>
              <a:t>2) Растворами серной кислоты и хлорида кальция;</a:t>
            </a:r>
            <a:endParaRPr lang="ru-RU" sz="2000" dirty="0" smtClean="0"/>
          </a:p>
          <a:p>
            <a:pPr algn="l">
              <a:buNone/>
            </a:pPr>
            <a:r>
              <a:rPr lang="ru-RU" sz="2000" dirty="0" smtClean="0">
                <a:hlinkClick r:id="rId2" action="ppaction://hlinksldjump"/>
              </a:rPr>
              <a:t>3) Раствором нитрата кальция и сульфатом бария;</a:t>
            </a:r>
            <a:endParaRPr lang="ru-RU" sz="2000" dirty="0" smtClean="0"/>
          </a:p>
          <a:p>
            <a:pPr algn="l">
              <a:buNone/>
            </a:pPr>
            <a:r>
              <a:rPr lang="ru-RU" sz="2000" dirty="0" smtClean="0">
                <a:hlinkClick r:id="rId2" action="ppaction://hlinksldjump"/>
              </a:rPr>
              <a:t>4) Растворами хлорида кальция и сульфида натрия.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21. Сокращенное ионное уравнение </a:t>
            </a:r>
          </a:p>
          <a:p>
            <a:r>
              <a:rPr lang="en-US" sz="2000" dirty="0" smtClean="0"/>
              <a:t>Fe</a:t>
            </a:r>
            <a:r>
              <a:rPr lang="en-US" sz="2000" baseline="30000" dirty="0" smtClean="0">
                <a:sym typeface="Symbol"/>
              </a:rPr>
              <a:t> 2</a:t>
            </a:r>
            <a:r>
              <a:rPr lang="ru-RU" sz="2000" baseline="30000" dirty="0" smtClean="0">
                <a:sym typeface="Symbol"/>
              </a:rPr>
              <a:t>+</a:t>
            </a:r>
            <a:r>
              <a:rPr lang="en-US" sz="2000" dirty="0" smtClean="0"/>
              <a:t> + 2OH</a:t>
            </a:r>
            <a:r>
              <a:rPr lang="en-US" sz="2000" baseline="30000" dirty="0" smtClean="0">
                <a:sym typeface="Symbol"/>
              </a:rPr>
              <a:t>-</a:t>
            </a:r>
            <a:r>
              <a:rPr lang="en-US" sz="2000" dirty="0" smtClean="0"/>
              <a:t> = Fe(OH)</a:t>
            </a:r>
            <a:r>
              <a:rPr lang="en-US" sz="2000" baseline="-25000" dirty="0" smtClean="0"/>
              <a:t> 2</a:t>
            </a:r>
            <a:r>
              <a:rPr lang="en-US" sz="2000" dirty="0" smtClean="0"/>
              <a:t> </a:t>
            </a:r>
          </a:p>
          <a:p>
            <a:r>
              <a:rPr lang="ru-RU" sz="2000" dirty="0" smtClean="0"/>
              <a:t>Соответствует реакции между веществами, формулы которых: </a:t>
            </a:r>
          </a:p>
          <a:p>
            <a:pPr algn="l"/>
            <a:r>
              <a:rPr lang="ru-RU" sz="2000" dirty="0" smtClean="0">
                <a:hlinkClick r:id="rId2" action="ppaction://hlinksldjump"/>
              </a:rPr>
              <a:t>1) </a:t>
            </a:r>
            <a:r>
              <a:rPr lang="en-US" sz="2000" dirty="0" err="1" smtClean="0">
                <a:hlinkClick r:id="rId2" action="ppaction://hlinksldjump"/>
              </a:rPr>
              <a:t>FeS</a:t>
            </a:r>
            <a:r>
              <a:rPr lang="en-US" sz="2000" dirty="0" smtClean="0">
                <a:hlinkClick r:id="rId2" action="ppaction://hlinksldjump"/>
              </a:rPr>
              <a:t> </a:t>
            </a:r>
            <a:r>
              <a:rPr lang="ru-RU" sz="2000" dirty="0" smtClean="0">
                <a:hlinkClick r:id="rId2" action="ppaction://hlinksldjump"/>
              </a:rPr>
              <a:t>и </a:t>
            </a:r>
            <a:r>
              <a:rPr lang="en-US" sz="2000" dirty="0" err="1" smtClean="0">
                <a:hlinkClick r:id="rId2" action="ppaction://hlinksldjump"/>
              </a:rPr>
              <a:t>NaOH</a:t>
            </a:r>
            <a:r>
              <a:rPr lang="ru-RU" sz="2000" dirty="0" smtClean="0">
                <a:hlinkClick r:id="rId2" action="ppaction://hlinksldjump"/>
              </a:rPr>
              <a:t>(</a:t>
            </a:r>
            <a:r>
              <a:rPr lang="ru-RU" sz="2000" dirty="0" err="1" smtClean="0">
                <a:hlinkClick r:id="rId2" action="ppaction://hlinksldjump"/>
              </a:rPr>
              <a:t>р-р</a:t>
            </a:r>
            <a:r>
              <a:rPr lang="ru-RU" sz="2000" dirty="0" smtClean="0">
                <a:hlinkClick r:id="rId2" action="ppaction://hlinksldjump"/>
              </a:rPr>
              <a:t>);</a:t>
            </a:r>
            <a:endParaRPr lang="ru-RU" sz="2000" dirty="0" smtClean="0"/>
          </a:p>
          <a:p>
            <a:pPr algn="l"/>
            <a:r>
              <a:rPr lang="ru-RU" sz="2000" dirty="0" smtClean="0">
                <a:hlinkClick r:id="rId3" action="ppaction://hlinksldjump"/>
              </a:rPr>
              <a:t>2) </a:t>
            </a:r>
            <a:r>
              <a:rPr lang="en-US" sz="2000" dirty="0" err="1" smtClean="0">
                <a:hlinkClick r:id="rId3" action="ppaction://hlinksldjump"/>
              </a:rPr>
              <a:t>FeSO</a:t>
            </a:r>
            <a:r>
              <a:rPr lang="ru-RU" sz="2000" baseline="-25000" dirty="0" smtClean="0">
                <a:hlinkClick r:id="rId3" action="ppaction://hlinksldjump"/>
              </a:rPr>
              <a:t>4</a:t>
            </a:r>
            <a:r>
              <a:rPr lang="ru-RU" sz="2000" dirty="0" smtClean="0">
                <a:hlinkClick r:id="rId3" action="ppaction://hlinksldjump"/>
              </a:rPr>
              <a:t>(</a:t>
            </a:r>
            <a:r>
              <a:rPr lang="ru-RU" sz="2000" dirty="0" err="1" smtClean="0">
                <a:hlinkClick r:id="rId3" action="ppaction://hlinksldjump"/>
              </a:rPr>
              <a:t>р-р</a:t>
            </a:r>
            <a:r>
              <a:rPr lang="ru-RU" sz="2000" dirty="0" smtClean="0">
                <a:hlinkClick r:id="rId3" action="ppaction://hlinksldjump"/>
              </a:rPr>
              <a:t>) и </a:t>
            </a:r>
            <a:r>
              <a:rPr lang="en-US" sz="2000" dirty="0" err="1" smtClean="0">
                <a:hlinkClick r:id="rId3" action="ppaction://hlinksldjump"/>
              </a:rPr>
              <a:t>NaOH</a:t>
            </a:r>
            <a:r>
              <a:rPr lang="ru-RU" sz="2000" dirty="0" smtClean="0">
                <a:hlinkClick r:id="rId3" action="ppaction://hlinksldjump"/>
              </a:rPr>
              <a:t>(</a:t>
            </a:r>
            <a:r>
              <a:rPr lang="ru-RU" sz="2000" dirty="0" err="1" smtClean="0">
                <a:hlinkClick r:id="rId3" action="ppaction://hlinksldjump"/>
              </a:rPr>
              <a:t>р-р</a:t>
            </a:r>
            <a:r>
              <a:rPr lang="ru-RU" sz="2000" dirty="0" smtClean="0">
                <a:hlinkClick r:id="rId3" action="ppaction://hlinksldjump"/>
              </a:rPr>
              <a:t>);</a:t>
            </a:r>
            <a:endParaRPr lang="ru-RU" sz="2000" dirty="0" smtClean="0"/>
          </a:p>
          <a:p>
            <a:pPr algn="l"/>
            <a:r>
              <a:rPr lang="ru-RU" sz="2000" dirty="0" smtClean="0">
                <a:hlinkClick r:id="rId2" action="ppaction://hlinksldjump"/>
              </a:rPr>
              <a:t>3) </a:t>
            </a:r>
            <a:r>
              <a:rPr lang="en-US" sz="2000" dirty="0" err="1" smtClean="0">
                <a:hlinkClick r:id="rId2" action="ppaction://hlinksldjump"/>
              </a:rPr>
              <a:t>FeCl</a:t>
            </a:r>
            <a:r>
              <a:rPr lang="ru-RU" sz="2000" baseline="-25000" dirty="0" smtClean="0">
                <a:hlinkClick r:id="rId2" action="ppaction://hlinksldjump"/>
              </a:rPr>
              <a:t>3</a:t>
            </a:r>
            <a:r>
              <a:rPr lang="ru-RU" sz="2000" dirty="0" smtClean="0">
                <a:hlinkClick r:id="rId2" action="ppaction://hlinksldjump"/>
              </a:rPr>
              <a:t>(</a:t>
            </a:r>
            <a:r>
              <a:rPr lang="ru-RU" sz="2000" dirty="0" err="1" smtClean="0">
                <a:hlinkClick r:id="rId2" action="ppaction://hlinksldjump"/>
              </a:rPr>
              <a:t>р-р</a:t>
            </a:r>
            <a:r>
              <a:rPr lang="ru-RU" sz="2000" dirty="0" smtClean="0">
                <a:hlinkClick r:id="rId2" action="ppaction://hlinksldjump"/>
              </a:rPr>
              <a:t>) и </a:t>
            </a:r>
            <a:r>
              <a:rPr lang="en-US" sz="2000" dirty="0" smtClean="0">
                <a:hlinkClick r:id="rId2" action="ppaction://hlinksldjump"/>
              </a:rPr>
              <a:t>KOH</a:t>
            </a:r>
            <a:r>
              <a:rPr lang="ru-RU" sz="2000" dirty="0" smtClean="0">
                <a:hlinkClick r:id="rId2" action="ppaction://hlinksldjump"/>
              </a:rPr>
              <a:t>(</a:t>
            </a:r>
            <a:r>
              <a:rPr lang="ru-RU" sz="2000" dirty="0" err="1" smtClean="0">
                <a:hlinkClick r:id="rId2" action="ppaction://hlinksldjump"/>
              </a:rPr>
              <a:t>р-р</a:t>
            </a:r>
            <a:r>
              <a:rPr lang="ru-RU" sz="2000" dirty="0" smtClean="0">
                <a:hlinkClick r:id="rId2" action="ppaction://hlinksldjump"/>
              </a:rPr>
              <a:t>);</a:t>
            </a:r>
            <a:endParaRPr lang="ru-RU" sz="2000" dirty="0" smtClean="0"/>
          </a:p>
          <a:p>
            <a:pPr algn="l"/>
            <a:r>
              <a:rPr lang="ru-RU" sz="2000" dirty="0" smtClean="0">
                <a:hlinkClick r:id="rId2" action="ppaction://hlinksldjump"/>
              </a:rPr>
              <a:t>4) </a:t>
            </a:r>
            <a:r>
              <a:rPr lang="en-US" sz="2000" dirty="0" smtClean="0">
                <a:hlinkClick r:id="rId2" action="ppaction://hlinksldjump"/>
              </a:rPr>
              <a:t>Fe(NO</a:t>
            </a:r>
            <a:r>
              <a:rPr lang="ru-RU" sz="2000" baseline="-25000" dirty="0" smtClean="0">
                <a:hlinkClick r:id="rId2" action="ppaction://hlinksldjump"/>
              </a:rPr>
              <a:t>3</a:t>
            </a:r>
            <a:r>
              <a:rPr lang="en-US" sz="2000" dirty="0" smtClean="0">
                <a:hlinkClick r:id="rId2" action="ppaction://hlinksldjump"/>
              </a:rPr>
              <a:t>)</a:t>
            </a:r>
            <a:r>
              <a:rPr lang="en-US" sz="2000" baseline="-25000" dirty="0" smtClean="0">
                <a:hlinkClick r:id="rId2" action="ppaction://hlinksldjump"/>
              </a:rPr>
              <a:t>2 </a:t>
            </a:r>
            <a:r>
              <a:rPr lang="ru-RU" sz="2000" dirty="0" smtClean="0">
                <a:hlinkClick r:id="rId2" action="ppaction://hlinksldjump"/>
              </a:rPr>
              <a:t>(</a:t>
            </a:r>
            <a:r>
              <a:rPr lang="ru-RU" sz="2000" dirty="0" err="1" smtClean="0">
                <a:hlinkClick r:id="rId2" action="ppaction://hlinksldjump"/>
              </a:rPr>
              <a:t>р-р</a:t>
            </a:r>
            <a:r>
              <a:rPr lang="ru-RU" sz="2000" dirty="0" smtClean="0">
                <a:hlinkClick r:id="rId2" action="ppaction://hlinksldjump"/>
              </a:rPr>
              <a:t>) и</a:t>
            </a:r>
            <a:r>
              <a:rPr lang="en-US" sz="2000" dirty="0" smtClean="0">
                <a:hlinkClick r:id="rId2" action="ppaction://hlinksldjump"/>
              </a:rPr>
              <a:t> Cu(OH)</a:t>
            </a:r>
            <a:r>
              <a:rPr lang="en-US" sz="2000" baseline="-25000" dirty="0" smtClean="0">
                <a:hlinkClick r:id="rId2" action="ppaction://hlinksldjump"/>
              </a:rPr>
              <a:t>2</a:t>
            </a:r>
            <a:r>
              <a:rPr lang="en-US" sz="2000" dirty="0" smtClean="0">
                <a:hlinkClick r:id="rId2" action="ppaction://hlinksldjump"/>
              </a:rPr>
              <a:t>.</a:t>
            </a:r>
            <a:endParaRPr lang="ru-RU" sz="2000" dirty="0" smtClean="0"/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2857496"/>
            <a:ext cx="437812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Правильно!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Управляющая кнопка: в начало 3">
            <a:hlinkClick r:id="" action="ppaction://hlinkshowjump?jump=lastslideviewed" highlightClick="1"/>
          </p:cNvPr>
          <p:cNvSpPr/>
          <p:nvPr/>
        </p:nvSpPr>
        <p:spPr bwMode="auto">
          <a:xfrm>
            <a:off x="7143768" y="5572140"/>
            <a:ext cx="1214446" cy="642942"/>
          </a:xfrm>
          <a:prstGeom prst="actionButtonBeginning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2857496"/>
            <a:ext cx="535595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Неправильно!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Управляющая кнопка: в начало 2">
            <a:hlinkClick r:id="" action="ppaction://hlinkshowjump?jump=lastslideviewed" highlightClick="1"/>
          </p:cNvPr>
          <p:cNvSpPr/>
          <p:nvPr/>
        </p:nvSpPr>
        <p:spPr bwMode="auto">
          <a:xfrm>
            <a:off x="7286644" y="5643578"/>
            <a:ext cx="1143008" cy="571504"/>
          </a:xfrm>
          <a:prstGeom prst="actionButtonBeginning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2285992"/>
            <a:ext cx="8991600" cy="3352800"/>
          </a:xfrm>
        </p:spPr>
        <p:txBody>
          <a:bodyPr/>
          <a:lstStyle/>
          <a:p>
            <a:r>
              <a:rPr lang="ru-RU" sz="2000" dirty="0" smtClean="0"/>
              <a:t>2. Электролитом является каждое из веществ, формулы которых: </a:t>
            </a:r>
          </a:p>
          <a:p>
            <a:pPr algn="l"/>
            <a:r>
              <a:rPr lang="ru-RU" sz="2000" dirty="0" smtClean="0">
                <a:hlinkClick r:id="rId2" action="ppaction://hlinksldjump"/>
              </a:rPr>
              <a:t>1)</a:t>
            </a:r>
            <a:r>
              <a:rPr lang="en-US" sz="2000" dirty="0" smtClean="0">
                <a:hlinkClick r:id="rId2" action="ppaction://hlinksldjump"/>
              </a:rPr>
              <a:t>HCHO, Cu(OH)</a:t>
            </a:r>
            <a:r>
              <a:rPr lang="en-US" sz="2000" baseline="-25000" dirty="0" smtClean="0">
                <a:hlinkClick r:id="rId2" action="ppaction://hlinksldjump"/>
              </a:rPr>
              <a:t>2</a:t>
            </a:r>
            <a:r>
              <a:rPr lang="en-US" sz="2000" dirty="0" smtClean="0">
                <a:hlinkClick r:id="rId2" action="ppaction://hlinksldjump"/>
              </a:rPr>
              <a:t>, H</a:t>
            </a:r>
            <a:r>
              <a:rPr lang="en-US" sz="2000" baseline="-25000" dirty="0" smtClean="0">
                <a:hlinkClick r:id="rId2" action="ppaction://hlinksldjump"/>
              </a:rPr>
              <a:t>2</a:t>
            </a:r>
            <a:r>
              <a:rPr lang="en-US" sz="2000" dirty="0" smtClean="0">
                <a:hlinkClick r:id="rId2" action="ppaction://hlinksldjump"/>
              </a:rPr>
              <a:t>SO</a:t>
            </a:r>
            <a:r>
              <a:rPr lang="en-US" sz="2000" baseline="-25000" dirty="0" smtClean="0">
                <a:hlinkClick r:id="rId2" action="ppaction://hlinksldjump"/>
              </a:rPr>
              <a:t>4</a:t>
            </a:r>
            <a:r>
              <a:rPr lang="ru-RU" sz="2000" dirty="0" smtClean="0">
                <a:hlinkClick r:id="rId2" action="ppaction://hlinksldjump"/>
              </a:rPr>
              <a:t>;</a:t>
            </a:r>
            <a:endParaRPr lang="ru-RU" sz="2000" dirty="0" smtClean="0"/>
          </a:p>
          <a:p>
            <a:pPr algn="l"/>
            <a:r>
              <a:rPr lang="ru-RU" sz="2000" dirty="0" smtClean="0">
                <a:hlinkClick r:id="rId2" action="ppaction://hlinksldjump"/>
              </a:rPr>
              <a:t>2) С</a:t>
            </a:r>
            <a:r>
              <a:rPr lang="en-US" sz="2000" baseline="-25000" dirty="0" smtClean="0">
                <a:hlinkClick r:id="rId2" action="ppaction://hlinksldjump"/>
              </a:rPr>
              <a:t>2</a:t>
            </a:r>
            <a:r>
              <a:rPr lang="ru-RU" sz="2000" baseline="-25000" dirty="0" smtClean="0">
                <a:hlinkClick r:id="rId2" action="ppaction://hlinksldjump"/>
              </a:rPr>
              <a:t> </a:t>
            </a:r>
            <a:r>
              <a:rPr lang="ru-RU" sz="2000" dirty="0" smtClean="0">
                <a:hlinkClick r:id="rId2" action="ppaction://hlinksldjump"/>
              </a:rPr>
              <a:t>Н5ОН, </a:t>
            </a:r>
            <a:r>
              <a:rPr lang="en-US" sz="2000" dirty="0" smtClean="0">
                <a:hlinkClick r:id="rId2" action="ppaction://hlinksldjump"/>
              </a:rPr>
              <a:t>CaCl</a:t>
            </a:r>
            <a:r>
              <a:rPr lang="en-US" sz="2000" baseline="-25000" dirty="0" smtClean="0">
                <a:hlinkClick r:id="rId2" action="ppaction://hlinksldjump"/>
              </a:rPr>
              <a:t>2</a:t>
            </a:r>
            <a:r>
              <a:rPr lang="ru-RU" sz="2000" baseline="-25000" dirty="0" smtClean="0">
                <a:hlinkClick r:id="rId2" action="ppaction://hlinksldjump"/>
              </a:rPr>
              <a:t> </a:t>
            </a:r>
            <a:r>
              <a:rPr lang="ru-RU" sz="2000" dirty="0" smtClean="0">
                <a:hlinkClick r:id="rId2" action="ppaction://hlinksldjump"/>
              </a:rPr>
              <a:t>, </a:t>
            </a:r>
            <a:r>
              <a:rPr lang="ru-RU" sz="2000" dirty="0" err="1" smtClean="0">
                <a:hlinkClick r:id="rId2" action="ppaction://hlinksldjump"/>
              </a:rPr>
              <a:t>Са</a:t>
            </a:r>
            <a:r>
              <a:rPr lang="ru-RU" sz="2000" dirty="0" smtClean="0">
                <a:hlinkClick r:id="rId2" action="ppaction://hlinksldjump"/>
              </a:rPr>
              <a:t>(ОН)</a:t>
            </a:r>
            <a:r>
              <a:rPr lang="en-US" sz="2000" baseline="-25000" dirty="0" smtClean="0">
                <a:hlinkClick r:id="rId2" action="ppaction://hlinksldjump"/>
              </a:rPr>
              <a:t> 2</a:t>
            </a:r>
            <a:r>
              <a:rPr lang="ru-RU" sz="2000" dirty="0" smtClean="0">
                <a:hlinkClick r:id="rId2" action="ppaction://hlinksldjump"/>
              </a:rPr>
              <a:t>;</a:t>
            </a:r>
            <a:endParaRPr lang="ru-RU" sz="2000" baseline="-25000" dirty="0" smtClean="0"/>
          </a:p>
          <a:p>
            <a:pPr algn="l"/>
            <a:r>
              <a:rPr lang="ru-RU" sz="2000" dirty="0" smtClean="0">
                <a:hlinkClick r:id="rId3" action="ppaction://hlinksldjump"/>
              </a:rPr>
              <a:t>3) НСООК, </a:t>
            </a:r>
            <a:r>
              <a:rPr lang="en-US" sz="2000" dirty="0" smtClean="0">
                <a:hlinkClick r:id="rId3" action="ppaction://hlinksldjump"/>
              </a:rPr>
              <a:t>NaNO</a:t>
            </a:r>
            <a:r>
              <a:rPr lang="en-US" sz="2000" baseline="-25000" dirty="0" smtClean="0">
                <a:hlinkClick r:id="rId3" action="ppaction://hlinksldjump"/>
              </a:rPr>
              <a:t>3</a:t>
            </a:r>
            <a:r>
              <a:rPr lang="ru-RU" sz="2000" dirty="0" smtClean="0">
                <a:hlinkClick r:id="rId3" action="ppaction://hlinksldjump"/>
              </a:rPr>
              <a:t>, </a:t>
            </a:r>
            <a:r>
              <a:rPr lang="en-US" sz="2000" dirty="0" smtClean="0">
                <a:hlinkClick r:id="rId3" action="ppaction://hlinksldjump"/>
              </a:rPr>
              <a:t>HNO</a:t>
            </a:r>
            <a:r>
              <a:rPr lang="en-US" sz="2000" baseline="-25000" dirty="0" smtClean="0">
                <a:hlinkClick r:id="rId3" action="ppaction://hlinksldjump"/>
              </a:rPr>
              <a:t>3</a:t>
            </a:r>
            <a:r>
              <a:rPr lang="ru-RU" sz="2000" dirty="0" smtClean="0">
                <a:hlinkClick r:id="rId3" action="ppaction://hlinksldjump"/>
              </a:rPr>
              <a:t>;</a:t>
            </a:r>
            <a:endParaRPr lang="ru-RU" sz="2000" dirty="0" smtClean="0"/>
          </a:p>
          <a:p>
            <a:pPr algn="l"/>
            <a:r>
              <a:rPr lang="ru-RU" sz="2000" dirty="0" smtClean="0">
                <a:hlinkClick r:id="rId2" action="ppaction://hlinksldjump"/>
              </a:rPr>
              <a:t>4) Н</a:t>
            </a:r>
            <a:r>
              <a:rPr lang="en-US" sz="2000" baseline="-25000" dirty="0" smtClean="0">
                <a:hlinkClick r:id="rId2" action="ppaction://hlinksldjump"/>
              </a:rPr>
              <a:t>2</a:t>
            </a:r>
            <a:r>
              <a:rPr lang="ru-RU" sz="2000" baseline="-25000" dirty="0" smtClean="0">
                <a:hlinkClick r:id="rId2" action="ppaction://hlinksldjump"/>
              </a:rPr>
              <a:t> </a:t>
            </a:r>
            <a:r>
              <a:rPr lang="en-US" sz="2000" dirty="0" smtClean="0">
                <a:hlinkClick r:id="rId2" action="ppaction://hlinksldjump"/>
              </a:rPr>
              <a:t>SiO</a:t>
            </a:r>
            <a:r>
              <a:rPr lang="en-US" sz="2000" baseline="-25000" dirty="0" smtClean="0">
                <a:hlinkClick r:id="rId2" action="ppaction://hlinksldjump"/>
              </a:rPr>
              <a:t>3</a:t>
            </a:r>
            <a:r>
              <a:rPr lang="en-US" sz="2000" dirty="0" smtClean="0">
                <a:hlinkClick r:id="rId2" action="ppaction://hlinksldjump"/>
              </a:rPr>
              <a:t>, </a:t>
            </a:r>
            <a:r>
              <a:rPr lang="en-US" sz="2000" dirty="0" err="1" smtClean="0">
                <a:hlinkClick r:id="rId2" action="ppaction://hlinksldjump"/>
              </a:rPr>
              <a:t>Ba</a:t>
            </a:r>
            <a:r>
              <a:rPr lang="en-US" sz="2000" dirty="0" smtClean="0">
                <a:hlinkClick r:id="rId2" action="ppaction://hlinksldjump"/>
              </a:rPr>
              <a:t>(NO</a:t>
            </a:r>
            <a:r>
              <a:rPr lang="en-US" sz="2000" baseline="-25000" dirty="0" smtClean="0">
                <a:hlinkClick r:id="rId2" action="ppaction://hlinksldjump"/>
              </a:rPr>
              <a:t>3</a:t>
            </a:r>
            <a:r>
              <a:rPr lang="en-US" sz="2000" dirty="0" smtClean="0">
                <a:hlinkClick r:id="rId2" action="ppaction://hlinksldjump"/>
              </a:rPr>
              <a:t>)</a:t>
            </a:r>
            <a:r>
              <a:rPr lang="en-US" sz="2000" baseline="-25000" dirty="0" smtClean="0">
                <a:hlinkClick r:id="rId2" action="ppaction://hlinksldjump"/>
              </a:rPr>
              <a:t> 2</a:t>
            </a:r>
            <a:r>
              <a:rPr lang="en-US" sz="2000" dirty="0" smtClean="0">
                <a:hlinkClick r:id="rId2" action="ppaction://hlinksldjump"/>
              </a:rPr>
              <a:t>, C</a:t>
            </a:r>
            <a:r>
              <a:rPr lang="en-US" sz="2000" baseline="-25000" dirty="0" smtClean="0">
                <a:hlinkClick r:id="rId2" action="ppaction://hlinksldjump"/>
              </a:rPr>
              <a:t>6</a:t>
            </a:r>
            <a:r>
              <a:rPr lang="en-US" sz="2000" dirty="0" smtClean="0">
                <a:hlinkClick r:id="rId2" action="ppaction://hlinksldjump"/>
              </a:rPr>
              <a:t>H</a:t>
            </a:r>
            <a:r>
              <a:rPr lang="en-US" sz="2000" baseline="-25000" dirty="0" smtClean="0">
                <a:hlinkClick r:id="rId2" action="ppaction://hlinksldjump"/>
              </a:rPr>
              <a:t>12</a:t>
            </a:r>
            <a:r>
              <a:rPr lang="en-US" sz="2000" dirty="0" smtClean="0">
                <a:hlinkClick r:id="rId2" action="ppaction://hlinksldjump"/>
              </a:rPr>
              <a:t>O</a:t>
            </a:r>
            <a:r>
              <a:rPr lang="en-US" sz="2000" baseline="-25000" dirty="0" smtClean="0">
                <a:hlinkClick r:id="rId2" action="ppaction://hlinksldjump"/>
              </a:rPr>
              <a:t>6</a:t>
            </a:r>
            <a:r>
              <a:rPr lang="ru-RU" sz="2000" dirty="0" smtClean="0">
                <a:hlinkClick r:id="rId2" action="ppaction://hlinksldjump"/>
              </a:rPr>
              <a:t>.</a:t>
            </a:r>
            <a:endParaRPr lang="ru-RU" sz="2000" dirty="0" smtClean="0"/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3. Формула вещества, которое </a:t>
            </a:r>
            <a:r>
              <a:rPr lang="ru-RU" sz="2000" b="1" u="sng" dirty="0" smtClean="0"/>
              <a:t>не является </a:t>
            </a:r>
            <a:r>
              <a:rPr lang="ru-RU" sz="2000" dirty="0" smtClean="0"/>
              <a:t>электролитом:</a:t>
            </a:r>
          </a:p>
          <a:p>
            <a:pPr algn="l"/>
            <a:r>
              <a:rPr lang="ru-RU" sz="2000" dirty="0" smtClean="0">
                <a:hlinkClick r:id="rId2" action="ppaction://hlinksldjump"/>
              </a:rPr>
              <a:t>1) </a:t>
            </a:r>
            <a:r>
              <a:rPr lang="en-US" sz="2000" dirty="0" err="1" smtClean="0">
                <a:hlinkClick r:id="rId2" action="ppaction://hlinksldjump"/>
              </a:rPr>
              <a:t>Ba</a:t>
            </a:r>
            <a:r>
              <a:rPr lang="en-US" sz="2000" dirty="0" smtClean="0">
                <a:hlinkClick r:id="rId2" action="ppaction://hlinksldjump"/>
              </a:rPr>
              <a:t>(OH)</a:t>
            </a:r>
            <a:r>
              <a:rPr lang="en-US" sz="2000" baseline="-25000" dirty="0" smtClean="0">
                <a:hlinkClick r:id="rId2" action="ppaction://hlinksldjump"/>
              </a:rPr>
              <a:t> 2</a:t>
            </a:r>
            <a:r>
              <a:rPr lang="ru-RU" sz="2000" dirty="0" smtClean="0">
                <a:hlinkClick r:id="rId2" action="ppaction://hlinksldjump"/>
              </a:rPr>
              <a:t>;</a:t>
            </a:r>
            <a:endParaRPr lang="en-US" sz="2000" dirty="0" smtClean="0"/>
          </a:p>
          <a:p>
            <a:pPr algn="l"/>
            <a:r>
              <a:rPr lang="en-US" sz="2000" dirty="0" smtClean="0">
                <a:hlinkClick r:id="rId2" action="ppaction://hlinksldjump"/>
              </a:rPr>
              <a:t>2) KI</a:t>
            </a:r>
            <a:r>
              <a:rPr lang="ru-RU" sz="2000" dirty="0" smtClean="0">
                <a:hlinkClick r:id="rId2" action="ppaction://hlinksldjump"/>
              </a:rPr>
              <a:t>;</a:t>
            </a:r>
            <a:endParaRPr lang="en-US" sz="2000" dirty="0" smtClean="0"/>
          </a:p>
          <a:p>
            <a:pPr algn="l"/>
            <a:r>
              <a:rPr lang="en-US" sz="2000" dirty="0" smtClean="0">
                <a:hlinkClick r:id="rId3" action="ppaction://hlinksldjump"/>
              </a:rPr>
              <a:t>3) CH</a:t>
            </a:r>
            <a:r>
              <a:rPr lang="en-US" sz="2000" baseline="-25000" dirty="0" smtClean="0">
                <a:hlinkClick r:id="rId3" action="ppaction://hlinksldjump"/>
              </a:rPr>
              <a:t>3</a:t>
            </a:r>
            <a:r>
              <a:rPr lang="en-US" sz="2000" dirty="0" smtClean="0">
                <a:hlinkClick r:id="rId3" action="ppaction://hlinksldjump"/>
              </a:rPr>
              <a:t>COOCH</a:t>
            </a:r>
            <a:r>
              <a:rPr lang="en-US" sz="2000" baseline="-25000" dirty="0" smtClean="0">
                <a:hlinkClick r:id="rId3" action="ppaction://hlinksldjump"/>
              </a:rPr>
              <a:t>3</a:t>
            </a:r>
            <a:r>
              <a:rPr lang="ru-RU" sz="2000" dirty="0" smtClean="0">
                <a:hlinkClick r:id="rId3" action="ppaction://hlinksldjump"/>
              </a:rPr>
              <a:t>;</a:t>
            </a:r>
            <a:endParaRPr lang="en-US" sz="2000" dirty="0" smtClean="0"/>
          </a:p>
          <a:p>
            <a:pPr algn="l"/>
            <a:r>
              <a:rPr lang="en-US" sz="2000" dirty="0" smtClean="0">
                <a:hlinkClick r:id="rId2" action="ppaction://hlinksldjump"/>
              </a:rPr>
              <a:t>4)HNO</a:t>
            </a:r>
            <a:r>
              <a:rPr lang="en-US" sz="2000" baseline="-25000" dirty="0" smtClean="0">
                <a:hlinkClick r:id="rId2" action="ppaction://hlinksldjump"/>
              </a:rPr>
              <a:t>3</a:t>
            </a:r>
            <a:r>
              <a:rPr lang="ru-RU" sz="2000" baseline="-25000" dirty="0" smtClean="0">
                <a:hlinkClick r:id="rId2" action="ppaction://hlinksldjump"/>
              </a:rPr>
              <a:t> </a:t>
            </a:r>
            <a:r>
              <a:rPr lang="ru-RU" sz="2000" dirty="0" smtClean="0">
                <a:hlinkClick r:id="rId2" action="ppaction://hlinksldjump"/>
              </a:rPr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4. Слабым электролитом является:</a:t>
            </a:r>
          </a:p>
          <a:p>
            <a:pPr algn="l"/>
            <a:r>
              <a:rPr lang="ru-RU" sz="2000" dirty="0" smtClean="0">
                <a:hlinkClick r:id="rId2" action="ppaction://hlinksldjump"/>
              </a:rPr>
              <a:t>1) хлорид меди(</a:t>
            </a:r>
            <a:r>
              <a:rPr lang="en-US" sz="2000" dirty="0" smtClean="0">
                <a:hlinkClick r:id="rId2" action="ppaction://hlinksldjump"/>
              </a:rPr>
              <a:t>II)</a:t>
            </a:r>
            <a:r>
              <a:rPr lang="ru-RU" sz="2000" dirty="0" smtClean="0">
                <a:hlinkClick r:id="rId2" action="ppaction://hlinksldjump"/>
              </a:rPr>
              <a:t>;</a:t>
            </a:r>
            <a:endParaRPr lang="ru-RU" sz="2000" dirty="0" smtClean="0"/>
          </a:p>
          <a:p>
            <a:pPr algn="l"/>
            <a:r>
              <a:rPr lang="ru-RU" sz="2000" dirty="0" smtClean="0">
                <a:hlinkClick r:id="rId3" action="ppaction://hlinksldjump"/>
              </a:rPr>
              <a:t>2) сероводородная кислота;</a:t>
            </a:r>
            <a:endParaRPr lang="ru-RU" sz="2000" dirty="0" smtClean="0"/>
          </a:p>
          <a:p>
            <a:pPr algn="l"/>
            <a:r>
              <a:rPr lang="ru-RU" sz="2000" dirty="0" smtClean="0">
                <a:hlinkClick r:id="rId2" action="ppaction://hlinksldjump"/>
              </a:rPr>
              <a:t>3) </a:t>
            </a:r>
            <a:r>
              <a:rPr lang="ru-RU" sz="2000" dirty="0" err="1" smtClean="0">
                <a:hlinkClick r:id="rId2" action="ppaction://hlinksldjump"/>
              </a:rPr>
              <a:t>гидроксид</a:t>
            </a:r>
            <a:r>
              <a:rPr lang="ru-RU" sz="2000" dirty="0" smtClean="0">
                <a:hlinkClick r:id="rId2" action="ppaction://hlinksldjump"/>
              </a:rPr>
              <a:t> бария;</a:t>
            </a:r>
            <a:endParaRPr lang="ru-RU" sz="2000" dirty="0" smtClean="0"/>
          </a:p>
          <a:p>
            <a:pPr algn="l"/>
            <a:r>
              <a:rPr lang="ru-RU" sz="2000" dirty="0" smtClean="0">
                <a:hlinkClick r:id="rId2" action="ppaction://hlinksldjump"/>
              </a:rPr>
              <a:t>4) соляная кислота.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5. Сильным электролитом является вещество, формулой которого:</a:t>
            </a:r>
          </a:p>
          <a:p>
            <a:pPr algn="l"/>
            <a:r>
              <a:rPr lang="ru-RU" sz="2000" dirty="0" smtClean="0">
                <a:hlinkClick r:id="rId2" action="ppaction://hlinksldjump"/>
              </a:rPr>
              <a:t>1) </a:t>
            </a:r>
            <a:r>
              <a:rPr lang="en-US" sz="2000" dirty="0" smtClean="0">
                <a:hlinkClick r:id="rId2" action="ppaction://hlinksldjump"/>
              </a:rPr>
              <a:t>HNO</a:t>
            </a:r>
            <a:r>
              <a:rPr lang="en-US" sz="2000" baseline="-25000" dirty="0" smtClean="0">
                <a:hlinkClick r:id="rId2" action="ppaction://hlinksldjump"/>
              </a:rPr>
              <a:t> 2</a:t>
            </a:r>
            <a:r>
              <a:rPr lang="ru-RU" sz="2000" dirty="0" smtClean="0">
                <a:hlinkClick r:id="rId2" action="ppaction://hlinksldjump"/>
              </a:rPr>
              <a:t>;</a:t>
            </a:r>
            <a:endParaRPr lang="en-US" sz="2000" dirty="0" smtClean="0"/>
          </a:p>
          <a:p>
            <a:pPr algn="l"/>
            <a:r>
              <a:rPr lang="en-US" sz="2000" dirty="0" smtClean="0">
                <a:hlinkClick r:id="rId2" action="ppaction://hlinksldjump"/>
              </a:rPr>
              <a:t>2)NH</a:t>
            </a:r>
            <a:r>
              <a:rPr lang="en-US" sz="2000" baseline="-25000" dirty="0" smtClean="0">
                <a:hlinkClick r:id="rId2" action="ppaction://hlinksldjump"/>
              </a:rPr>
              <a:t>3</a:t>
            </a:r>
            <a:r>
              <a:rPr lang="ru-RU" sz="2000" baseline="-25000" dirty="0" smtClean="0">
                <a:hlinkClick r:id="rId2" action="ppaction://hlinksldjump"/>
              </a:rPr>
              <a:t> </a:t>
            </a:r>
            <a:r>
              <a:rPr lang="en-US" sz="2000" dirty="0" smtClean="0">
                <a:hlinkClick r:id="rId2" action="ppaction://hlinksldjump"/>
              </a:rPr>
              <a:t>H</a:t>
            </a:r>
            <a:r>
              <a:rPr lang="en-US" sz="2000" baseline="-25000" dirty="0" smtClean="0">
                <a:hlinkClick r:id="rId2" action="ppaction://hlinksldjump"/>
              </a:rPr>
              <a:t> 2 </a:t>
            </a:r>
            <a:r>
              <a:rPr lang="en-US" sz="2000" dirty="0" smtClean="0">
                <a:hlinkClick r:id="rId2" action="ppaction://hlinksldjump"/>
              </a:rPr>
              <a:t>O</a:t>
            </a:r>
            <a:r>
              <a:rPr lang="ru-RU" sz="2000" dirty="0" smtClean="0">
                <a:hlinkClick r:id="rId2" action="ppaction://hlinksldjump"/>
              </a:rPr>
              <a:t>;</a:t>
            </a:r>
            <a:endParaRPr lang="en-US" sz="2000" dirty="0" smtClean="0"/>
          </a:p>
          <a:p>
            <a:pPr algn="l"/>
            <a:r>
              <a:rPr lang="en-US" sz="2000" dirty="0" smtClean="0">
                <a:hlinkClick r:id="rId3" action="ppaction://hlinksldjump"/>
              </a:rPr>
              <a:t>3) CH</a:t>
            </a:r>
            <a:r>
              <a:rPr lang="en-US" sz="2000" baseline="-25000" dirty="0" smtClean="0">
                <a:hlinkClick r:id="rId3" action="ppaction://hlinksldjump"/>
              </a:rPr>
              <a:t>3</a:t>
            </a:r>
            <a:r>
              <a:rPr lang="en-US" sz="2000" dirty="0" smtClean="0">
                <a:hlinkClick r:id="rId3" action="ppaction://hlinksldjump"/>
              </a:rPr>
              <a:t>COONa</a:t>
            </a:r>
            <a:r>
              <a:rPr lang="ru-RU" sz="2000" dirty="0" smtClean="0">
                <a:hlinkClick r:id="rId3" action="ppaction://hlinksldjump"/>
              </a:rPr>
              <a:t>;</a:t>
            </a:r>
            <a:endParaRPr lang="en-US" sz="2000" dirty="0" smtClean="0"/>
          </a:p>
          <a:p>
            <a:pPr algn="l"/>
            <a:r>
              <a:rPr lang="en-US" sz="2000" dirty="0" smtClean="0">
                <a:hlinkClick r:id="rId2" action="ppaction://hlinksldjump"/>
              </a:rPr>
              <a:t>4) C</a:t>
            </a:r>
            <a:r>
              <a:rPr lang="en-US" sz="2000" baseline="-25000" dirty="0" smtClean="0">
                <a:hlinkClick r:id="rId2" action="ppaction://hlinksldjump"/>
              </a:rPr>
              <a:t> 2 </a:t>
            </a:r>
            <a:r>
              <a:rPr lang="en-US" sz="2000" dirty="0" smtClean="0">
                <a:hlinkClick r:id="rId2" action="ppaction://hlinksldjump"/>
              </a:rPr>
              <a:t>H</a:t>
            </a:r>
            <a:r>
              <a:rPr lang="ru-RU" sz="2000" baseline="-25000" dirty="0" smtClean="0">
                <a:hlinkClick r:id="rId2" action="ppaction://hlinksldjump"/>
              </a:rPr>
              <a:t>5</a:t>
            </a:r>
            <a:r>
              <a:rPr lang="en-US" sz="2000" dirty="0" smtClean="0">
                <a:hlinkClick r:id="rId2" action="ppaction://hlinksldjump"/>
              </a:rPr>
              <a:t>COOH</a:t>
            </a:r>
            <a:r>
              <a:rPr lang="ru-RU" sz="2000" dirty="0" smtClean="0">
                <a:hlinkClick r:id="rId2" action="ppaction://hlinksldjump"/>
              </a:rPr>
              <a:t>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6. </a:t>
            </a:r>
            <a:r>
              <a:rPr lang="ru-RU" sz="2000" dirty="0" err="1" smtClean="0"/>
              <a:t>Бромид-ионы</a:t>
            </a:r>
            <a:r>
              <a:rPr lang="ru-RU" sz="2000" dirty="0" smtClean="0"/>
              <a:t> образуются при диссоциации вещества, формула которого:</a:t>
            </a:r>
          </a:p>
          <a:p>
            <a:pPr algn="l"/>
            <a:r>
              <a:rPr lang="ru-RU" sz="2000" dirty="0" smtClean="0">
                <a:hlinkClick r:id="rId2" action="ppaction://hlinksldjump"/>
              </a:rPr>
              <a:t>1) С</a:t>
            </a:r>
            <a:r>
              <a:rPr lang="en-US" sz="2000" baseline="-25000" dirty="0" smtClean="0">
                <a:hlinkClick r:id="rId2" action="ppaction://hlinksldjump"/>
              </a:rPr>
              <a:t> 2 </a:t>
            </a:r>
            <a:r>
              <a:rPr lang="ru-RU" sz="2000" dirty="0" smtClean="0">
                <a:hlinkClick r:id="rId2" action="ppaction://hlinksldjump"/>
              </a:rPr>
              <a:t>Н</a:t>
            </a:r>
            <a:r>
              <a:rPr lang="en-US" sz="2000" baseline="-25000" dirty="0" smtClean="0">
                <a:hlinkClick r:id="rId2" action="ppaction://hlinksldjump"/>
              </a:rPr>
              <a:t>4</a:t>
            </a:r>
            <a:r>
              <a:rPr lang="ru-RU" sz="2000" dirty="0" smtClean="0">
                <a:hlinkClick r:id="rId2" action="ppaction://hlinksldjump"/>
              </a:rPr>
              <a:t>В</a:t>
            </a:r>
            <a:r>
              <a:rPr lang="en-US" sz="2000" dirty="0" smtClean="0">
                <a:hlinkClick r:id="rId2" action="ppaction://hlinksldjump"/>
              </a:rPr>
              <a:t>r</a:t>
            </a:r>
            <a:r>
              <a:rPr lang="en-US" sz="2000" baseline="-25000" dirty="0" smtClean="0">
                <a:hlinkClick r:id="rId2" action="ppaction://hlinksldjump"/>
              </a:rPr>
              <a:t> 2</a:t>
            </a:r>
            <a:r>
              <a:rPr lang="ru-RU" sz="2000" dirty="0" smtClean="0">
                <a:hlinkClick r:id="rId2" action="ppaction://hlinksldjump"/>
              </a:rPr>
              <a:t>;</a:t>
            </a:r>
            <a:endParaRPr lang="ru-RU" sz="2000" dirty="0" smtClean="0"/>
          </a:p>
          <a:p>
            <a:pPr algn="l"/>
            <a:r>
              <a:rPr lang="ru-RU" sz="2000" dirty="0" smtClean="0">
                <a:hlinkClick r:id="rId3" action="ppaction://hlinksldjump"/>
              </a:rPr>
              <a:t>2) </a:t>
            </a:r>
            <a:r>
              <a:rPr lang="en-US" sz="2000" dirty="0" err="1" smtClean="0">
                <a:hlinkClick r:id="rId3" action="ppaction://hlinksldjump"/>
              </a:rPr>
              <a:t>NaBr</a:t>
            </a:r>
            <a:r>
              <a:rPr lang="ru-RU" sz="2000" dirty="0" smtClean="0">
                <a:hlinkClick r:id="rId3" action="ppaction://hlinksldjump"/>
              </a:rPr>
              <a:t>;</a:t>
            </a:r>
            <a:endParaRPr lang="en-US" sz="2000" dirty="0" smtClean="0"/>
          </a:p>
          <a:p>
            <a:pPr algn="l"/>
            <a:r>
              <a:rPr lang="en-US" sz="2000" dirty="0" smtClean="0">
                <a:hlinkClick r:id="rId2" action="ppaction://hlinksldjump"/>
              </a:rPr>
              <a:t>3)CBr</a:t>
            </a:r>
            <a:r>
              <a:rPr lang="en-US" sz="2000" baseline="-25000" dirty="0" smtClean="0">
                <a:hlinkClick r:id="rId2" action="ppaction://hlinksldjump"/>
              </a:rPr>
              <a:t>3</a:t>
            </a:r>
            <a:r>
              <a:rPr lang="en-US" sz="2000" dirty="0" smtClean="0">
                <a:hlinkClick r:id="rId2" action="ppaction://hlinksldjump"/>
              </a:rPr>
              <a:t>COONa</a:t>
            </a:r>
            <a:r>
              <a:rPr lang="ru-RU" sz="2000" dirty="0" smtClean="0">
                <a:hlinkClick r:id="rId2" action="ppaction://hlinksldjump"/>
              </a:rPr>
              <a:t>;</a:t>
            </a:r>
            <a:endParaRPr lang="en-US" sz="2000" dirty="0" smtClean="0"/>
          </a:p>
          <a:p>
            <a:pPr algn="l"/>
            <a:r>
              <a:rPr lang="en-US" sz="2000" dirty="0" smtClean="0">
                <a:hlinkClick r:id="rId2" action="ppaction://hlinksldjump"/>
              </a:rPr>
              <a:t>4) KBrO</a:t>
            </a:r>
            <a:r>
              <a:rPr lang="en-US" sz="2000" baseline="-25000" dirty="0" smtClean="0">
                <a:hlinkClick r:id="rId2" action="ppaction://hlinksldjump"/>
              </a:rPr>
              <a:t>3</a:t>
            </a:r>
            <a:r>
              <a:rPr lang="ru-RU" sz="2000" dirty="0" smtClean="0">
                <a:hlinkClick r:id="rId2" action="ppaction://hlinksldjump"/>
              </a:rPr>
              <a:t>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7. </a:t>
            </a:r>
            <a:r>
              <a:rPr lang="ru-RU" sz="2000" dirty="0" err="1" smtClean="0"/>
              <a:t>Сульфид-ионы</a:t>
            </a:r>
            <a:r>
              <a:rPr lang="ru-RU" sz="2000" dirty="0" smtClean="0"/>
              <a:t> образуются при диссоциации вещества, формула которого:</a:t>
            </a:r>
          </a:p>
          <a:p>
            <a:pPr algn="l"/>
            <a:r>
              <a:rPr lang="ru-RU" sz="2000" dirty="0" smtClean="0">
                <a:hlinkClick r:id="rId2" action="ppaction://hlinksldjump"/>
              </a:rPr>
              <a:t>1) </a:t>
            </a:r>
            <a:r>
              <a:rPr lang="en-US" sz="2000" dirty="0" smtClean="0">
                <a:hlinkClick r:id="rId2" action="ppaction://hlinksldjump"/>
              </a:rPr>
              <a:t>CS</a:t>
            </a:r>
            <a:r>
              <a:rPr lang="en-US" sz="2000" baseline="-25000" dirty="0" smtClean="0">
                <a:hlinkClick r:id="rId2" action="ppaction://hlinksldjump"/>
              </a:rPr>
              <a:t> 2</a:t>
            </a:r>
            <a:r>
              <a:rPr lang="ru-RU" sz="2000" dirty="0" smtClean="0">
                <a:hlinkClick r:id="rId2" action="ppaction://hlinksldjump"/>
              </a:rPr>
              <a:t>;</a:t>
            </a:r>
            <a:endParaRPr lang="en-US" sz="2000" dirty="0" smtClean="0"/>
          </a:p>
          <a:p>
            <a:pPr algn="l"/>
            <a:r>
              <a:rPr lang="en-US" sz="2000" dirty="0" smtClean="0">
                <a:hlinkClick r:id="rId2" action="ppaction://hlinksldjump"/>
              </a:rPr>
              <a:t>2)NaHSO</a:t>
            </a:r>
            <a:r>
              <a:rPr lang="en-US" sz="2000" baseline="-25000" dirty="0" smtClean="0">
                <a:hlinkClick r:id="rId2" action="ppaction://hlinksldjump"/>
              </a:rPr>
              <a:t>3</a:t>
            </a:r>
            <a:r>
              <a:rPr lang="ru-RU" sz="2000" dirty="0" smtClean="0">
                <a:hlinkClick r:id="rId2" action="ppaction://hlinksldjump"/>
              </a:rPr>
              <a:t>;</a:t>
            </a:r>
            <a:endParaRPr lang="en-US" sz="2000" dirty="0" smtClean="0"/>
          </a:p>
          <a:p>
            <a:pPr algn="l"/>
            <a:r>
              <a:rPr lang="en-US" sz="2000" dirty="0" smtClean="0">
                <a:hlinkClick r:id="rId2" action="ppaction://hlinksldjump"/>
              </a:rPr>
              <a:t>3)Na</a:t>
            </a:r>
            <a:r>
              <a:rPr lang="en-US" sz="2000" baseline="-25000" dirty="0" smtClean="0">
                <a:hlinkClick r:id="rId2" action="ppaction://hlinksldjump"/>
              </a:rPr>
              <a:t> 2 </a:t>
            </a:r>
            <a:r>
              <a:rPr lang="en-US" sz="2000" dirty="0" smtClean="0">
                <a:hlinkClick r:id="rId2" action="ppaction://hlinksldjump"/>
              </a:rPr>
              <a:t>SO</a:t>
            </a:r>
            <a:r>
              <a:rPr lang="en-US" sz="2000" baseline="-25000" dirty="0" smtClean="0">
                <a:hlinkClick r:id="rId2" action="ppaction://hlinksldjump"/>
              </a:rPr>
              <a:t>4</a:t>
            </a:r>
            <a:r>
              <a:rPr lang="ru-RU" sz="2000" dirty="0" smtClean="0">
                <a:hlinkClick r:id="rId2" action="ppaction://hlinksldjump"/>
              </a:rPr>
              <a:t>;</a:t>
            </a:r>
            <a:endParaRPr lang="en-US" sz="2000" dirty="0" smtClean="0"/>
          </a:p>
          <a:p>
            <a:pPr algn="l"/>
            <a:r>
              <a:rPr lang="en-US" sz="2000" dirty="0" smtClean="0">
                <a:hlinkClick r:id="rId3" action="ppaction://hlinksldjump"/>
              </a:rPr>
              <a:t>4) Na</a:t>
            </a:r>
            <a:r>
              <a:rPr lang="en-US" sz="2000" baseline="-25000" dirty="0" smtClean="0">
                <a:hlinkClick r:id="rId3" action="ppaction://hlinksldjump"/>
              </a:rPr>
              <a:t> 2 </a:t>
            </a:r>
            <a:r>
              <a:rPr lang="en-US" sz="2000" dirty="0" smtClean="0">
                <a:hlinkClick r:id="rId3" action="ppaction://hlinksldjump"/>
              </a:rPr>
              <a:t>S</a:t>
            </a:r>
            <a:r>
              <a:rPr lang="ru-RU" sz="2000" dirty="0" smtClean="0">
                <a:hlinkClick r:id="rId3" action="ppaction://hlinksldjump"/>
              </a:rPr>
              <a:t>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8. Ступенчато диссоциирует в растворе кислота:</a:t>
            </a:r>
          </a:p>
          <a:p>
            <a:pPr algn="l"/>
            <a:r>
              <a:rPr lang="ru-RU" sz="2000" dirty="0" smtClean="0">
                <a:hlinkClick r:id="rId2" action="ppaction://hlinksldjump"/>
              </a:rPr>
              <a:t>1) азотистая;</a:t>
            </a:r>
            <a:endParaRPr lang="ru-RU" sz="2000" dirty="0" smtClean="0"/>
          </a:p>
          <a:p>
            <a:pPr algn="l"/>
            <a:r>
              <a:rPr lang="ru-RU" sz="2000" dirty="0" smtClean="0">
                <a:hlinkClick r:id="rId2" action="ppaction://hlinksldjump"/>
              </a:rPr>
              <a:t>2)соляная;</a:t>
            </a:r>
            <a:endParaRPr lang="ru-RU" sz="2000" dirty="0" smtClean="0"/>
          </a:p>
          <a:p>
            <a:pPr algn="l"/>
            <a:r>
              <a:rPr lang="ru-RU" sz="2000" dirty="0" smtClean="0">
                <a:hlinkClick r:id="rId3" action="ppaction://hlinksldjump"/>
              </a:rPr>
              <a:t>3)фосфорная;</a:t>
            </a:r>
            <a:endParaRPr lang="ru-RU" sz="2000" dirty="0" smtClean="0"/>
          </a:p>
          <a:p>
            <a:pPr algn="l"/>
            <a:r>
              <a:rPr lang="ru-RU" sz="2000" dirty="0" smtClean="0">
                <a:hlinkClick r:id="rId2" action="ppaction://hlinksldjump"/>
              </a:rPr>
              <a:t>4)азотная.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818652">
  <a:themeElements>
    <a:clrScheme name="ms_edscifair_tp01018373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ms_edscifair_tp01018373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ms_edscifair_tp01018373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edscifair_tp01018373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edscifair_tp01018373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edscifair_tp01018373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edscifair_tp01018373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edscifair_tp01018373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edscifair_tp01018373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edscifair_tp01018373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edscifair_tp01018373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edscifair_tp01018373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41552DA-1AF7-4098-AC53-AF0F2CFA93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TS102818652</Template>
  <TotalTime>759</TotalTime>
  <Words>825</Words>
  <Application>Microsoft Office PowerPoint</Application>
  <PresentationFormat>Экран (4:3)</PresentationFormat>
  <Paragraphs>115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TS102818652</vt:lpstr>
      <vt:lpstr>Тест по теме:«Диссоциация электролитов в водных растворах. Реакции ионного обмена»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 «Электролиз и гидролиз солей»</dc:title>
  <dc:creator>лера</dc:creator>
  <cp:lastModifiedBy>Руслан</cp:lastModifiedBy>
  <cp:revision>52</cp:revision>
  <dcterms:created xsi:type="dcterms:W3CDTF">2013-12-23T15:23:20Z</dcterms:created>
  <dcterms:modified xsi:type="dcterms:W3CDTF">2014-05-16T09:05:08Z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TC010183731049</vt:lpwstr>
  </property>
</Properties>
</file>