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8" r:id="rId2"/>
    <p:sldId id="273" r:id="rId3"/>
    <p:sldId id="297" r:id="rId4"/>
    <p:sldId id="303" r:id="rId5"/>
    <p:sldId id="306" r:id="rId6"/>
    <p:sldId id="278" r:id="rId7"/>
    <p:sldId id="269" r:id="rId8"/>
    <p:sldId id="305" r:id="rId9"/>
    <p:sldId id="300" r:id="rId10"/>
    <p:sldId id="285" r:id="rId11"/>
    <p:sldId id="301" r:id="rId12"/>
    <p:sldId id="287" r:id="rId13"/>
    <p:sldId id="288" r:id="rId14"/>
    <p:sldId id="289" r:id="rId15"/>
    <p:sldId id="302" r:id="rId16"/>
    <p:sldId id="307" r:id="rId17"/>
    <p:sldId id="304" r:id="rId18"/>
    <p:sldId id="310" r:id="rId19"/>
    <p:sldId id="294" r:id="rId20"/>
  </p:sldIdLst>
  <p:sldSz cx="12192000" cy="6858000"/>
  <p:notesSz cx="10018713" cy="688816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tserrat" pitchFamily="2" charset="0"/>
      <p:regular r:id="rId29"/>
      <p:bold r:id="rId30"/>
      <p:italic r:id="rId31"/>
      <p:boldItalic r:id="rId32"/>
    </p:embeddedFont>
    <p:embeddedFont>
      <p:font typeface="Montserrat Medium" pitchFamily="2" charset="0"/>
      <p:regular r:id="rId33"/>
      <p: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E6"/>
    <a:srgbClr val="2B7DEB"/>
    <a:srgbClr val="468EF8"/>
    <a:srgbClr val="002060"/>
    <a:srgbClr val="77ABF2"/>
    <a:srgbClr val="D5E7FB"/>
    <a:srgbClr val="BDD7EE"/>
    <a:srgbClr val="D4D9F0"/>
    <a:srgbClr val="26469E"/>
    <a:srgbClr val="4E9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/>
    <p:restoredTop sz="95672" autoAdjust="0"/>
  </p:normalViewPr>
  <p:slideViewPr>
    <p:cSldViewPr snapToGrid="0">
      <p:cViewPr varScale="1">
        <p:scale>
          <a:sx n="125" d="100"/>
          <a:sy n="125" d="100"/>
        </p:scale>
        <p:origin x="320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5500" y="0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AA76A-2D49-49F6-9E34-D38AFA9BD7F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2172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5500" y="6542172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1C42A-8977-4354-A240-BE4FBAE63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18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18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8A8EA-FD25-425C-9E18-0296B61D4689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3" y="3271838"/>
            <a:ext cx="8015287" cy="31003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18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96A4C-D7A5-44DA-9AFA-37F9F288D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4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12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97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9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3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5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0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6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0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A0986-32CF-4C52-B053-413E81EA108C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72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8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8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jp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72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.pn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6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8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8.png"/><Relationship Id="rId1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1.jp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5" Type="http://schemas.openxmlformats.org/officeDocument/2006/relationships/image" Target="../media/image46.sv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34" y="627664"/>
            <a:ext cx="2907457" cy="7065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66CD62-A21F-2448-B240-3BF6492C8758}"/>
              </a:ext>
            </a:extLst>
          </p:cNvPr>
          <p:cNvSpPr/>
          <p:nvPr/>
        </p:nvSpPr>
        <p:spPr>
          <a:xfrm>
            <a:off x="1492634" y="2081721"/>
            <a:ext cx="9784966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tserrat" pitchFamily="2" charset="0"/>
              </a:rPr>
              <a:t>«Информационные технологии. Вклад России </a:t>
            </a:r>
            <a:b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4400" b="1" dirty="0">
                <a:solidFill>
                  <a:schemeClr val="bg1"/>
                </a:solidFill>
                <a:latin typeface="Montserrat" pitchFamily="2" charset="0"/>
              </a:rPr>
              <a:t>в сферу информационных технологий. Отечественные разработки</a:t>
            </a:r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»</a:t>
            </a:r>
            <a:endParaRPr lang="ru-RU" sz="4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BB12A2-06A3-1541-AAB7-D0C0605A9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90D0C-D61B-EB49-99F4-FCB4DEA45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110" y="6008370"/>
            <a:ext cx="385445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83" y="4554578"/>
            <a:ext cx="1491386" cy="5812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1" y="2531654"/>
            <a:ext cx="462493" cy="568069"/>
          </a:xfrm>
          <a:prstGeom prst="rect">
            <a:avLst/>
          </a:prstGeom>
        </p:spPr>
      </p:pic>
      <p:pic>
        <p:nvPicPr>
          <p:cNvPr id="20" name="Рисунок 19" descr="logo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77570" y="340399"/>
            <a:ext cx="1803976" cy="438367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/>
        </p:nvSpPr>
        <p:spPr>
          <a:xfrm>
            <a:off x="11610557" y="6335038"/>
            <a:ext cx="7364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10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55F0A45-7FAD-4B6E-B401-9C01AFE06361}"/>
              </a:ext>
            </a:extLst>
          </p:cNvPr>
          <p:cNvSpPr/>
          <p:nvPr/>
        </p:nvSpPr>
        <p:spPr>
          <a:xfrm>
            <a:off x="920859" y="5121717"/>
            <a:ext cx="27469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высокотехнологичные проекты, обеспечивающие развитие новых производств в России</a:t>
            </a: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CA76A4CA-942E-4E59-B67F-A94D27E211D4}"/>
              </a:ext>
            </a:extLst>
          </p:cNvPr>
          <p:cNvSpPr txBox="1"/>
          <p:nvPr/>
        </p:nvSpPr>
        <p:spPr>
          <a:xfrm>
            <a:off x="920859" y="4773683"/>
            <a:ext cx="2047095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ru-RU" sz="20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Роснано</a:t>
            </a: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209232C-17C2-45B6-A0A5-011B7D72789B}"/>
              </a:ext>
            </a:extLst>
          </p:cNvPr>
          <p:cNvSpPr/>
          <p:nvPr/>
        </p:nvSpPr>
        <p:spPr>
          <a:xfrm>
            <a:off x="4359925" y="3080086"/>
            <a:ext cx="241688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управление космической отраслью России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06C293AE-1BF2-4FED-9E38-9908423E1AAB}"/>
              </a:ext>
            </a:extLst>
          </p:cNvPr>
          <p:cNvSpPr txBox="1"/>
          <p:nvPr/>
        </p:nvSpPr>
        <p:spPr>
          <a:xfrm>
            <a:off x="4341118" y="2697452"/>
            <a:ext cx="20470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Роскосмос</a:t>
            </a: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317F74F-BEE6-474C-B617-C4A82E726262}"/>
              </a:ext>
            </a:extLst>
          </p:cNvPr>
          <p:cNvSpPr/>
          <p:nvPr/>
        </p:nvSpPr>
        <p:spPr>
          <a:xfrm>
            <a:off x="4359925" y="5032976"/>
            <a:ext cx="283610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российский провайдер цифровых услуг и сервисов, предоставляет услуги широкополосного доступа в “Интернет”, интерактивного телевидения, сотовой связи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9E192CD6-81A7-42DB-9815-63543CF60B3E}"/>
              </a:ext>
            </a:extLst>
          </p:cNvPr>
          <p:cNvSpPr txBox="1"/>
          <p:nvPr/>
        </p:nvSpPr>
        <p:spPr>
          <a:xfrm>
            <a:off x="4359925" y="4676217"/>
            <a:ext cx="20470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Ростелеком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B44515E-B669-429D-93C2-C8A5891EC5A4}"/>
              </a:ext>
            </a:extLst>
          </p:cNvPr>
          <p:cNvSpPr/>
          <p:nvPr/>
        </p:nvSpPr>
        <p:spPr>
          <a:xfrm>
            <a:off x="8011423" y="5350688"/>
            <a:ext cx="28681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Минцифры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России, Минпросвещения России, МВД, Росстата, ФССП и других</a:t>
            </a: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5BD973E5-9B1C-4251-82F1-310D5644C4C1}"/>
              </a:ext>
            </a:extLst>
          </p:cNvPr>
          <p:cNvSpPr txBox="1"/>
          <p:nvPr/>
        </p:nvSpPr>
        <p:spPr>
          <a:xfrm>
            <a:off x="8011753" y="4662308"/>
            <a:ext cx="30816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Цифровые сервисы ФОИВ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299AB48-7C81-47B3-8FD2-4B0A4FEAAF85}"/>
              </a:ext>
            </a:extLst>
          </p:cNvPr>
          <p:cNvSpPr/>
          <p:nvPr/>
        </p:nvSpPr>
        <p:spPr>
          <a:xfrm>
            <a:off x="8011753" y="3243968"/>
            <a:ext cx="257633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набор цифровых сервисов </a:t>
            </a:r>
            <a:b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</a:b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для граждан, интегрированный </a:t>
            </a:r>
            <a:b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</a:b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с другими государственными сервисами</a:t>
            </a:r>
          </a:p>
        </p:txBody>
      </p:sp>
      <p:sp>
        <p:nvSpPr>
          <p:cNvPr id="31" name="TextBox 47">
            <a:extLst>
              <a:ext uri="{FF2B5EF4-FFF2-40B4-BE49-F238E27FC236}">
                <a16:creationId xmlns:a16="http://schemas.microsoft.com/office/drawing/2014/main" id="{5AD77BF5-2B47-4B14-9BD2-7575D3717358}"/>
              </a:ext>
            </a:extLst>
          </p:cNvPr>
          <p:cNvSpPr txBox="1"/>
          <p:nvPr/>
        </p:nvSpPr>
        <p:spPr>
          <a:xfrm>
            <a:off x="8011753" y="2542193"/>
            <a:ext cx="28351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Федеральная налоговая служба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8253C50-E905-4EE4-870B-8AEC36B6A7AD}"/>
              </a:ext>
            </a:extLst>
          </p:cNvPr>
          <p:cNvSpPr/>
          <p:nvPr/>
        </p:nvSpPr>
        <p:spPr>
          <a:xfrm>
            <a:off x="590659" y="1636207"/>
            <a:ext cx="52852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0"/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</a:rPr>
              <a:t>ГОСУДАРСТВЕННЫЙ СЕКТОР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38B0621-F3E5-442E-99E5-6223682823CA}"/>
              </a:ext>
            </a:extLst>
          </p:cNvPr>
          <p:cNvSpPr/>
          <p:nvPr/>
        </p:nvSpPr>
        <p:spPr>
          <a:xfrm>
            <a:off x="920859" y="3080086"/>
            <a:ext cx="269612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разработка высокотехнологичной промышленной продукции гражданского и военного назначения</a:t>
            </a:r>
          </a:p>
        </p:txBody>
      </p:sp>
      <p:sp>
        <p:nvSpPr>
          <p:cNvPr id="34" name="TextBox 59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920859" y="2618320"/>
            <a:ext cx="20470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Ростех</a:t>
            </a: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557637" y="310284"/>
            <a:ext cx="8691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Главные отечественные разработчики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68" y="2517898"/>
            <a:ext cx="824472" cy="52379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15" y="4305902"/>
            <a:ext cx="715596" cy="638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18EF0-B175-8948-9D8B-9A14EC456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93" y="2483122"/>
            <a:ext cx="648694" cy="6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3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09060" y="6268328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11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55F0A45-7FAD-4B6E-B401-9C01AFE06361}"/>
              </a:ext>
            </a:extLst>
          </p:cNvPr>
          <p:cNvSpPr/>
          <p:nvPr/>
        </p:nvSpPr>
        <p:spPr>
          <a:xfrm>
            <a:off x="1012276" y="4906904"/>
            <a:ext cx="2746924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одна из крупнейших цифровых экосистем, включающая в себя различные самостоятельные и вспомогательные сервисы для разных целевых аудиторий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76A4CA-942E-4E59-B67F-A94D27E211D4}"/>
              </a:ext>
            </a:extLst>
          </p:cNvPr>
          <p:cNvSpPr txBox="1"/>
          <p:nvPr/>
        </p:nvSpPr>
        <p:spPr>
          <a:xfrm>
            <a:off x="1012276" y="4558870"/>
            <a:ext cx="2047095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Яндекс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209232C-17C2-45B6-A0A5-011B7D72789B}"/>
              </a:ext>
            </a:extLst>
          </p:cNvPr>
          <p:cNvSpPr/>
          <p:nvPr/>
        </p:nvSpPr>
        <p:spPr>
          <a:xfrm>
            <a:off x="4451342" y="3153222"/>
            <a:ext cx="2416885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IT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-компания, занимающаяся разработкой цифровых решений для Сбербанка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C293AE-1BF2-4FED-9E38-9908423E1AAB}"/>
              </a:ext>
            </a:extLst>
          </p:cNvPr>
          <p:cNvSpPr txBox="1"/>
          <p:nvPr/>
        </p:nvSpPr>
        <p:spPr>
          <a:xfrm>
            <a:off x="4432535" y="2770588"/>
            <a:ext cx="2047095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Сбертех</a:t>
            </a:r>
            <a:endParaRPr lang="ru-RU" sz="2000" b="1"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55B478A-8D38-4F6B-886C-A42027DD0718}"/>
              </a:ext>
            </a:extLst>
          </p:cNvPr>
          <p:cNvSpPr/>
          <p:nvPr/>
        </p:nvSpPr>
        <p:spPr>
          <a:xfrm>
            <a:off x="4478975" y="5996495"/>
            <a:ext cx="2744030" cy="203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информационная безопасность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D41EB3-BDC9-4301-B422-22EE5B9A215F}"/>
              </a:ext>
            </a:extLst>
          </p:cNvPr>
          <p:cNvSpPr txBox="1"/>
          <p:nvPr/>
        </p:nvSpPr>
        <p:spPr>
          <a:xfrm>
            <a:off x="4469570" y="5579706"/>
            <a:ext cx="39632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Лаборатория Касперского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317F74F-BEE6-474C-B617-C4A82E726262}"/>
              </a:ext>
            </a:extLst>
          </p:cNvPr>
          <p:cNvSpPr/>
          <p:nvPr/>
        </p:nvSpPr>
        <p:spPr>
          <a:xfrm>
            <a:off x="4451342" y="4818163"/>
            <a:ext cx="2836104" cy="1903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информационная безопасность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192CD6-81A7-42DB-9815-63543CF60B3E}"/>
              </a:ext>
            </a:extLst>
          </p:cNvPr>
          <p:cNvSpPr txBox="1"/>
          <p:nvPr/>
        </p:nvSpPr>
        <p:spPr>
          <a:xfrm>
            <a:off x="4451342" y="4461404"/>
            <a:ext cx="204709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InfoWatch</a:t>
            </a:r>
            <a:endParaRPr lang="ru-RU" sz="2000" b="1"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B44515E-B669-429D-93C2-C8A5891EC5A4}"/>
              </a:ext>
            </a:extLst>
          </p:cNvPr>
          <p:cNvSpPr/>
          <p:nvPr/>
        </p:nvSpPr>
        <p:spPr>
          <a:xfrm>
            <a:off x="8102840" y="4770138"/>
            <a:ext cx="1741059" cy="2031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онлайн-банкинг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D973E5-9B1C-4251-82F1-310D5644C4C1}"/>
              </a:ext>
            </a:extLst>
          </p:cNvPr>
          <p:cNvSpPr txBox="1"/>
          <p:nvPr/>
        </p:nvSpPr>
        <p:spPr>
          <a:xfrm>
            <a:off x="8103170" y="4447495"/>
            <a:ext cx="204709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Тинькофф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299AB48-7C81-47B3-8FD2-4B0A4FEAAF85}"/>
              </a:ext>
            </a:extLst>
          </p:cNvPr>
          <p:cNvSpPr/>
          <p:nvPr/>
        </p:nvSpPr>
        <p:spPr>
          <a:xfrm>
            <a:off x="8103170" y="3153222"/>
            <a:ext cx="2447661" cy="406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крупнейший в России онлайн-магазин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D77BF5-2B47-4B14-9BD2-7575D3717358}"/>
              </a:ext>
            </a:extLst>
          </p:cNvPr>
          <p:cNvSpPr txBox="1"/>
          <p:nvPr/>
        </p:nvSpPr>
        <p:spPr>
          <a:xfrm>
            <a:off x="8103170" y="2752640"/>
            <a:ext cx="1378797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Ozon</a:t>
            </a: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08" y="2623721"/>
            <a:ext cx="413957" cy="41395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21" y="4501566"/>
            <a:ext cx="865849" cy="24948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53" y="2762838"/>
            <a:ext cx="1217552" cy="19495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29" y="5617780"/>
            <a:ext cx="1232037" cy="23460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06" y="2707564"/>
            <a:ext cx="874944" cy="19152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77" y="4161975"/>
            <a:ext cx="664173" cy="48111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03" y="4267466"/>
            <a:ext cx="965702" cy="372761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8253C50-E905-4EE4-870B-8AEC36B6A7AD}"/>
              </a:ext>
            </a:extLst>
          </p:cNvPr>
          <p:cNvSpPr/>
          <p:nvPr/>
        </p:nvSpPr>
        <p:spPr>
          <a:xfrm>
            <a:off x="682076" y="1785543"/>
            <a:ext cx="52852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0"/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</a:rPr>
              <a:t>КОММЕРЧЕСКИЙ СЕКТОР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38B0621-F3E5-442E-99E5-6223682823CA}"/>
              </a:ext>
            </a:extLst>
          </p:cNvPr>
          <p:cNvSpPr/>
          <p:nvPr/>
        </p:nvSpPr>
        <p:spPr>
          <a:xfrm>
            <a:off x="1012276" y="3153222"/>
            <a:ext cx="269612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одна из крупнейших цифровых экосистем, включающая в себя различные самостоятельные и вспомогательные сервисы для разных целевых аудиторий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1012276" y="2691456"/>
            <a:ext cx="20470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Vk</a:t>
            </a:r>
            <a:r>
              <a:rPr lang="en-US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 Group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Главные отечественные разработчики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697803" y="5617780"/>
            <a:ext cx="1079500" cy="349250"/>
            <a:chOff x="10697803" y="5617780"/>
            <a:chExt cx="1079500" cy="349250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0697803" y="5617780"/>
              <a:ext cx="1079500" cy="349250"/>
            </a:xfrm>
            <a:prstGeom prst="roundRect">
              <a:avLst/>
            </a:prstGeom>
            <a:ln>
              <a:noFill/>
            </a:ln>
            <a:effectLst>
              <a:outerShdw blurRad="228600" dist="38100" dir="7500000" algn="tl" rotWithShape="0">
                <a:srgbClr val="468EF8">
                  <a:alpha val="38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C1CB168-8362-4E9B-AEDD-8439530D0B49}"/>
                </a:ext>
              </a:extLst>
            </p:cNvPr>
            <p:cNvSpPr/>
            <p:nvPr/>
          </p:nvSpPr>
          <p:spPr>
            <a:xfrm>
              <a:off x="10847089" y="5694242"/>
              <a:ext cx="806328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spcBef>
                  <a:spcPts val="1200"/>
                </a:spcBef>
              </a:pPr>
              <a:r>
                <a:rPr lang="ru-RU" sz="1200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 другие…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74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10" name="Номер слайда 3"/>
          <p:cNvSpPr txBox="1">
            <a:spLocks/>
          </p:cNvSpPr>
          <p:nvPr/>
        </p:nvSpPr>
        <p:spPr>
          <a:xfrm>
            <a:off x="11504720" y="6368265"/>
            <a:ext cx="7364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25C68B6-61C2-468F-89AB-4B9F7531AA68}" type="slidenum">
              <a:rPr lang="ru-RU" sz="1050" smtClean="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12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Цифровые продукты – </a:t>
            </a:r>
            <a:br>
              <a:rPr lang="ru-RU" sz="3600" b="1" dirty="0">
                <a:solidFill>
                  <a:srgbClr val="0058E6"/>
                </a:solidFill>
                <a:latin typeface="Montserrat"/>
              </a:rPr>
            </a:br>
            <a:r>
              <a:rPr lang="ru-RU" sz="3600" b="1" dirty="0">
                <a:solidFill>
                  <a:srgbClr val="0058E6"/>
                </a:solidFill>
                <a:latin typeface="Montserrat"/>
              </a:rPr>
              <a:t>Отечественные разработки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681968" y="2262472"/>
            <a:ext cx="245619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Социальные сети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81969" y="3546819"/>
            <a:ext cx="99449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Вконтакте</a:t>
            </a:r>
            <a:endParaRPr lang="ru-RU" sz="1200" dirty="0">
              <a:solidFill>
                <a:srgbClr val="002060"/>
              </a:solidFill>
              <a:latin typeface="Montserrat" pitchFamily="2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8" y="3111415"/>
            <a:ext cx="401821" cy="4018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70" y="3105805"/>
            <a:ext cx="413040" cy="413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2007670" y="3546819"/>
            <a:ext cx="146030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Одноклассники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8" y="4202425"/>
            <a:ext cx="994490" cy="2058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81968" y="4509636"/>
            <a:ext cx="99449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Yappy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70" y="4156248"/>
            <a:ext cx="1186767" cy="2982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2007671" y="4509636"/>
            <a:ext cx="98355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Мой Мир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4414528" y="2262472"/>
            <a:ext cx="283524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Сервисы </a:t>
            </a:r>
            <a:br>
              <a:rPr lang="ru-RU" b="1" dirty="0">
                <a:solidFill>
                  <a:srgbClr val="0058E6"/>
                </a:solidFill>
                <a:latin typeface="Montserrat" pitchFamily="2" charset="-52"/>
              </a:rPr>
            </a:b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для коммуникации: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7" y="3150108"/>
            <a:ext cx="1353709" cy="324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24" y="3150108"/>
            <a:ext cx="846352" cy="3244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7" y="4065758"/>
            <a:ext cx="1419639" cy="2251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24" y="3990023"/>
            <a:ext cx="376662" cy="37666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68" y="4923060"/>
            <a:ext cx="396631" cy="3966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4423367" y="3546819"/>
            <a:ext cx="82524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Сферум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403424" y="3546819"/>
            <a:ext cx="64534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>
                <a:solidFill>
                  <a:srgbClr val="002060"/>
                </a:solidFill>
                <a:latin typeface="Montserrat" panose="00000500000000000000" pitchFamily="2" charset="-52"/>
              </a:rPr>
              <a:t>Mail.ru</a:t>
            </a:r>
            <a:endParaRPr lang="ru-RU" sz="1200"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4427360" y="4382636"/>
            <a:ext cx="204709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Яндекс.Почта</a:t>
            </a:r>
            <a:endParaRPr lang="ru-RU" sz="1200"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480353" y="4354500"/>
            <a:ext cx="104374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>
                <a:solidFill>
                  <a:srgbClr val="002060"/>
                </a:solidFill>
                <a:latin typeface="Montserrat" panose="00000500000000000000" pitchFamily="2" charset="-52"/>
              </a:rPr>
              <a:t>ICQ</a:t>
            </a:r>
            <a:endParaRPr lang="ru-RU" sz="1200"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4426468" y="5345821"/>
            <a:ext cx="141653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Vk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 звонки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68" y="3211800"/>
            <a:ext cx="898146" cy="20105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65" y="3111415"/>
            <a:ext cx="401821" cy="4018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75" y="3905445"/>
            <a:ext cx="553842" cy="55384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667" y="4833577"/>
            <a:ext cx="413198" cy="41319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87" y="3940348"/>
            <a:ext cx="442019" cy="437102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3907513" y="2233044"/>
            <a:ext cx="0" cy="3431205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7890428" y="2233044"/>
            <a:ext cx="0" cy="3431205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8407498" y="2262472"/>
            <a:ext cx="283524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Медиа-сервисы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407498" y="3554206"/>
            <a:ext cx="825242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RuTube</a:t>
            </a:r>
            <a:endParaRPr lang="ru-RU" sz="1200"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10146465" y="3554206"/>
            <a:ext cx="97023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Vk</a:t>
            </a:r>
            <a:r>
              <a:rPr lang="en-US" sz="12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клипы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443638" y="4394403"/>
            <a:ext cx="127635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Яндекс.Музыка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533667" y="5321392"/>
            <a:ext cx="111471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Яндекс.Дзен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10137096" y="4394665"/>
            <a:ext cx="1276359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Кинопоиск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0697803" y="5617780"/>
            <a:ext cx="1079500" cy="349250"/>
            <a:chOff x="10697803" y="5617780"/>
            <a:chExt cx="1079500" cy="349250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10697803" y="5617780"/>
              <a:ext cx="1079500" cy="349250"/>
            </a:xfrm>
            <a:prstGeom prst="roundRect">
              <a:avLst/>
            </a:prstGeom>
            <a:ln>
              <a:noFill/>
            </a:ln>
            <a:effectLst>
              <a:outerShdw blurRad="228600" dist="38100" dir="7500000" algn="tl" rotWithShape="0">
                <a:srgbClr val="468EF8">
                  <a:alpha val="38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6C1CB168-8362-4E9B-AEDD-8439530D0B49}"/>
                </a:ext>
              </a:extLst>
            </p:cNvPr>
            <p:cNvSpPr/>
            <p:nvPr/>
          </p:nvSpPr>
          <p:spPr>
            <a:xfrm>
              <a:off x="10847089" y="5694242"/>
              <a:ext cx="806328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spcBef>
                  <a:spcPts val="1200"/>
                </a:spcBef>
              </a:pPr>
              <a:r>
                <a:rPr lang="ru-RU" sz="1200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 другие…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93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53417" y="636826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13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686699" y="2358780"/>
            <a:ext cx="390989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Информационная безопасность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6338175" y="2356917"/>
            <a:ext cx="42414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Платформы для продажи товаров/услуг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5846510" y="2136019"/>
            <a:ext cx="0" cy="3213142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338174" y="3787044"/>
            <a:ext cx="156915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Авито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75" y="3349012"/>
            <a:ext cx="1076788" cy="3049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699950" y="3787044"/>
            <a:ext cx="115881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Юла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50" y="3202223"/>
            <a:ext cx="1179932" cy="4194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338174" y="5014856"/>
            <a:ext cx="135752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Авто.ру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699950" y="5014856"/>
            <a:ext cx="10074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Ozon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74" y="4511063"/>
            <a:ext cx="1076789" cy="2003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50" y="4522153"/>
            <a:ext cx="813959" cy="1781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7" y="3384729"/>
            <a:ext cx="1344890" cy="2560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86699" y="3787044"/>
            <a:ext cx="232881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Лаборатория Касперского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12" y="3214785"/>
            <a:ext cx="1170611" cy="45185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3571912" y="3787044"/>
            <a:ext cx="107545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InfoWatch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9" y="4281991"/>
            <a:ext cx="656457" cy="6584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88615" y="5014856"/>
            <a:ext cx="16672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Ростелеком </a:t>
            </a: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Солар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3568599" y="5014856"/>
            <a:ext cx="15743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Код Безопасности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12" y="4419092"/>
            <a:ext cx="1436284" cy="384297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10697803" y="5617780"/>
            <a:ext cx="1079500" cy="349250"/>
            <a:chOff x="10697803" y="5617780"/>
            <a:chExt cx="1079500" cy="349250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0697803" y="5617780"/>
              <a:ext cx="1079500" cy="349250"/>
            </a:xfrm>
            <a:prstGeom prst="roundRect">
              <a:avLst/>
            </a:prstGeom>
            <a:ln>
              <a:noFill/>
            </a:ln>
            <a:effectLst>
              <a:outerShdw blurRad="228600" dist="38100" dir="7500000" algn="tl" rotWithShape="0">
                <a:srgbClr val="468EF8">
                  <a:alpha val="38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6C1CB168-8362-4E9B-AEDD-8439530D0B49}"/>
                </a:ext>
              </a:extLst>
            </p:cNvPr>
            <p:cNvSpPr/>
            <p:nvPr/>
          </p:nvSpPr>
          <p:spPr>
            <a:xfrm>
              <a:off x="10847089" y="5694242"/>
              <a:ext cx="806328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spcBef>
                  <a:spcPts val="1200"/>
                </a:spcBef>
              </a:pPr>
              <a:r>
                <a:rPr lang="ru-RU" sz="1200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 другие…</a:t>
              </a: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D49D6A9-D3D7-6249-A8C7-95073033500F}"/>
              </a:ext>
            </a:extLst>
          </p:cNvPr>
          <p:cNvSpPr/>
          <p:nvPr/>
        </p:nvSpPr>
        <p:spPr>
          <a:xfrm>
            <a:off x="649054" y="459620"/>
            <a:ext cx="8691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Цифровые продукты – </a:t>
            </a:r>
            <a:br>
              <a:rPr lang="ru-RU" sz="3600" b="1" dirty="0">
                <a:solidFill>
                  <a:srgbClr val="0058E6"/>
                </a:solidFill>
                <a:latin typeface="Montserrat"/>
              </a:rPr>
            </a:br>
            <a:r>
              <a:rPr lang="ru-RU" sz="3600" b="1" dirty="0">
                <a:solidFill>
                  <a:srgbClr val="0058E6"/>
                </a:solidFill>
                <a:latin typeface="Montserrat"/>
              </a:rPr>
              <a:t>Отечественные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166114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4720" y="649287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14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687154" y="2360313"/>
            <a:ext cx="323714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Онлайн-банкинг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4551355" y="2358450"/>
            <a:ext cx="301438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Офисные приложения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4190047" y="2235200"/>
            <a:ext cx="0" cy="3134544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84294" y="3679876"/>
            <a:ext cx="162193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Сбербанк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2849626" y="3688699"/>
            <a:ext cx="93900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Тинькофф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80804" y="4786386"/>
            <a:ext cx="16254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Альфа-банк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2849090" y="4786386"/>
            <a:ext cx="5951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ВТБ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4" y="3233056"/>
            <a:ext cx="1470748" cy="2254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99" y="2987829"/>
            <a:ext cx="918982" cy="6657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4" y="4252308"/>
            <a:ext cx="1223075" cy="4304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0" y="4292084"/>
            <a:ext cx="978578" cy="3509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4523254" y="3506733"/>
            <a:ext cx="179494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Р7-Офис </a:t>
            </a:r>
            <a:b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(российский офисный пакет)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678615" y="3529816"/>
            <a:ext cx="115881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МойОФис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54" y="3037140"/>
            <a:ext cx="1362794" cy="3761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94" y="3023837"/>
            <a:ext cx="1418270" cy="418437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8468971" y="2235200"/>
            <a:ext cx="0" cy="3134544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8878137" y="2358450"/>
            <a:ext cx="301438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Игровая индустрия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865610" y="3529816"/>
            <a:ext cx="97918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Vk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Group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10" y="3019412"/>
            <a:ext cx="423515" cy="42351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10697803" y="5617780"/>
            <a:ext cx="1079500" cy="349250"/>
            <a:chOff x="10697803" y="5617780"/>
            <a:chExt cx="1079500" cy="34925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0697803" y="5617780"/>
              <a:ext cx="1079500" cy="349250"/>
            </a:xfrm>
            <a:prstGeom prst="roundRect">
              <a:avLst/>
            </a:prstGeom>
            <a:ln>
              <a:noFill/>
            </a:ln>
            <a:effectLst>
              <a:outerShdw blurRad="228600" dist="38100" dir="7500000" algn="tl" rotWithShape="0">
                <a:srgbClr val="468EF8">
                  <a:alpha val="38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C1CB168-8362-4E9B-AEDD-8439530D0B49}"/>
                </a:ext>
              </a:extLst>
            </p:cNvPr>
            <p:cNvSpPr/>
            <p:nvPr/>
          </p:nvSpPr>
          <p:spPr>
            <a:xfrm>
              <a:off x="10847089" y="5694242"/>
              <a:ext cx="806328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spcBef>
                  <a:spcPts val="1200"/>
                </a:spcBef>
              </a:pPr>
              <a:r>
                <a:rPr lang="ru-RU" sz="1200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 другие…</a:t>
              </a:r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BDC1C7C-5311-8D4B-A469-DE68A1A26FF7}"/>
              </a:ext>
            </a:extLst>
          </p:cNvPr>
          <p:cNvSpPr/>
          <p:nvPr/>
        </p:nvSpPr>
        <p:spPr>
          <a:xfrm>
            <a:off x="649054" y="459620"/>
            <a:ext cx="8691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Цифровые продукты – </a:t>
            </a:r>
            <a:br>
              <a:rPr lang="ru-RU" sz="3600" b="1" dirty="0">
                <a:solidFill>
                  <a:srgbClr val="0058E6"/>
                </a:solidFill>
                <a:latin typeface="Montserrat"/>
              </a:rPr>
            </a:br>
            <a:r>
              <a:rPr lang="ru-RU" sz="3600" b="1" dirty="0">
                <a:solidFill>
                  <a:srgbClr val="0058E6"/>
                </a:solidFill>
                <a:latin typeface="Montserrat"/>
              </a:rPr>
              <a:t>Отечественные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835160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3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68194" y="649287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15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659266" y="2222867"/>
            <a:ext cx="348236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Программное обеспечение и операционные системы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4846328" y="2222867"/>
            <a:ext cx="283524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Робототехника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4459376" y="2019300"/>
            <a:ext cx="0" cy="3736452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7C038F2-3D82-4681-9E72-593842948A6A}"/>
              </a:ext>
            </a:extLst>
          </p:cNvPr>
          <p:cNvCxnSpPr>
            <a:cxnSpLocks/>
          </p:cNvCxnSpPr>
          <p:nvPr/>
        </p:nvCxnSpPr>
        <p:spPr>
          <a:xfrm>
            <a:off x="8163478" y="2019300"/>
            <a:ext cx="0" cy="3736452"/>
          </a:xfrm>
          <a:prstGeom prst="line">
            <a:avLst/>
          </a:prstGeom>
          <a:ln>
            <a:solidFill>
              <a:srgbClr val="0F6A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8F789CF-D4FE-4C29-B88D-18885AC7A7BA}"/>
              </a:ext>
            </a:extLst>
          </p:cNvPr>
          <p:cNvSpPr txBox="1"/>
          <p:nvPr/>
        </p:nvSpPr>
        <p:spPr>
          <a:xfrm>
            <a:off x="8578948" y="2222867"/>
            <a:ext cx="283524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58E6"/>
                </a:solidFill>
                <a:latin typeface="Montserrat" pitchFamily="2" charset="-52"/>
              </a:rPr>
              <a:t>Медицина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59266" y="3630102"/>
            <a:ext cx="305189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Astra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Linux</a:t>
            </a:r>
            <a:endParaRPr lang="ru-RU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6" y="3064980"/>
            <a:ext cx="1399599" cy="4349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6" y="4157149"/>
            <a:ext cx="1018188" cy="2146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659266" y="4468141"/>
            <a:ext cx="3051890" cy="435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Nginx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b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(веб-сервер)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4846328" y="3566602"/>
            <a:ext cx="3130054" cy="530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Promobot</a:t>
            </a:r>
            <a:endParaRPr lang="en-US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pPr>
              <a:spcBef>
                <a:spcPts val="300"/>
              </a:spcBef>
            </a:pP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(производство человекоподобных роботов, умеющих общаться)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4847559" y="4969997"/>
            <a:ext cx="3070891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ExoAtlet</a:t>
            </a:r>
            <a:endParaRPr lang="en-US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pPr>
              <a:spcBef>
                <a:spcPts val="300"/>
              </a:spcBef>
            </a:pPr>
            <a:r>
              <a:rPr lang="en-US" sz="1000" dirty="0">
                <a:solidFill>
                  <a:srgbClr val="002060"/>
                </a:solidFill>
                <a:latin typeface="Montserrat" panose="00000500000000000000" pitchFamily="2" charset="-52"/>
              </a:rPr>
              <a:t>(</a:t>
            </a: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производство </a:t>
            </a:r>
            <a:r>
              <a:rPr lang="ru-RU" sz="1000" dirty="0" err="1">
                <a:solidFill>
                  <a:srgbClr val="002060"/>
                </a:solidFill>
                <a:latin typeface="Montserrat" panose="00000500000000000000" pitchFamily="2" charset="-52"/>
              </a:rPr>
              <a:t>экзоскелетов</a:t>
            </a: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br>
              <a:rPr lang="en-US" sz="1000" dirty="0">
                <a:solidFill>
                  <a:srgbClr val="002060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для реабилитации людей)</a:t>
            </a:r>
          </a:p>
          <a:p>
            <a:pPr>
              <a:spcBef>
                <a:spcPts val="300"/>
              </a:spcBef>
            </a:pPr>
            <a:b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</a:br>
            <a:endParaRPr lang="ru-RU" sz="10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66" y="3124782"/>
            <a:ext cx="1567309" cy="33056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8" y="4495854"/>
            <a:ext cx="1259426" cy="24113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579322" y="3528502"/>
            <a:ext cx="3167201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dirty="0" err="1">
                <a:solidFill>
                  <a:srgbClr val="002060"/>
                </a:solidFill>
                <a:latin typeface="Montserrat" panose="00000500000000000000" pitchFamily="2" charset="-52"/>
              </a:rPr>
              <a:t>Oriense</a:t>
            </a: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endParaRPr lang="en-US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pPr>
              <a:spcBef>
                <a:spcPts val="600"/>
              </a:spcBef>
            </a:pP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(устройства помощи незрячим, </a:t>
            </a:r>
            <a:br>
              <a:rPr lang="en-US" sz="1000" dirty="0">
                <a:solidFill>
                  <a:srgbClr val="002060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слабовидящим и слепоглухим людям)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8578948" y="4905909"/>
            <a:ext cx="3357489" cy="6848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 dirty="0">
                <a:solidFill>
                  <a:srgbClr val="002060"/>
                </a:solidFill>
                <a:latin typeface="Montserrat" panose="00000500000000000000" pitchFamily="2" charset="-52"/>
              </a:rPr>
              <a:t>Моторика</a:t>
            </a:r>
            <a:endParaRPr lang="en-US" sz="12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pPr>
              <a:spcBef>
                <a:spcPts val="300"/>
              </a:spcBef>
            </a:pP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</a:rPr>
              <a:t>(разработчик роботизированных функциональных тяговых и бионических протезов рук)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48" y="2980120"/>
            <a:ext cx="604702" cy="6047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48" y="4415236"/>
            <a:ext cx="1081633" cy="420823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10697803" y="5935535"/>
            <a:ext cx="1079500" cy="349250"/>
            <a:chOff x="10697803" y="5617780"/>
            <a:chExt cx="1079500" cy="34925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0697803" y="5617780"/>
              <a:ext cx="1079500" cy="349250"/>
            </a:xfrm>
            <a:prstGeom prst="roundRect">
              <a:avLst/>
            </a:prstGeom>
            <a:ln>
              <a:noFill/>
            </a:ln>
            <a:effectLst>
              <a:outerShdw blurRad="228600" dist="38100" dir="7500000" algn="tl" rotWithShape="0">
                <a:srgbClr val="468EF8">
                  <a:alpha val="38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C1CB168-8362-4E9B-AEDD-8439530D0B49}"/>
                </a:ext>
              </a:extLst>
            </p:cNvPr>
            <p:cNvSpPr/>
            <p:nvPr/>
          </p:nvSpPr>
          <p:spPr>
            <a:xfrm>
              <a:off x="10847089" y="5694242"/>
              <a:ext cx="806328" cy="18466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spcBef>
                  <a:spcPts val="1200"/>
                </a:spcBef>
              </a:pPr>
              <a:r>
                <a:rPr lang="ru-RU" sz="1200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 другие…</a:t>
              </a: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141B63F-D791-334D-A87A-4C5A58C17E1C}"/>
              </a:ext>
            </a:extLst>
          </p:cNvPr>
          <p:cNvSpPr/>
          <p:nvPr/>
        </p:nvSpPr>
        <p:spPr>
          <a:xfrm>
            <a:off x="649054" y="459620"/>
            <a:ext cx="8691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Цифровые продукты – </a:t>
            </a:r>
            <a:br>
              <a:rPr lang="ru-RU" sz="3600" b="1" dirty="0">
                <a:solidFill>
                  <a:srgbClr val="0058E6"/>
                </a:solidFill>
                <a:latin typeface="Montserrat"/>
              </a:rPr>
            </a:br>
            <a:r>
              <a:rPr lang="ru-RU" sz="3600" b="1" dirty="0">
                <a:solidFill>
                  <a:srgbClr val="0058E6"/>
                </a:solidFill>
                <a:latin typeface="Montserrat"/>
              </a:rPr>
              <a:t>Отечественные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46832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71974" y="6331928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16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9256946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2800" b="1" dirty="0">
                <a:solidFill>
                  <a:schemeClr val="bg1"/>
                </a:solidFill>
                <a:latin typeface="Montserrat"/>
              </a:rPr>
              <a:t>Государственная поддержка </a:t>
            </a:r>
            <a:br>
              <a:rPr lang="ru-RU" sz="2800" b="1" dirty="0">
                <a:solidFill>
                  <a:schemeClr val="bg1"/>
                </a:solidFill>
                <a:latin typeface="Montserrat"/>
              </a:rPr>
            </a:br>
            <a:r>
              <a:rPr lang="ru-RU" sz="2800" b="1" dirty="0">
                <a:solidFill>
                  <a:schemeClr val="bg1"/>
                </a:solidFill>
                <a:latin typeface="Montserrat"/>
              </a:rPr>
              <a:t>развития отечественных технологий.</a:t>
            </a:r>
          </a:p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2800" b="1" dirty="0" err="1">
                <a:solidFill>
                  <a:schemeClr val="bg1"/>
                </a:solidFill>
                <a:latin typeface="Montserrat"/>
              </a:rPr>
              <a:t>Стартапы</a:t>
            </a:r>
            <a:r>
              <a:rPr lang="ru-RU" sz="2800" b="1" dirty="0">
                <a:solidFill>
                  <a:schemeClr val="bg1"/>
                </a:solidFill>
                <a:latin typeface="Montserrat"/>
              </a:rPr>
              <a:t> и инвестиции, венчурные фонды</a:t>
            </a:r>
          </a:p>
        </p:txBody>
      </p:sp>
      <p:sp>
        <p:nvSpPr>
          <p:cNvPr id="44" name="TextBox 24"/>
          <p:cNvSpPr txBox="1"/>
          <p:nvPr/>
        </p:nvSpPr>
        <p:spPr>
          <a:xfrm>
            <a:off x="654689" y="2218306"/>
            <a:ext cx="45665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F6AEF"/>
                </a:solidFill>
                <a:latin typeface="Montserrat" panose="00000500000000000000" pitchFamily="2" charset="-52"/>
              </a:rPr>
              <a:t>1</a:t>
            </a:r>
            <a:endParaRPr lang="ru-RU" dirty="0">
              <a:solidFill>
                <a:srgbClr val="0F6AEF"/>
              </a:solidFill>
              <a:latin typeface="Montserrat" panose="00000500000000000000" pitchFamily="2" charset="-52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6417161" y="2176204"/>
            <a:ext cx="45665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  <a:endParaRPr lang="ru-RU" dirty="0">
              <a:solidFill>
                <a:srgbClr val="0F6AEF"/>
              </a:solidFill>
              <a:latin typeface="Montserrat" panose="00000500000000000000" pitchFamily="2" charset="-52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649054" y="3409815"/>
            <a:ext cx="45665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F6AEF"/>
                </a:solidFill>
                <a:latin typeface="Montserrat" panose="00000500000000000000" pitchFamily="2" charset="-52"/>
              </a:rPr>
              <a:t>3</a:t>
            </a:r>
            <a:endParaRPr lang="ru-RU" dirty="0">
              <a:solidFill>
                <a:srgbClr val="0F6AEF"/>
              </a:solidFill>
              <a:latin typeface="Montserrat" panose="00000500000000000000" pitchFamily="2" charset="-52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6411526" y="3367713"/>
            <a:ext cx="45665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F6AEF"/>
                </a:solidFill>
                <a:latin typeface="Montserrat" panose="00000500000000000000" pitchFamily="2" charset="-52"/>
              </a:rPr>
              <a:t>4</a:t>
            </a:r>
            <a:endParaRPr lang="ru-RU" dirty="0">
              <a:solidFill>
                <a:srgbClr val="0F6AEF"/>
              </a:solidFill>
              <a:latin typeface="Montserrat" panose="00000500000000000000" pitchFamily="2" charset="-52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649054" y="4669463"/>
            <a:ext cx="45665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F6AEF"/>
                </a:solidFill>
                <a:latin typeface="Montserrat" panose="00000500000000000000" pitchFamily="2" charset="-52"/>
              </a:rPr>
              <a:t>5</a:t>
            </a:r>
            <a:endParaRPr lang="ru-RU" dirty="0">
              <a:solidFill>
                <a:srgbClr val="0F6AEF"/>
              </a:solidFill>
              <a:latin typeface="Montserrat" panose="00000500000000000000" pitchFamily="2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87" y="489735"/>
            <a:ext cx="1731332" cy="420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1294228" y="2336336"/>
            <a:ext cx="494147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Формирование благоприятных условий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для развития отрасли информационных технологий.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7035240" y="2336336"/>
            <a:ext cx="426144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Реализация специального регулирования налоговых режимов для российских 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IТ-компаний.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1288593" y="3546780"/>
            <a:ext cx="444557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Реализация государственной политики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в области разработки, внедрения и продвижения российского программного обеспечения.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93BEC6-1540-45C0-8203-CD92A6684179}"/>
              </a:ext>
            </a:extLst>
          </p:cNvPr>
          <p:cNvSpPr txBox="1"/>
          <p:nvPr/>
        </p:nvSpPr>
        <p:spPr>
          <a:xfrm>
            <a:off x="7029605" y="3479390"/>
            <a:ext cx="444557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Создание преференций программному обеспечению российского производства 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при государственных закупках.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31443" y="4744180"/>
            <a:ext cx="9723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Создание уникального инновационного центра “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Сколково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” - современного научно-технологического инновационного комплекса по разработке и коммерциализации новых технологий</a:t>
            </a: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544404DA-F802-F542-AC1A-EF9176BB825E}"/>
              </a:ext>
            </a:extLst>
          </p:cNvPr>
          <p:cNvSpPr txBox="1">
            <a:spLocks/>
          </p:cNvSpPr>
          <p:nvPr/>
        </p:nvSpPr>
        <p:spPr>
          <a:xfrm>
            <a:off x="11568194" y="6492875"/>
            <a:ext cx="7364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25C68B6-61C2-468F-89AB-4B9F7531AA68}" type="slidenum">
              <a:rPr lang="ru-RU" sz="1050" smtClean="0">
                <a:solidFill>
                  <a:schemeClr val="bg1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16</a:t>
            </a:fld>
            <a:endParaRPr lang="ru-RU" sz="1050" dirty="0">
              <a:solidFill>
                <a:schemeClr val="bg1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2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0216" y="1705103"/>
            <a:ext cx="7046858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Победители Олимпиады - будущие разработчики новых решений в IT-отрасли.</a:t>
            </a:r>
          </a:p>
        </p:txBody>
      </p:sp>
      <p:pic>
        <p:nvPicPr>
          <p:cNvPr id="18" name="Рисунок 17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42946" y="636826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17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346404"/>
            <a:ext cx="9256946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2800" b="1" dirty="0">
                <a:solidFill>
                  <a:srgbClr val="0058E6"/>
                </a:solidFill>
                <a:latin typeface="Montserrat"/>
              </a:rPr>
              <a:t>Лидирующие позиции российских школьников в Международной олимпиаде</a:t>
            </a:r>
            <a:br>
              <a:rPr lang="ru-RU" sz="2800" b="1" dirty="0">
                <a:solidFill>
                  <a:srgbClr val="0058E6"/>
                </a:solidFill>
                <a:latin typeface="Montserrat"/>
              </a:rPr>
            </a:br>
            <a:r>
              <a:rPr lang="ru-RU" sz="2800" b="1" dirty="0">
                <a:solidFill>
                  <a:srgbClr val="0058E6"/>
                </a:solidFill>
                <a:latin typeface="Montserrat"/>
              </a:rPr>
              <a:t>по информатике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2555095"/>
            <a:ext cx="8159666" cy="390876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На 33-й Международной олимпиаде школьников по информатике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IOI 2021 (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International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Olympiad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in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Informatics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)</a:t>
            </a: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 в Сингапуре четверо российских школьников завоевали три золотые и одну серебряную медали. В Олимпиаде приняло участие рекордное число школьников – 351 участник из 88 стран мира.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В 9-й олимпиаде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Romanian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Master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of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ontserrat" panose="00000500000000000000" pitchFamily="2" charset="-52"/>
              </a:rPr>
              <a:t>Informatics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(RMI 2021) </a:t>
            </a: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участвовали 60 команд из 12 стран. Россию представляли 9 команд из разных городов. Федор Ромашов набрал максимальное количество баллов и стал абсолютным победителем олимпиады.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В турнире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IATI 2021 </a:t>
            </a: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школьники из России взяли пять золотых и три серебряных медали. 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Олимпиада мегаполисов </a:t>
            </a: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– Московская олимпиада школьников крупных городов и столиц мира - проводится с 2016 года для школьников 14-18 лет из крупных городов и столиц мира. Ребята соревнуются в области физики, химии, математики и информатики, работы участников оценивает интернациональное жюри. В 2021 году в Олимпиаде приняли участие 35 городов, в командном зачете на 1-м месте оказалась сборная Москвы.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18" y="2454406"/>
            <a:ext cx="3264082" cy="38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71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11778" y="6331927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18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322307"/>
            <a:ext cx="9256946" cy="98488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rgbClr val="0058E6"/>
                </a:solidFill>
                <a:latin typeface="Montserrat" panose="00000500000000000000" pitchFamily="2" charset="-52"/>
              </a:rPr>
              <a:t>Федеральная государственная информационная система «Моя школа»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EF0E83-213F-A149-AADE-EB1C94418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54" y="1671615"/>
            <a:ext cx="7332660" cy="4660313"/>
          </a:xfrm>
          <a:prstGeom prst="roundRect">
            <a:avLst>
              <a:gd name="adj" fmla="val 1329"/>
            </a:avLst>
          </a:prstGeom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D2FF3F7-46D8-A145-92FB-107AAF174F0C}"/>
              </a:ext>
            </a:extLst>
          </p:cNvPr>
          <p:cNvSpPr/>
          <p:nvPr/>
        </p:nvSpPr>
        <p:spPr>
          <a:xfrm>
            <a:off x="8651172" y="1702393"/>
            <a:ext cx="2963163" cy="107721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500" b="1" dirty="0">
                <a:solidFill>
                  <a:srgbClr val="002060"/>
                </a:solidFill>
                <a:latin typeface="Montserrat" panose="00000500000000000000" pitchFamily="2" charset="-52"/>
              </a:rPr>
              <a:t>ФГИС «Моя школа»</a:t>
            </a:r>
            <a:r>
              <a:rPr lang="ru-RU" sz="15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1500" dirty="0">
                <a:solidFill>
                  <a:srgbClr val="002060"/>
                </a:solidFill>
                <a:latin typeface="Montserrat" panose="00000500000000000000" pitchFamily="2" charset="-52"/>
              </a:rPr>
              <a:t>это удобные российские сервисы, собранные в одном личном кабинете.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2F4ACF-31FA-1342-A50E-E934422E2A7C}"/>
              </a:ext>
            </a:extLst>
          </p:cNvPr>
          <p:cNvSpPr/>
          <p:nvPr/>
        </p:nvSpPr>
        <p:spPr>
          <a:xfrm>
            <a:off x="8651173" y="2928539"/>
            <a:ext cx="2963163" cy="6924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dirty="0">
                <a:solidFill>
                  <a:srgbClr val="002060"/>
                </a:solidFill>
                <a:latin typeface="Montserrat" panose="00000500000000000000" pitchFamily="2" charset="-52"/>
              </a:rPr>
              <a:t>Смотрите видео о сервисах ФГИС «Моя школа» по </a:t>
            </a:r>
            <a:r>
              <a:rPr lang="en-US" sz="1500" dirty="0">
                <a:solidFill>
                  <a:srgbClr val="002060"/>
                </a:solidFill>
                <a:latin typeface="Montserrat" panose="00000500000000000000" pitchFamily="2" charset="-52"/>
              </a:rPr>
              <a:t>QR</a:t>
            </a:r>
            <a:r>
              <a:rPr lang="ru-RU" sz="1500" dirty="0">
                <a:solidFill>
                  <a:srgbClr val="002060"/>
                </a:solidFill>
                <a:latin typeface="Montserrat" panose="00000500000000000000" pitchFamily="2" charset="-52"/>
              </a:rPr>
              <a:t>-коду ниже.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A98535-FC28-3043-A1FB-169C55296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405" y="3678883"/>
            <a:ext cx="2659715" cy="2650995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685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2518" y="340399"/>
            <a:ext cx="1803976" cy="438367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/>
        </p:nvSpPr>
        <p:spPr>
          <a:xfrm>
            <a:off x="11528251" y="6390768"/>
            <a:ext cx="7364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19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72585" y="310284"/>
            <a:ext cx="9256946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Подведение итогов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8E64803-E6D6-4E32-B450-4DEF621EC2BA}"/>
              </a:ext>
            </a:extLst>
          </p:cNvPr>
          <p:cNvSpPr txBox="1"/>
          <p:nvPr/>
        </p:nvSpPr>
        <p:spPr>
          <a:xfrm>
            <a:off x="2607481" y="2190040"/>
            <a:ext cx="3234494" cy="1431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ОБЩЕСТВО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Качественные социально-ориентированные цифровые продукты, обеспечивающие граждан своим инструментарием на ежедневной основе. 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48E64803-E6D6-4E32-B450-4DEF621EC2BA}"/>
              </a:ext>
            </a:extLst>
          </p:cNvPr>
          <p:cNvSpPr txBox="1"/>
          <p:nvPr/>
        </p:nvSpPr>
        <p:spPr>
          <a:xfrm>
            <a:off x="8009926" y="2190040"/>
            <a:ext cx="3311206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БЕЗОПАСНОСТЬ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Обеспечение защиты как самой информации, так и защиты граждан от вредоносной и ложной информации.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48E64803-E6D6-4E32-B450-4DEF621EC2BA}"/>
              </a:ext>
            </a:extLst>
          </p:cNvPr>
          <p:cNvSpPr txBox="1"/>
          <p:nvPr/>
        </p:nvSpPr>
        <p:spPr>
          <a:xfrm>
            <a:off x="2607480" y="3977407"/>
            <a:ext cx="822175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Государство: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Отечественные разработки в промышленной, военной, космических отраслях </a:t>
            </a:r>
            <a:b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по достоинству оценены на мировой арене.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Российская Федерация обладает огромным потенциалом для развития информационных технологий в ключевых секторах экономики, обладает сильными кадрами и необходимой инфраструктурой, которые разрабатывают социальные и промышленные сервисы, применяющиеся в различных отраслях.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48E64803-E6D6-4E32-B450-4DEF621EC2BA}"/>
              </a:ext>
            </a:extLst>
          </p:cNvPr>
          <p:cNvSpPr txBox="1"/>
          <p:nvPr/>
        </p:nvSpPr>
        <p:spPr>
          <a:xfrm>
            <a:off x="2607481" y="6019333"/>
            <a:ext cx="88186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58E6"/>
                </a:solidFill>
                <a:latin typeface="Montserrat" panose="00000500000000000000" pitchFamily="2" charset="-52"/>
              </a:rPr>
              <a:t>Ведущие команды программистов России сегодня реализуют поставленные задачи на благо граждан нашей страны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5" y="3828299"/>
            <a:ext cx="1793677" cy="1632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5" y="1791275"/>
            <a:ext cx="1793677" cy="1632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49" y="1792105"/>
            <a:ext cx="1793677" cy="163224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13DF61-A508-9440-8B9D-6521A6A5FA6E}"/>
              </a:ext>
            </a:extLst>
          </p:cNvPr>
          <p:cNvSpPr/>
          <p:nvPr/>
        </p:nvSpPr>
        <p:spPr>
          <a:xfrm>
            <a:off x="672585" y="970285"/>
            <a:ext cx="6819596" cy="61555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Отечественные информационные технологии на благо граждан страны</a:t>
            </a:r>
          </a:p>
        </p:txBody>
      </p:sp>
    </p:spTree>
    <p:extLst>
      <p:ext uri="{BB962C8B-B14F-4D97-AF65-F5344CB8AC3E}">
        <p14:creationId xmlns:p14="http://schemas.microsoft.com/office/powerpoint/2010/main" val="275048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44" y="1084291"/>
            <a:ext cx="7949156" cy="5771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F2AA13-A75E-0849-86E0-ED5F381A5D2F}"/>
              </a:ext>
            </a:extLst>
          </p:cNvPr>
          <p:cNvSpPr txBox="1"/>
          <p:nvPr/>
        </p:nvSpPr>
        <p:spPr>
          <a:xfrm>
            <a:off x="1792647" y="2187351"/>
            <a:ext cx="425255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58E6"/>
                </a:solidFill>
                <a:latin typeface="Montserrat" panose="00000500000000000000" pitchFamily="2" charset="-52"/>
              </a:rPr>
              <a:t>Какие цифровые сервисы вы используете чаще всего?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209A8DB-B8E0-B743-AEA3-D182A61A9C4C}"/>
              </a:ext>
            </a:extLst>
          </p:cNvPr>
          <p:cNvSpPr/>
          <p:nvPr/>
        </p:nvSpPr>
        <p:spPr>
          <a:xfrm>
            <a:off x="708085" y="2096778"/>
            <a:ext cx="535346" cy="535346"/>
          </a:xfrm>
          <a:prstGeom prst="ellipse">
            <a:avLst/>
          </a:prstGeom>
          <a:solidFill>
            <a:srgbClr val="256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  <a:endParaRPr lang="ru-RU" sz="2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42008-BDDF-FB4F-BBE0-D39C079B6E1D}"/>
              </a:ext>
            </a:extLst>
          </p:cNvPr>
          <p:cNvSpPr txBox="1"/>
          <p:nvPr/>
        </p:nvSpPr>
        <p:spPr>
          <a:xfrm>
            <a:off x="1801988" y="3963393"/>
            <a:ext cx="449740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58E6"/>
                </a:solidFill>
                <a:latin typeface="Montserrat" panose="00000500000000000000" pitchFamily="2" charset="-52"/>
              </a:rPr>
              <a:t>А какие из них являются отечественными?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DC74525-93E7-A048-85E2-F74B5BBE1DC1}"/>
              </a:ext>
            </a:extLst>
          </p:cNvPr>
          <p:cNvSpPr/>
          <p:nvPr/>
        </p:nvSpPr>
        <p:spPr>
          <a:xfrm>
            <a:off x="708085" y="3901678"/>
            <a:ext cx="535346" cy="535346"/>
          </a:xfrm>
          <a:prstGeom prst="ellipse">
            <a:avLst/>
          </a:prstGeom>
          <a:solidFill>
            <a:srgbClr val="256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endParaRPr lang="ru-RU" sz="2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AB25B9-5202-E44F-BCBE-AFCE16007B9E}"/>
              </a:ext>
            </a:extLst>
          </p:cNvPr>
          <p:cNvSpPr/>
          <p:nvPr/>
        </p:nvSpPr>
        <p:spPr>
          <a:xfrm>
            <a:off x="649054" y="459620"/>
            <a:ext cx="8691894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rgbClr val="0058E6"/>
                </a:solidFill>
                <a:latin typeface="Montserrat"/>
              </a:rPr>
              <a:t>Вступление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9A436041-C93E-1145-B4A0-9E1A50BC0314}"/>
              </a:ext>
            </a:extLst>
          </p:cNvPr>
          <p:cNvSpPr>
            <a:spLocks noGrp="1"/>
          </p:cNvSpPr>
          <p:nvPr/>
        </p:nvSpPr>
        <p:spPr>
          <a:xfrm>
            <a:off x="11601198" y="6370148"/>
            <a:ext cx="7364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2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3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78439" y="5305306"/>
            <a:ext cx="398901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ru-RU" dirty="0">
                <a:solidFill>
                  <a:srgbClr val="002060"/>
                </a:solidFill>
                <a:latin typeface="Montserrat"/>
              </a:rPr>
              <a:t>«Информационные технологии.</a:t>
            </a:r>
            <a:r>
              <a:rPr lang="en-US" dirty="0">
                <a:solidFill>
                  <a:srgbClr val="002060"/>
                </a:solidFill>
                <a:latin typeface="Montserrat"/>
              </a:rPr>
              <a:t> </a:t>
            </a:r>
            <a:br>
              <a:rPr lang="ru-RU" dirty="0">
                <a:solidFill>
                  <a:srgbClr val="002060"/>
                </a:solidFill>
                <a:latin typeface="Montserrat"/>
              </a:rPr>
            </a:br>
            <a:r>
              <a:rPr lang="ru-RU" dirty="0">
                <a:solidFill>
                  <a:srgbClr val="002060"/>
                </a:solidFill>
                <a:latin typeface="Montserrat"/>
              </a:rPr>
              <a:t>Вклад России в сферу информационных технологий. </a:t>
            </a:r>
            <a:br>
              <a:rPr lang="ru-RU" dirty="0">
                <a:solidFill>
                  <a:srgbClr val="002060"/>
                </a:solidFill>
                <a:latin typeface="Montserrat"/>
              </a:rPr>
            </a:br>
            <a:r>
              <a:rPr lang="ru-RU" dirty="0">
                <a:solidFill>
                  <a:srgbClr val="002060"/>
                </a:solidFill>
                <a:latin typeface="Montserrat"/>
              </a:rPr>
              <a:t>Отечественные разработки.»</a:t>
            </a:r>
          </a:p>
        </p:txBody>
      </p:sp>
      <p:sp>
        <p:nvSpPr>
          <p:cNvPr id="13" name="Номер слайда 3"/>
          <p:cNvSpPr>
            <a:spLocks noGrp="1"/>
          </p:cNvSpPr>
          <p:nvPr/>
        </p:nvSpPr>
        <p:spPr>
          <a:xfrm>
            <a:off x="11601198" y="6370148"/>
            <a:ext cx="7364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3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32883" y="340399"/>
            <a:ext cx="1803976" cy="43836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536164" y="5439066"/>
            <a:ext cx="433160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Что такое "Информация?"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6450" y="2109862"/>
            <a:ext cx="41910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ТЕМА УРОКА: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385159" y="2109862"/>
            <a:ext cx="463361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ИНТЕРАКТИВ: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687730" y="2713862"/>
            <a:ext cx="2028475" cy="2481741"/>
            <a:chOff x="7964098" y="2713862"/>
            <a:chExt cx="2028475" cy="248174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098" y="2713862"/>
              <a:ext cx="2028475" cy="2481741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5304" y="3116921"/>
              <a:ext cx="1023862" cy="813839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1666814" y="2689889"/>
            <a:ext cx="2008281" cy="2481741"/>
            <a:chOff x="2069443" y="2713862"/>
            <a:chExt cx="2008281" cy="248174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443" y="2713862"/>
              <a:ext cx="2008281" cy="248174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499" y="2984430"/>
              <a:ext cx="891321" cy="86786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cxnSp>
        <p:nvCxnSpPr>
          <p:cNvPr id="27" name="Прямая соединительная линия 26"/>
          <p:cNvCxnSpPr/>
          <p:nvPr/>
        </p:nvCxnSpPr>
        <p:spPr>
          <a:xfrm>
            <a:off x="5583617" y="2034176"/>
            <a:ext cx="0" cy="4330978"/>
          </a:xfrm>
          <a:prstGeom prst="line">
            <a:avLst/>
          </a:prstGeom>
          <a:ln w="28575">
            <a:solidFill>
              <a:srgbClr val="77A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8863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rgbClr val="0058E6"/>
                </a:solidFill>
                <a:latin typeface="Montserrat"/>
              </a:rPr>
              <a:t>Информация</a:t>
            </a:r>
            <a:br>
              <a:rPr lang="ru-RU" sz="3200" b="1" dirty="0">
                <a:solidFill>
                  <a:srgbClr val="0058E6"/>
                </a:solidFill>
                <a:latin typeface="Montserrat"/>
              </a:rPr>
            </a:br>
            <a:r>
              <a:rPr lang="ru-RU" sz="3200" b="1" dirty="0">
                <a:solidFill>
                  <a:srgbClr val="0058E6"/>
                </a:solidFill>
                <a:latin typeface="Montserrat"/>
              </a:rPr>
              <a:t>и информационные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01592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4EAF6-8BD5-AA4F-B3E7-5A229A0FE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70" y="4189025"/>
            <a:ext cx="6059279" cy="2461178"/>
          </a:xfrm>
          <a:prstGeom prst="rect">
            <a:avLst/>
          </a:prstGeom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4720" y="636826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4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8863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rgbClr val="0058E6"/>
                </a:solidFill>
                <a:latin typeface="Montserrat"/>
              </a:rPr>
              <a:t>Информация</a:t>
            </a:r>
            <a:br>
              <a:rPr lang="ru-RU" sz="3200" b="1" dirty="0">
                <a:solidFill>
                  <a:srgbClr val="0058E6"/>
                </a:solidFill>
                <a:latin typeface="Montserrat"/>
              </a:rPr>
            </a:br>
            <a:r>
              <a:rPr lang="ru-RU" sz="3200" b="1" dirty="0">
                <a:solidFill>
                  <a:srgbClr val="0058E6"/>
                </a:solidFill>
                <a:latin typeface="Montserrat"/>
              </a:rPr>
              <a:t>и информационные технологии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93910" y="1845592"/>
            <a:ext cx="10441440" cy="3786419"/>
            <a:chOff x="793910" y="1972592"/>
            <a:chExt cx="10441440" cy="378641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071" y="1972592"/>
              <a:ext cx="6059279" cy="109816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070" y="3133085"/>
              <a:ext cx="6059279" cy="117568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899" y="2314111"/>
              <a:ext cx="1203441" cy="401147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10" y="2228225"/>
              <a:ext cx="3790955" cy="56334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899" y="3525402"/>
              <a:ext cx="1203441" cy="401147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10" y="3451131"/>
              <a:ext cx="3790955" cy="56334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899" y="5276768"/>
              <a:ext cx="1203441" cy="401147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10" y="5195670"/>
              <a:ext cx="3790955" cy="563341"/>
            </a:xfrm>
            <a:prstGeom prst="rect">
              <a:avLst/>
            </a:prstGeom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6C6309-FE5E-1944-8CED-A21BE16D8266}"/>
              </a:ext>
            </a:extLst>
          </p:cNvPr>
          <p:cNvSpPr/>
          <p:nvPr/>
        </p:nvSpPr>
        <p:spPr>
          <a:xfrm>
            <a:off x="5370340" y="2048891"/>
            <a:ext cx="1615440" cy="281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B7DEB"/>
                </a:solidFill>
              </a:rPr>
              <a:t>Объективность</a:t>
            </a:r>
          </a:p>
        </p:txBody>
      </p:sp>
    </p:spTree>
    <p:extLst>
      <p:ext uri="{BB962C8B-B14F-4D97-AF65-F5344CB8AC3E}">
        <p14:creationId xmlns:p14="http://schemas.microsoft.com/office/powerpoint/2010/main" val="259287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4720" y="636826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5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4" y="2185252"/>
            <a:ext cx="10404532" cy="405142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8863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rgbClr val="0058E6"/>
                </a:solidFill>
                <a:latin typeface="Montserrat"/>
              </a:rPr>
              <a:t>«Информация</a:t>
            </a:r>
            <a:r>
              <a:rPr lang="en-US" sz="3200" b="1" dirty="0">
                <a:solidFill>
                  <a:srgbClr val="0058E6"/>
                </a:solidFill>
                <a:latin typeface="Montserrat"/>
              </a:rPr>
              <a:t>»</a:t>
            </a:r>
            <a:r>
              <a:rPr lang="ru-RU" sz="3200" b="1" dirty="0">
                <a:solidFill>
                  <a:srgbClr val="0058E6"/>
                </a:solidFill>
                <a:latin typeface="Montserrat"/>
              </a:rPr>
              <a:t> и «Информационные технологии</a:t>
            </a:r>
            <a:r>
              <a:rPr lang="en-US" sz="3200" b="1" dirty="0">
                <a:solidFill>
                  <a:srgbClr val="0058E6"/>
                </a:solidFill>
                <a:latin typeface="Montserrat"/>
              </a:rPr>
              <a:t>»</a:t>
            </a:r>
            <a:r>
              <a:rPr lang="ru-RU" sz="3200" b="1" dirty="0">
                <a:solidFill>
                  <a:srgbClr val="0058E6"/>
                </a:solidFill>
                <a:latin typeface="Montserrat"/>
              </a:rPr>
              <a:t> - введение в тему</a:t>
            </a:r>
          </a:p>
        </p:txBody>
      </p:sp>
    </p:spTree>
    <p:extLst>
      <p:ext uri="{BB962C8B-B14F-4D97-AF65-F5344CB8AC3E}">
        <p14:creationId xmlns:p14="http://schemas.microsoft.com/office/powerpoint/2010/main" val="309243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8863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rgbClr val="0058E6"/>
                </a:solidFill>
                <a:latin typeface="Montserrat"/>
              </a:rPr>
              <a:t>Российские ученые, обеспечившие вклад в развитие ИТ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49054" y="1475574"/>
            <a:ext cx="9754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российские ученые в сфере информатики, кибернетики, механики и других технических направлений:</a:t>
            </a:r>
          </a:p>
        </p:txBody>
      </p:sp>
      <p:sp>
        <p:nvSpPr>
          <p:cNvPr id="36" name="Блок-схема: процесс 35"/>
          <p:cNvSpPr/>
          <p:nvPr/>
        </p:nvSpPr>
        <p:spPr>
          <a:xfrm>
            <a:off x="697480" y="2240618"/>
            <a:ext cx="1263754" cy="1372250"/>
          </a:xfrm>
          <a:prstGeom prst="flowChartProcess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2988015" y="2244097"/>
            <a:ext cx="1263754" cy="1372250"/>
          </a:xfrm>
          <a:prstGeom prst="flowChartProcess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5278550" y="2247577"/>
            <a:ext cx="1263754" cy="1372250"/>
          </a:xfrm>
          <a:prstGeom prst="flowChartProcess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процесс 38"/>
          <p:cNvSpPr/>
          <p:nvPr/>
        </p:nvSpPr>
        <p:spPr>
          <a:xfrm>
            <a:off x="7569085" y="2237139"/>
            <a:ext cx="1263754" cy="1372250"/>
          </a:xfrm>
          <a:prstGeom prst="flowChartProcess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22871" y="3477898"/>
            <a:ext cx="1895974" cy="299295"/>
          </a:xfrm>
          <a:prstGeom prst="rect">
            <a:avLst/>
          </a:prstGeom>
          <a:solidFill>
            <a:srgbClr val="2B7DEB"/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Исаак Семенович Брук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11633"/>
          <a:stretch/>
        </p:blipFill>
        <p:spPr>
          <a:xfrm>
            <a:off x="9859619" y="2244097"/>
            <a:ext cx="1263754" cy="1373780"/>
          </a:xfrm>
          <a:prstGeom prst="rect">
            <a:avLst/>
          </a:prstGeom>
        </p:spPr>
      </p:pic>
      <p:pic>
        <p:nvPicPr>
          <p:cNvPr id="46" name="Рисунок 45" descr="logo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3120721" y="3470841"/>
            <a:ext cx="2000519" cy="299295"/>
          </a:xfrm>
          <a:prstGeom prst="rect">
            <a:avLst/>
          </a:prstGeom>
          <a:solidFill>
            <a:srgbClr val="2B7DEB"/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Андрей Петрович Ершов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414293" y="3467432"/>
            <a:ext cx="2048618" cy="453183"/>
          </a:xfrm>
          <a:prstGeom prst="rect">
            <a:avLst/>
          </a:prstGeom>
          <a:solidFill>
            <a:srgbClr val="2B7DEB"/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Николай Петрович </a:t>
            </a:r>
            <a:r>
              <a:rPr lang="ru-RU" sz="1000" b="1" dirty="0" err="1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Брусенцов</a:t>
            </a:r>
            <a:endParaRPr lang="ru-RU" sz="1000" b="1" dirty="0">
              <a:solidFill>
                <a:schemeClr val="bg1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966162" y="3420107"/>
            <a:ext cx="1895974" cy="453183"/>
          </a:xfrm>
          <a:prstGeom prst="rect">
            <a:avLst/>
          </a:prstGeom>
          <a:solidFill>
            <a:srgbClr val="2B7DEB"/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Михаил Александрович Гаврилов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693289" y="3468979"/>
            <a:ext cx="1861740" cy="453183"/>
          </a:xfrm>
          <a:prstGeom prst="rect">
            <a:avLst/>
          </a:prstGeom>
          <a:solidFill>
            <a:srgbClr val="2B7DEB"/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Сергей Алексеевич Лебедев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22871" y="3767423"/>
            <a:ext cx="1895974" cy="514738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Советский учёный </a:t>
            </a:r>
            <a:b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в области электротехники </a:t>
            </a:r>
            <a:b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и вычислительной техники</a:t>
            </a:r>
            <a:endParaRPr lang="ru-RU" sz="800" b="1" dirty="0">
              <a:solidFill>
                <a:srgbClr val="2B7DEB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120721" y="3764071"/>
            <a:ext cx="2000519" cy="637849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Советский учёный, один </a:t>
            </a:r>
            <a:b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из пионеров теоретического </a:t>
            </a:r>
            <a:b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и системного программирования</a:t>
            </a:r>
            <a:endParaRPr lang="ru-RU" sz="800" b="1" dirty="0">
              <a:solidFill>
                <a:srgbClr val="2B7DEB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414293" y="3912093"/>
            <a:ext cx="1861740" cy="391628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Главный конструктор троичной ЭВМ «</a:t>
            </a:r>
            <a:r>
              <a:rPr lang="ru-RU" sz="800" b="1" dirty="0" err="1">
                <a:solidFill>
                  <a:srgbClr val="2B7DEB"/>
                </a:solidFill>
                <a:latin typeface="Montserrat" panose="00000500000000000000" pitchFamily="2" charset="-52"/>
              </a:rPr>
              <a:t>Сетунь</a:t>
            </a: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»</a:t>
            </a:r>
            <a:endParaRPr lang="ru-RU" sz="800" b="1" dirty="0">
              <a:solidFill>
                <a:srgbClr val="2B7DEB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700323" y="3918443"/>
            <a:ext cx="1861740" cy="514738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Один из основоположников советской вычислительной техники</a:t>
            </a:r>
            <a:endParaRPr lang="ru-RU" sz="800" b="1" dirty="0">
              <a:solidFill>
                <a:srgbClr val="2B7DEB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9976989" y="3867542"/>
            <a:ext cx="1895974" cy="514738"/>
          </a:xfrm>
          <a:prstGeom prst="rect">
            <a:avLst/>
          </a:prstGeom>
          <a:noFill/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300"/>
              </a:spcBef>
            </a:pP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Советский учёный, стоявший </a:t>
            </a:r>
            <a:b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</a:br>
            <a:r>
              <a:rPr lang="ru-RU" sz="800" b="1" dirty="0">
                <a:solidFill>
                  <a:srgbClr val="2B7DEB"/>
                </a:solidFill>
                <a:latin typeface="Montserrat" panose="00000500000000000000" pitchFamily="2" charset="-52"/>
              </a:rPr>
              <a:t>у истоков отечественных информатики и кибернетики</a:t>
            </a:r>
            <a:endParaRPr lang="ru-RU" sz="800" b="1" dirty="0">
              <a:solidFill>
                <a:srgbClr val="2B7DEB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10284" y="4575685"/>
            <a:ext cx="2217117" cy="1746207"/>
            <a:chOff x="1142034" y="4728085"/>
            <a:chExt cx="2217117" cy="1746207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2" b="5978"/>
            <a:stretch/>
          </p:blipFill>
          <p:spPr>
            <a:xfrm>
              <a:off x="1142034" y="4728085"/>
              <a:ext cx="1263755" cy="1378283"/>
            </a:xfrm>
            <a:prstGeom prst="rect">
              <a:avLst/>
            </a:prstGeom>
          </p:spPr>
        </p:pic>
        <p:sp>
          <p:nvSpPr>
            <p:cNvPr id="64" name="Прямоугольник 63"/>
            <p:cNvSpPr/>
            <p:nvPr/>
          </p:nvSpPr>
          <p:spPr>
            <a:xfrm>
              <a:off x="1262545" y="5883012"/>
              <a:ext cx="2096606" cy="299295"/>
            </a:xfrm>
            <a:prstGeom prst="rect">
              <a:avLst/>
            </a:prstGeom>
            <a:solidFill>
              <a:srgbClr val="2B7DEB"/>
            </a:solidFill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  <a:ea typeface="Roboto" pitchFamily="2" charset="0"/>
                  <a:cs typeface="Arial" panose="020B0604020202020204" pitchFamily="34" charset="0"/>
                </a:rPr>
                <a:t>Юрий Иванович Журавлёв</a:t>
              </a: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248477" y="6205775"/>
              <a:ext cx="1895974" cy="268517"/>
            </a:xfrm>
            <a:prstGeom prst="rect">
              <a:avLst/>
            </a:prstGeom>
            <a:noFill/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Российский математик</a:t>
              </a:r>
              <a:endParaRPr lang="ru-RU" sz="8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661322" y="4575686"/>
            <a:ext cx="2220589" cy="2112681"/>
            <a:chOff x="3750222" y="4728086"/>
            <a:chExt cx="2220589" cy="2112681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1" r="15309"/>
            <a:stretch/>
          </p:blipFill>
          <p:spPr>
            <a:xfrm>
              <a:off x="3750222" y="4728086"/>
              <a:ext cx="1265275" cy="1384318"/>
            </a:xfrm>
            <a:prstGeom prst="rect">
              <a:avLst/>
            </a:prstGeom>
          </p:spPr>
        </p:pic>
        <p:sp>
          <p:nvSpPr>
            <p:cNvPr id="65" name="Прямоугольник 64"/>
            <p:cNvSpPr/>
            <p:nvPr/>
          </p:nvSpPr>
          <p:spPr>
            <a:xfrm>
              <a:off x="3895446" y="5883011"/>
              <a:ext cx="2075365" cy="299295"/>
            </a:xfrm>
            <a:prstGeom prst="rect">
              <a:avLst/>
            </a:prstGeom>
            <a:solidFill>
              <a:srgbClr val="2B7DEB"/>
            </a:solidFill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  <a:ea typeface="Roboto" pitchFamily="2" charset="0"/>
                  <a:cs typeface="Arial" panose="020B0604020202020204" pitchFamily="34" charset="0"/>
                </a:rPr>
                <a:t>Евгений Лазаревич </a:t>
              </a:r>
              <a:r>
                <a:rPr lang="ru-RU" sz="1000" b="1" dirty="0" err="1">
                  <a:solidFill>
                    <a:schemeClr val="bg1"/>
                  </a:solidFill>
                  <a:latin typeface="Montserrat" panose="00000500000000000000" pitchFamily="2" charset="-52"/>
                  <a:ea typeface="Roboto" pitchFamily="2" charset="0"/>
                  <a:cs typeface="Arial" panose="020B0604020202020204" pitchFamily="34" charset="0"/>
                </a:rPr>
                <a:t>Рошал</a:t>
              </a:r>
              <a:endPara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3895446" y="6202918"/>
              <a:ext cx="2075365" cy="637849"/>
            </a:xfrm>
            <a:prstGeom prst="rect">
              <a:avLst/>
            </a:prstGeom>
            <a:noFill/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Российский программист, автор файлового менеджера FAR </a:t>
              </a:r>
              <a:r>
                <a:rPr lang="ru-RU" sz="800" b="1" dirty="0" err="1">
                  <a:solidFill>
                    <a:srgbClr val="2B7DEB"/>
                  </a:solidFill>
                  <a:latin typeface="Montserrat" panose="00000500000000000000" pitchFamily="2" charset="-52"/>
                </a:rPr>
                <a:t>Manager</a:t>
              </a: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, формата сжатия RAR, архиваторов RAR и </a:t>
              </a:r>
              <a:r>
                <a:rPr lang="ru-RU" sz="800" b="1" dirty="0" err="1">
                  <a:solidFill>
                    <a:srgbClr val="2B7DEB"/>
                  </a:solidFill>
                  <a:latin typeface="Montserrat" panose="00000500000000000000" pitchFamily="2" charset="-52"/>
                </a:rPr>
                <a:t>WinRAR</a:t>
              </a:r>
              <a:endParaRPr lang="ru-RU" sz="8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220230" y="4575686"/>
            <a:ext cx="2333221" cy="1989729"/>
            <a:chOff x="6359930" y="4728086"/>
            <a:chExt cx="2333221" cy="198972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17"/>
            <a:stretch/>
          </p:blipFill>
          <p:spPr>
            <a:xfrm>
              <a:off x="6359930" y="4728086"/>
              <a:ext cx="1262234" cy="1372250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6485019" y="5886812"/>
              <a:ext cx="2208132" cy="299295"/>
            </a:xfrm>
            <a:prstGeom prst="rect">
              <a:avLst/>
            </a:prstGeom>
            <a:solidFill>
              <a:srgbClr val="2B7DEB"/>
            </a:solidFill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  <a:ea typeface="Roboto" pitchFamily="2" charset="0"/>
                  <a:cs typeface="Arial" panose="020B0604020202020204" pitchFamily="34" charset="0"/>
                </a:rPr>
                <a:t>Алексей Андреевич Ляпунов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6485019" y="6203077"/>
              <a:ext cx="1973468" cy="514738"/>
            </a:xfrm>
            <a:prstGeom prst="rect">
              <a:avLst/>
            </a:prstGeom>
            <a:noFill/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Советский математик, один </a:t>
              </a:r>
              <a:b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</a:b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из основоположников кибернетики</a:t>
              </a:r>
              <a:endParaRPr lang="ru-RU" sz="8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833246" y="4578107"/>
            <a:ext cx="2705812" cy="2098928"/>
            <a:chOff x="8966596" y="4730507"/>
            <a:chExt cx="2705812" cy="209892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17"/>
            <a:stretch/>
          </p:blipFill>
          <p:spPr>
            <a:xfrm>
              <a:off x="8966596" y="4730507"/>
              <a:ext cx="1263756" cy="1378457"/>
            </a:xfrm>
            <a:prstGeom prst="rect">
              <a:avLst/>
            </a:prstGeom>
          </p:spPr>
        </p:pic>
        <p:sp>
          <p:nvSpPr>
            <p:cNvPr id="67" name="Прямоугольник 66"/>
            <p:cNvSpPr/>
            <p:nvPr/>
          </p:nvSpPr>
          <p:spPr>
            <a:xfrm>
              <a:off x="9130410" y="5883011"/>
              <a:ext cx="2451990" cy="299295"/>
            </a:xfrm>
            <a:prstGeom prst="rect">
              <a:avLst/>
            </a:prstGeom>
            <a:solidFill>
              <a:srgbClr val="2B7DEB"/>
            </a:solidFill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1000" b="1" dirty="0">
                  <a:solidFill>
                    <a:schemeClr val="bg1"/>
                  </a:solidFill>
                  <a:latin typeface="Montserrat" panose="00000500000000000000" pitchFamily="2" charset="-52"/>
                  <a:ea typeface="Roboto" pitchFamily="2" charset="0"/>
                  <a:cs typeface="Arial" panose="020B0604020202020204" pitchFamily="34" charset="0"/>
                </a:rPr>
                <a:t>Эдуард Зиновьевич </a:t>
              </a:r>
              <a:r>
                <a:rPr lang="ru-RU" sz="1000" b="1" dirty="0" err="1">
                  <a:solidFill>
                    <a:schemeClr val="bg1"/>
                  </a:solidFill>
                  <a:latin typeface="Montserrat" panose="00000500000000000000" pitchFamily="2" charset="-52"/>
                  <a:ea typeface="Roboto" pitchFamily="2" charset="0"/>
                  <a:cs typeface="Arial" panose="020B0604020202020204" pitchFamily="34" charset="0"/>
                </a:rPr>
                <a:t>Любимский</a:t>
              </a:r>
              <a:endParaRPr lang="ru-RU" sz="1000" b="1" dirty="0">
                <a:solidFill>
                  <a:schemeClr val="bg1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9130410" y="6191586"/>
              <a:ext cx="2541998" cy="637849"/>
            </a:xfrm>
            <a:prstGeom prst="rect">
              <a:avLst/>
            </a:prstGeom>
            <a:noFill/>
          </p:spPr>
          <p:txBody>
            <a:bodyPr wrap="square" lIns="72000" tIns="72000" rIns="72000" bIns="7200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Советский и российский учёный </a:t>
              </a:r>
              <a:b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</a:b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в области вычислительной техники, системного программирования </a:t>
              </a:r>
              <a:b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</a:br>
              <a:r>
                <a:rPr lang="ru-RU" sz="800" b="1" dirty="0">
                  <a:solidFill>
                    <a:srgbClr val="2B7DEB"/>
                  </a:solidFill>
                  <a:latin typeface="Montserrat" panose="00000500000000000000" pitchFamily="2" charset="-52"/>
                </a:rPr>
                <a:t>и информатики</a:t>
              </a:r>
              <a:endParaRPr lang="ru-RU" sz="8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80846" y="6382852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6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49054" y="2270658"/>
            <a:ext cx="2628000" cy="3234153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55515" y="6433740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 smtClean="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7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21" name="Рисунок 20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4431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rgbClr val="0058E6"/>
                </a:solidFill>
                <a:latin typeface="Montserrat"/>
              </a:rPr>
              <a:t>Помним историю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AE17A78-D1C6-4CFF-AA87-B6F14F4DF13C}"/>
              </a:ext>
            </a:extLst>
          </p:cNvPr>
          <p:cNvSpPr/>
          <p:nvPr/>
        </p:nvSpPr>
        <p:spPr>
          <a:xfrm>
            <a:off x="649056" y="1407521"/>
            <a:ext cx="1077995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</a:rPr>
              <a:t>Разработки в области ИТ, которые были сделаны в нашей стране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23454" y="1932984"/>
            <a:ext cx="11345093" cy="3500130"/>
            <a:chOff x="431014" y="2135541"/>
            <a:chExt cx="11345093" cy="3500130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8947320" y="2135541"/>
              <a:ext cx="2828787" cy="3495874"/>
              <a:chOff x="548640" y="2113377"/>
              <a:chExt cx="2828787" cy="3495874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" y="2113377"/>
                <a:ext cx="2828787" cy="349587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66F7DBFF-31B8-45E4-9038-ED3B0234EABF}"/>
                  </a:ext>
                </a:extLst>
              </p:cNvPr>
              <p:cNvSpPr/>
              <p:nvPr/>
            </p:nvSpPr>
            <p:spPr>
              <a:xfrm>
                <a:off x="749427" y="4574888"/>
                <a:ext cx="2446231" cy="5416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Первый отечественный ноутбук </a:t>
                </a:r>
                <a:r>
                  <a:rPr lang="ru-RU" sz="1100" b="1" dirty="0">
                    <a:solidFill>
                      <a:srgbClr val="0058E6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«Электроника МС 1504». 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Разработан в СССР в 1992 году</a:t>
                </a:r>
              </a:p>
            </p:txBody>
          </p:sp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427" y="2349000"/>
                <a:ext cx="2427254" cy="2038893"/>
              </a:xfrm>
              <a:prstGeom prst="rect">
                <a:avLst/>
              </a:prstGeom>
            </p:spPr>
          </p:pic>
        </p:grpSp>
        <p:grpSp>
          <p:nvGrpSpPr>
            <p:cNvPr id="26" name="Группа 25"/>
            <p:cNvGrpSpPr/>
            <p:nvPr/>
          </p:nvGrpSpPr>
          <p:grpSpPr>
            <a:xfrm>
              <a:off x="6118533" y="2135541"/>
              <a:ext cx="2828787" cy="3495874"/>
              <a:chOff x="3396327" y="2113377"/>
              <a:chExt cx="2828787" cy="3495874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6327" y="2113377"/>
                <a:ext cx="2828787" cy="349587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32B86730-F5D7-41C0-9212-BCFB70069DCF}"/>
                  </a:ext>
                </a:extLst>
              </p:cNvPr>
              <p:cNvSpPr/>
              <p:nvPr/>
            </p:nvSpPr>
            <p:spPr>
              <a:xfrm>
                <a:off x="3614799" y="4550473"/>
                <a:ext cx="2420443" cy="6940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Советский ноутбук – 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микро ЭВМ/микрокалькулятор </a:t>
                </a:r>
                <a:r>
                  <a:rPr lang="ru-RU" sz="1100" b="1" dirty="0">
                    <a:solidFill>
                      <a:srgbClr val="0058E6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«Электроника МК 106». 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Разработан в СССР в 1991 году</a:t>
                </a: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7988" y="2349000"/>
                <a:ext cx="2427254" cy="2038893"/>
              </a:xfrm>
              <a:prstGeom prst="rect">
                <a:avLst/>
              </a:prstGeom>
            </p:spPr>
          </p:pic>
        </p:grpSp>
        <p:grpSp>
          <p:nvGrpSpPr>
            <p:cNvPr id="27" name="Группа 26"/>
            <p:cNvGrpSpPr/>
            <p:nvPr/>
          </p:nvGrpSpPr>
          <p:grpSpPr>
            <a:xfrm>
              <a:off x="431014" y="2139797"/>
              <a:ext cx="2828787" cy="3495874"/>
              <a:chOff x="9121262" y="2113377"/>
              <a:chExt cx="2828787" cy="3495874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1262" y="2113377"/>
                <a:ext cx="2828787" cy="349587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A57875E8-8445-462D-B129-46C59FFB061F}"/>
                  </a:ext>
                </a:extLst>
              </p:cNvPr>
              <p:cNvSpPr/>
              <p:nvPr/>
            </p:nvSpPr>
            <p:spPr>
              <a:xfrm>
                <a:off x="9340948" y="4541255"/>
                <a:ext cx="2571429" cy="6940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Первый советский аналог зарубежного компьютера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100" b="1" dirty="0">
                    <a:solidFill>
                      <a:srgbClr val="0058E6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IBM PC «ЕС-1840». 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1986 г.</a:t>
                </a:r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5110" y="2349000"/>
                <a:ext cx="2427254" cy="2038893"/>
              </a:xfrm>
              <a:prstGeom prst="rect">
                <a:avLst/>
              </a:prstGeom>
            </p:spPr>
          </p:pic>
        </p:grpSp>
        <p:grpSp>
          <p:nvGrpSpPr>
            <p:cNvPr id="28" name="Группа 27"/>
            <p:cNvGrpSpPr/>
            <p:nvPr/>
          </p:nvGrpSpPr>
          <p:grpSpPr>
            <a:xfrm>
              <a:off x="3280588" y="2135541"/>
              <a:ext cx="2828787" cy="3495874"/>
              <a:chOff x="6261204" y="2113377"/>
              <a:chExt cx="2828787" cy="3495874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1204" y="2113377"/>
                <a:ext cx="2828787" cy="349587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2C121000-1BE9-4730-B343-CEA184B2FF07}"/>
                  </a:ext>
                </a:extLst>
              </p:cNvPr>
              <p:cNvSpPr/>
              <p:nvPr/>
            </p:nvSpPr>
            <p:spPr>
              <a:xfrm>
                <a:off x="6468209" y="4541255"/>
                <a:ext cx="2571429" cy="5416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Игровая приставка 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100" b="1" dirty="0">
                    <a:solidFill>
                      <a:srgbClr val="0058E6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«Электроника Видеоспорт-3»</a:t>
                </a: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. </a:t>
                </a:r>
                <a:b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</a:br>
                <a:r>
                  <a:rPr lang="ru-RU" sz="1000" dirty="0">
                    <a:solidFill>
                      <a:srgbClr val="002060"/>
                    </a:solidFill>
                    <a:latin typeface="Montserrat" panose="00000500000000000000" pitchFamily="2" charset="-52"/>
                    <a:ea typeface="Roboto" pitchFamily="2" charset="0"/>
                    <a:cs typeface="Arial" panose="020B0604020202020204" pitchFamily="34" charset="0"/>
                  </a:rPr>
                  <a:t>1988 г.</a:t>
                </a:r>
              </a:p>
            </p:txBody>
          </p:sp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8209" y="2349000"/>
                <a:ext cx="2423935" cy="2036105"/>
              </a:xfrm>
              <a:prstGeom prst="rect">
                <a:avLst/>
              </a:prstGeom>
            </p:spPr>
          </p:pic>
        </p:grpSp>
      </p:grpSp>
      <p:cxnSp>
        <p:nvCxnSpPr>
          <p:cNvPr id="50" name="Прямая соединительная линия 49"/>
          <p:cNvCxnSpPr/>
          <p:nvPr/>
        </p:nvCxnSpPr>
        <p:spPr>
          <a:xfrm>
            <a:off x="515073" y="6044719"/>
            <a:ext cx="11071705" cy="0"/>
          </a:xfrm>
          <a:prstGeom prst="line">
            <a:avLst/>
          </a:prstGeom>
          <a:ln w="28575" cap="flat" cmpd="sng" algn="ctr">
            <a:solidFill>
              <a:srgbClr val="2B7DEB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1884605" y="5974896"/>
            <a:ext cx="156898" cy="156898"/>
          </a:xfrm>
          <a:prstGeom prst="ellipse">
            <a:avLst/>
          </a:prstGeom>
          <a:solidFill>
            <a:srgbClr val="2B7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566951" y="5590197"/>
            <a:ext cx="880369" cy="34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1986 г.</a:t>
            </a:r>
          </a:p>
        </p:txBody>
      </p:sp>
      <p:sp>
        <p:nvSpPr>
          <p:cNvPr id="53" name="Овал 52"/>
          <p:cNvSpPr/>
          <p:nvPr/>
        </p:nvSpPr>
        <p:spPr>
          <a:xfrm>
            <a:off x="4687298" y="5974896"/>
            <a:ext cx="156898" cy="156898"/>
          </a:xfrm>
          <a:prstGeom prst="ellipse">
            <a:avLst/>
          </a:prstGeom>
          <a:solidFill>
            <a:srgbClr val="2B7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4369644" y="5595058"/>
            <a:ext cx="883575" cy="34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1988 г.</a:t>
            </a:r>
          </a:p>
        </p:txBody>
      </p:sp>
      <p:sp>
        <p:nvSpPr>
          <p:cNvPr id="55" name="Овал 54"/>
          <p:cNvSpPr/>
          <p:nvPr/>
        </p:nvSpPr>
        <p:spPr>
          <a:xfrm>
            <a:off x="7494799" y="5974896"/>
            <a:ext cx="156898" cy="156898"/>
          </a:xfrm>
          <a:prstGeom prst="ellipse">
            <a:avLst/>
          </a:prstGeom>
          <a:solidFill>
            <a:srgbClr val="2B7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7177145" y="5595058"/>
            <a:ext cx="825867" cy="34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1991 г.</a:t>
            </a:r>
          </a:p>
        </p:txBody>
      </p:sp>
      <p:sp>
        <p:nvSpPr>
          <p:cNvPr id="65" name="Овал 64"/>
          <p:cNvSpPr/>
          <p:nvPr/>
        </p:nvSpPr>
        <p:spPr>
          <a:xfrm>
            <a:off x="10297493" y="5974896"/>
            <a:ext cx="156898" cy="156898"/>
          </a:xfrm>
          <a:prstGeom prst="ellipse">
            <a:avLst/>
          </a:prstGeom>
          <a:solidFill>
            <a:srgbClr val="2B7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9979839" y="5595058"/>
            <a:ext cx="867545" cy="346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2B7DEB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1992 г.</a:t>
            </a:r>
          </a:p>
        </p:txBody>
      </p:sp>
    </p:spTree>
    <p:extLst>
      <p:ext uri="{BB962C8B-B14F-4D97-AF65-F5344CB8AC3E}">
        <p14:creationId xmlns:p14="http://schemas.microsoft.com/office/powerpoint/2010/main" val="26089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1738887"/>
            <a:ext cx="11376575" cy="3641210"/>
          </a:xfrm>
          <a:prstGeom prst="rect">
            <a:avLst/>
          </a:prstGeom>
        </p:spPr>
      </p:pic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78356" y="6368265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 smtClean="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8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BDCAAA26-91F6-4CE4-AE51-0D8E0D877A36}"/>
              </a:ext>
            </a:extLst>
          </p:cNvPr>
          <p:cNvSpPr/>
          <p:nvPr/>
        </p:nvSpPr>
        <p:spPr>
          <a:xfrm>
            <a:off x="8939868" y="2477942"/>
            <a:ext cx="801297" cy="800035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AD61BC0-3E6A-4291-95AC-B056C2016C29}"/>
              </a:ext>
            </a:extLst>
          </p:cNvPr>
          <p:cNvSpPr/>
          <p:nvPr/>
        </p:nvSpPr>
        <p:spPr>
          <a:xfrm>
            <a:off x="936515" y="2534346"/>
            <a:ext cx="801297" cy="800035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6F7DBFF-31B8-45E4-9038-ED3B0234EABF}"/>
              </a:ext>
            </a:extLst>
          </p:cNvPr>
          <p:cNvSpPr/>
          <p:nvPr/>
        </p:nvSpPr>
        <p:spPr>
          <a:xfrm>
            <a:off x="933132" y="4051904"/>
            <a:ext cx="2446231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например: </a:t>
            </a: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МиГ-31 — советский и российский двухместный сверхзвуковой высотный всепогодный истребитель-перехватчик дальнего радиуса действия.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1D5F15-D195-48B6-9705-C1F855BCAAC7}"/>
              </a:ext>
            </a:extLst>
          </p:cNvPr>
          <p:cNvSpPr txBox="1"/>
          <p:nvPr/>
        </p:nvSpPr>
        <p:spPr>
          <a:xfrm>
            <a:off x="936942" y="3739325"/>
            <a:ext cx="2047095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Армия России 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F6E7B11-501E-47D3-87EF-A435C0BE2079}"/>
              </a:ext>
            </a:extLst>
          </p:cNvPr>
          <p:cNvSpPr/>
          <p:nvPr/>
        </p:nvSpPr>
        <p:spPr>
          <a:xfrm>
            <a:off x="3650788" y="2479703"/>
            <a:ext cx="801297" cy="800035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2B86730-F5D7-41C0-9212-BCFB70069DCF}"/>
              </a:ext>
            </a:extLst>
          </p:cNvPr>
          <p:cNvSpPr/>
          <p:nvPr/>
        </p:nvSpPr>
        <p:spPr>
          <a:xfrm>
            <a:off x="3653756" y="4048061"/>
            <a:ext cx="2469267" cy="8357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например: </a:t>
            </a: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в 1957 году на орбиту Земли был запущен первый искусственный спутник Земли «Спутник-1» под кодовым названием «ПС-1».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832581-8C27-47CA-AD44-5DB145ED3ACD}"/>
              </a:ext>
            </a:extLst>
          </p:cNvPr>
          <p:cNvSpPr txBox="1"/>
          <p:nvPr/>
        </p:nvSpPr>
        <p:spPr>
          <a:xfrm>
            <a:off x="3651215" y="3744968"/>
            <a:ext cx="204709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Космос 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351885D7-049F-4E24-84C0-72B64594DBE3}"/>
              </a:ext>
            </a:extLst>
          </p:cNvPr>
          <p:cNvSpPr/>
          <p:nvPr/>
        </p:nvSpPr>
        <p:spPr>
          <a:xfrm>
            <a:off x="6420750" y="2474301"/>
            <a:ext cx="801297" cy="800035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C121000-1BE9-4730-B343-CEA184B2FF07}"/>
              </a:ext>
            </a:extLst>
          </p:cNvPr>
          <p:cNvSpPr/>
          <p:nvPr/>
        </p:nvSpPr>
        <p:spPr>
          <a:xfrm>
            <a:off x="6493761" y="4048061"/>
            <a:ext cx="214180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например: </a:t>
            </a: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сенсация в офтальмологии - создание искусственного хрусталика - линзы Фёдорова-Захарова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7FD45B-0619-4E5D-A27B-A06FBE55E901}"/>
              </a:ext>
            </a:extLst>
          </p:cNvPr>
          <p:cNvSpPr txBox="1"/>
          <p:nvPr/>
        </p:nvSpPr>
        <p:spPr>
          <a:xfrm>
            <a:off x="6503920" y="3739325"/>
            <a:ext cx="2047095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Медицина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57875E8-8445-462D-B129-46C59FFB061F}"/>
              </a:ext>
            </a:extLst>
          </p:cNvPr>
          <p:cNvSpPr/>
          <p:nvPr/>
        </p:nvSpPr>
        <p:spPr>
          <a:xfrm>
            <a:off x="8998495" y="4048061"/>
            <a:ext cx="2430513" cy="8357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например: </a:t>
            </a:r>
            <a:r>
              <a:rPr lang="ru-RU" sz="10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БСЭМ-6 - большая электронно-счётная машина - советская электронная вычислительная машина серии БЭСМ, первая советская </a:t>
            </a:r>
            <a:r>
              <a:rPr lang="ru-RU" sz="1000" dirty="0" err="1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суперЭВМ</a:t>
            </a:r>
            <a:endParaRPr lang="ru-RU" sz="10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94A6CB-C005-4BAC-A197-0B3DE5D0AB13}"/>
              </a:ext>
            </a:extLst>
          </p:cNvPr>
          <p:cNvSpPr txBox="1"/>
          <p:nvPr/>
        </p:nvSpPr>
        <p:spPr>
          <a:xfrm>
            <a:off x="9004845" y="3739325"/>
            <a:ext cx="2047095" cy="236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ЭВМ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21C61B9-C0D6-4C65-82C5-0076784AEE34}"/>
              </a:ext>
            </a:extLst>
          </p:cNvPr>
          <p:cNvSpPr/>
          <p:nvPr/>
        </p:nvSpPr>
        <p:spPr>
          <a:xfrm>
            <a:off x="389401" y="5412967"/>
            <a:ext cx="11287689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000" b="1" dirty="0">
                <a:solidFill>
                  <a:srgbClr val="26469E"/>
                </a:solidFill>
                <a:latin typeface="Montserrat Medium" panose="00000600000000000000" pitchFamily="50" charset="-52"/>
              </a:rPr>
              <a:t>Все перечисленные разработки не могли бы быть реализованы без внедрения информационных технологий в данные отрасли. </a:t>
            </a:r>
            <a:br>
              <a:rPr lang="ru-RU" sz="2000" b="1" dirty="0">
                <a:solidFill>
                  <a:srgbClr val="26469E"/>
                </a:solidFill>
                <a:latin typeface="Montserrat Medium" panose="00000600000000000000" pitchFamily="50" charset="-52"/>
              </a:rPr>
            </a:br>
            <a:r>
              <a:rPr lang="ru-RU" sz="2000" b="1" dirty="0">
                <a:solidFill>
                  <a:srgbClr val="26469E"/>
                </a:solidFill>
                <a:latin typeface="Montserrat Medium" panose="00000600000000000000" pitchFamily="50" charset="-52"/>
              </a:rPr>
              <a:t>И это лишь несколько примеров.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2" y="2123420"/>
            <a:ext cx="1704898" cy="149178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72" y="2129605"/>
            <a:ext cx="1697830" cy="1485601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2155336" y="2699374"/>
            <a:ext cx="1075835" cy="1023879"/>
          </a:xfrm>
          <a:prstGeom prst="rect">
            <a:avLst/>
          </a:prstGeom>
          <a:solidFill>
            <a:srgbClr val="0058E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3619BA3-141E-40BE-A890-BFDAA459D5F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91322" y="2785275"/>
            <a:ext cx="603850" cy="812453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4796112" y="2699373"/>
            <a:ext cx="1075835" cy="1023879"/>
          </a:xfrm>
          <a:prstGeom prst="rect">
            <a:avLst/>
          </a:prstGeom>
          <a:solidFill>
            <a:srgbClr val="0058E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56796C7-275A-4664-8903-4EA72BBEDE1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1414" y="2776683"/>
            <a:ext cx="797846" cy="797846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61" y="2143183"/>
            <a:ext cx="1648091" cy="1442080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93" y="2120329"/>
            <a:ext cx="1708431" cy="1494877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10290699" y="2703707"/>
            <a:ext cx="1075835" cy="1023879"/>
          </a:xfrm>
          <a:prstGeom prst="rect">
            <a:avLst/>
          </a:prstGeom>
          <a:solidFill>
            <a:srgbClr val="0058E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5DBC250-DEFF-421C-A7F1-FE4902892EB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33458" y="2853999"/>
            <a:ext cx="790316" cy="664869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7726485" y="2699373"/>
            <a:ext cx="1075835" cy="1023879"/>
          </a:xfrm>
          <a:prstGeom prst="rect">
            <a:avLst/>
          </a:prstGeom>
          <a:solidFill>
            <a:srgbClr val="0058E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809D7CC-8C08-43DC-98FC-BEB8825A1902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25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13182" y="2834385"/>
            <a:ext cx="686173" cy="71206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4431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rgbClr val="0058E6"/>
                </a:solidFill>
                <a:latin typeface="Montserrat"/>
              </a:rPr>
              <a:t>Помним историю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AE17A78-D1C6-4CFF-AA87-B6F14F4DF13C}"/>
              </a:ext>
            </a:extLst>
          </p:cNvPr>
          <p:cNvSpPr/>
          <p:nvPr/>
        </p:nvSpPr>
        <p:spPr>
          <a:xfrm>
            <a:off x="649056" y="1253680"/>
            <a:ext cx="107799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Информационные технологии в различных отраслях</a:t>
            </a:r>
          </a:p>
        </p:txBody>
      </p:sp>
    </p:spTree>
    <p:extLst>
      <p:ext uri="{BB962C8B-B14F-4D97-AF65-F5344CB8AC3E}">
        <p14:creationId xmlns:p14="http://schemas.microsoft.com/office/powerpoint/2010/main" val="378784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DD7EE">
                <a:alpha val="56000"/>
              </a:srgbClr>
            </a:gs>
            <a:gs pos="7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FCA811-1E9E-824F-ABE7-D0C299132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"/>
          <a:stretch/>
        </p:blipFill>
        <p:spPr>
          <a:xfrm>
            <a:off x="266310" y="1"/>
            <a:ext cx="11925690" cy="686510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95555" y="2045547"/>
            <a:ext cx="3659077" cy="4385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ИТМО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- Санкт-Петербургский национальный исследовательский университет информационных технологий, механики и оптики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МФТИ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- Московский физико-технический институт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МИФИ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- Национальный исследовательский </a:t>
            </a:r>
            <a:b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</a:b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ядерный университет “МИФИ”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МГТУ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- Московский государственный технический университет им. Н.Э. Баумана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МГУ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  - Московский государственный университет </a:t>
            </a:r>
            <a:b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</a:b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им. М.В. Ломоносова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 err="1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СПбПУ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  - Санкт-Петербургский государственный политехнический университет Петра Великого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НГТУ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- Новосибирский государственный технический университет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МТУСИ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–  Московский технический университет связи </a:t>
            </a:r>
            <a:br>
              <a:rPr lang="en-US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</a:b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и информатики 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ТУСУР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– Томский университет систем управления </a:t>
            </a:r>
            <a:br>
              <a:rPr lang="en-US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</a:b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и радиоэлектроники 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ЮРГПУ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– Южно-Российский государственный политехнический университет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 err="1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СамГТУ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- Самарский государственный технический университет имени М.И Платова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НГТУ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имени Р. Е. Алексеева – Нижегородский государственный технический университет</a:t>
            </a:r>
            <a:endParaRPr lang="en-US" sz="900" dirty="0">
              <a:solidFill>
                <a:srgbClr val="002060"/>
              </a:solidFill>
              <a:latin typeface="Montserrat" panose="00000500000000000000" pitchFamily="2" charset="-52"/>
              <a:ea typeface="Roboto" pitchFamily="2" charset="0"/>
            </a:endParaRPr>
          </a:p>
          <a:p>
            <a:pPr fontAlgn="base">
              <a:spcBef>
                <a:spcPts val="600"/>
              </a:spcBef>
            </a:pPr>
            <a:r>
              <a:rPr lang="ru-RU" sz="900" b="1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ДГТУ</a:t>
            </a:r>
            <a:r>
              <a:rPr lang="ru-RU" sz="900" dirty="0">
                <a:solidFill>
                  <a:srgbClr val="002060"/>
                </a:solidFill>
                <a:latin typeface="Montserrat" panose="00000500000000000000" pitchFamily="2" charset="-52"/>
                <a:ea typeface="Roboto" pitchFamily="2" charset="0"/>
              </a:rPr>
              <a:t> – Донской государственный технический университет</a:t>
            </a: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4720" y="6431363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9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30" name="Рисунок 29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8987" y="489735"/>
            <a:ext cx="1803976" cy="43836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49054" y="459620"/>
            <a:ext cx="8691894" cy="11079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4000" b="1" dirty="0">
                <a:solidFill>
                  <a:srgbClr val="0058E6"/>
                </a:solidFill>
                <a:latin typeface="Montserrat"/>
              </a:rPr>
              <a:t>Подготовка к работе в </a:t>
            </a:r>
          </a:p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4000" b="1" dirty="0">
                <a:solidFill>
                  <a:srgbClr val="0058E6"/>
                </a:solidFill>
                <a:latin typeface="Montserrat"/>
              </a:rPr>
              <a:t>ИТ-отрасли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816955" y="5974991"/>
            <a:ext cx="3184295" cy="3046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1100" b="1" dirty="0">
                <a:solidFill>
                  <a:srgbClr val="002060"/>
                </a:solidFill>
                <a:latin typeface="Montserrat"/>
              </a:rPr>
              <a:t>ОТЕЧЕСТВЕННАЯ ШКОЛА </a:t>
            </a:r>
            <a:br>
              <a:rPr lang="ru-RU" sz="1100" b="1" dirty="0">
                <a:solidFill>
                  <a:srgbClr val="002060"/>
                </a:solidFill>
                <a:latin typeface="Montserrat"/>
              </a:rPr>
            </a:br>
            <a:r>
              <a:rPr lang="ru-RU" sz="1100" b="1" dirty="0">
                <a:solidFill>
                  <a:srgbClr val="002060"/>
                </a:solidFill>
                <a:latin typeface="Montserrat"/>
              </a:rPr>
              <a:t>ИНФОРМАЦИОННЫХ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434939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1300</Words>
  <Application>Microsoft Macintosh PowerPoint</Application>
  <PresentationFormat>Широкоэкранный</PresentationFormat>
  <Paragraphs>230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Wingdings</vt:lpstr>
      <vt:lpstr>Arial</vt:lpstr>
      <vt:lpstr>Calibri Light</vt:lpstr>
      <vt:lpstr>Montserrat Medium</vt:lpstr>
      <vt:lpstr>Montserrat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Microsoft Office User</cp:lastModifiedBy>
  <cp:revision>190</cp:revision>
  <cp:lastPrinted>2022-03-04T11:11:33Z</cp:lastPrinted>
  <dcterms:created xsi:type="dcterms:W3CDTF">2022-03-02T12:35:31Z</dcterms:created>
  <dcterms:modified xsi:type="dcterms:W3CDTF">2022-03-17T16:21:29Z</dcterms:modified>
</cp:coreProperties>
</file>