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m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1" r:id="rId5"/>
    <p:sldId id="260" r:id="rId6"/>
    <p:sldId id="262" r:id="rId7"/>
    <p:sldId id="263" r:id="rId8"/>
    <p:sldId id="264" r:id="rId9"/>
    <p:sldId id="296" r:id="rId10"/>
    <p:sldId id="297" r:id="rId11"/>
    <p:sldId id="265" r:id="rId12"/>
    <p:sldId id="266" r:id="rId13"/>
    <p:sldId id="267" r:id="rId14"/>
    <p:sldId id="268" r:id="rId15"/>
    <p:sldId id="269" r:id="rId16"/>
    <p:sldId id="270" r:id="rId17"/>
    <p:sldId id="287" r:id="rId18"/>
    <p:sldId id="289" r:id="rId19"/>
    <p:sldId id="290" r:id="rId20"/>
    <p:sldId id="298" r:id="rId21"/>
    <p:sldId id="299" r:id="rId22"/>
    <p:sldId id="294" r:id="rId23"/>
    <p:sldId id="295" r:id="rId24"/>
    <p:sldId id="288" r:id="rId25"/>
    <p:sldId id="291" r:id="rId26"/>
  </p:sldIdLst>
  <p:sldSz cx="9144000" cy="5715000" type="screen16x1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ABA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34" autoAdjust="0"/>
    <p:restoredTop sz="93178" autoAdjust="0"/>
  </p:normalViewPr>
  <p:slideViewPr>
    <p:cSldViewPr>
      <p:cViewPr varScale="1">
        <p:scale>
          <a:sx n="98" d="100"/>
          <a:sy n="98" d="100"/>
        </p:scale>
        <p:origin x="-1037" y="-77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31.10.2023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microsoft.com/office/2007/relationships/hdphoto" Target="../media/hdphoto1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41.png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2.mp3"/><Relationship Id="rId6" Type="http://schemas.openxmlformats.org/officeDocument/2006/relationships/image" Target="../media/image10.png"/><Relationship Id="rId5" Type="http://schemas.microsoft.com/office/2007/relationships/media" Target="../media/media2.mp3"/><Relationship Id="rId10" Type="http://schemas.microsoft.com/office/2007/relationships/hdphoto" Target="../media/hdphoto14.wdp"/><Relationship Id="rId4" Type="http://schemas.openxmlformats.org/officeDocument/2006/relationships/image" Target="../media/image2.png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2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2.png"/><Relationship Id="rId4" Type="http://schemas.microsoft.com/office/2007/relationships/hdphoto" Target="../media/hdphoto16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microsoft.com/office/2007/relationships/hdphoto" Target="../media/hdphoto18.wdp"/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2.png"/><Relationship Id="rId15" Type="http://schemas.openxmlformats.org/officeDocument/2006/relationships/image" Target="../media/image63.png"/><Relationship Id="rId10" Type="http://schemas.openxmlformats.org/officeDocument/2006/relationships/image" Target="../media/image59.png"/><Relationship Id="rId4" Type="http://schemas.microsoft.com/office/2007/relationships/hdphoto" Target="../media/hdphoto17.wdp"/><Relationship Id="rId9" Type="http://schemas.openxmlformats.org/officeDocument/2006/relationships/image" Target="../media/image58.png"/><Relationship Id="rId1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0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0.png"/><Relationship Id="rId7" Type="http://schemas.openxmlformats.org/officeDocument/2006/relationships/image" Target="../media/image73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microsoft.com/office/2007/relationships/hdphoto" Target="../media/hdphoto24.wdp"/><Relationship Id="rId5" Type="http://schemas.openxmlformats.org/officeDocument/2006/relationships/image" Target="../media/image71.png"/><Relationship Id="rId10" Type="http://schemas.openxmlformats.org/officeDocument/2006/relationships/image" Target="../media/image75.png"/><Relationship Id="rId4" Type="http://schemas.microsoft.com/office/2007/relationships/hdphoto" Target="../media/hdphoto22.wdp"/><Relationship Id="rId9" Type="http://schemas.microsoft.com/office/2007/relationships/hdphoto" Target="../media/hdphoto2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5.wdp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.mp3"/><Relationship Id="rId6" Type="http://schemas.openxmlformats.org/officeDocument/2006/relationships/image" Target="../media/image10.png"/><Relationship Id="rId5" Type="http://schemas.microsoft.com/office/2007/relationships/media" Target="../media/media1.mp3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microsoft.com/office/2007/relationships/hdphoto" Target="../media/hdphoto4.wdp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9.png"/><Relationship Id="rId18" Type="http://schemas.openxmlformats.org/officeDocument/2006/relationships/image" Target="../media/image33.png"/><Relationship Id="rId3" Type="http://schemas.microsoft.com/office/2007/relationships/hdphoto" Target="../media/hdphoto5.wdp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17" Type="http://schemas.openxmlformats.org/officeDocument/2006/relationships/image" Target="../media/image32.png"/><Relationship Id="rId2" Type="http://schemas.openxmlformats.org/officeDocument/2006/relationships/image" Target="../media/image22.png"/><Relationship Id="rId16" Type="http://schemas.microsoft.com/office/2007/relationships/hdphoto" Target="../media/hdphoto8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11" Type="http://schemas.microsoft.com/office/2007/relationships/hdphoto" Target="../media/hdphoto7.wdp"/><Relationship Id="rId5" Type="http://schemas.openxmlformats.org/officeDocument/2006/relationships/image" Target="../media/image8.png"/><Relationship Id="rId15" Type="http://schemas.openxmlformats.org/officeDocument/2006/relationships/image" Target="../media/image31.png"/><Relationship Id="rId10" Type="http://schemas.openxmlformats.org/officeDocument/2006/relationships/image" Target="../media/image27.png"/><Relationship Id="rId19" Type="http://schemas.microsoft.com/office/2007/relationships/hdphoto" Target="../media/hdphoto9.wdp"/><Relationship Id="rId4" Type="http://schemas.openxmlformats.org/officeDocument/2006/relationships/image" Target="../media/image23.png"/><Relationship Id="rId9" Type="http://schemas.openxmlformats.org/officeDocument/2006/relationships/image" Target="../media/image26.jpeg"/><Relationship Id="rId1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892"/>
          <a:stretch/>
        </p:blipFill>
        <p:spPr bwMode="auto">
          <a:xfrm>
            <a:off x="7097810" y="2849762"/>
            <a:ext cx="2016224" cy="2865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r="-2919"/>
          <a:stretch/>
        </p:blipFill>
        <p:spPr bwMode="auto">
          <a:xfrm>
            <a:off x="46746" y="0"/>
            <a:ext cx="9097253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8323" y="110609"/>
            <a:ext cx="28167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omic Sans MS" pitchFamily="66" charset="0"/>
              </a:rPr>
              <a:t>Answer the questions.</a:t>
            </a:r>
            <a:endParaRPr lang="ru-RU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3" name="Скругленная прямоугольная выноска 2"/>
          <p:cNvSpPr/>
          <p:nvPr/>
        </p:nvSpPr>
        <p:spPr>
          <a:xfrm>
            <a:off x="457599" y="697260"/>
            <a:ext cx="2746249" cy="716257"/>
          </a:xfrm>
          <a:prstGeom prst="wedgeRoundRectCallout">
            <a:avLst>
              <a:gd name="adj1" fmla="val -44985"/>
              <a:gd name="adj2" fmla="val 119573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itchFamily="66" charset="0"/>
              </a:rPr>
              <a:t>How old are you?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1331639" y="1556395"/>
            <a:ext cx="3933263" cy="932281"/>
          </a:xfrm>
          <a:prstGeom prst="wedgeRoundRectCallout">
            <a:avLst>
              <a:gd name="adj1" fmla="val -44985"/>
              <a:gd name="adj2" fmla="val 119573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itchFamily="66" charset="0"/>
              </a:rPr>
              <a:t>What are your favourite school subjects?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1765923" y="2630319"/>
            <a:ext cx="4246236" cy="716257"/>
          </a:xfrm>
          <a:prstGeom prst="wedgeRoundRectCallout">
            <a:avLst>
              <a:gd name="adj1" fmla="val -44985"/>
              <a:gd name="adj2" fmla="val 119573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itchFamily="66" charset="0"/>
              </a:rPr>
              <a:t>What is in your school bag?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14" name="Скругленная прямоугольная выноска 13"/>
          <p:cNvSpPr/>
          <p:nvPr/>
        </p:nvSpPr>
        <p:spPr>
          <a:xfrm>
            <a:off x="2339752" y="3505573"/>
            <a:ext cx="4444937" cy="1872208"/>
          </a:xfrm>
          <a:prstGeom prst="wedgeRoundRectCallout">
            <a:avLst>
              <a:gd name="adj1" fmla="val 57620"/>
              <a:gd name="adj2" fmla="val -18604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omic Sans MS" pitchFamily="66" charset="0"/>
              </a:rPr>
              <a:t>I’m</a:t>
            </a:r>
            <a:r>
              <a:rPr lang="en-US" sz="2000" dirty="0">
                <a:latin typeface="Comic Sans MS" pitchFamily="66" charset="0"/>
              </a:rPr>
              <a:t> 11 </a:t>
            </a:r>
            <a:r>
              <a:rPr lang="en-US" sz="2000" b="1" dirty="0">
                <a:latin typeface="Comic Sans MS" pitchFamily="66" charset="0"/>
              </a:rPr>
              <a:t>years old. </a:t>
            </a:r>
          </a:p>
          <a:p>
            <a:pPr algn="ctr"/>
            <a:r>
              <a:rPr lang="en-US" sz="2000" b="1" dirty="0">
                <a:latin typeface="Comic Sans MS" pitchFamily="66" charset="0"/>
              </a:rPr>
              <a:t>My favourite school subjects are </a:t>
            </a:r>
            <a:r>
              <a:rPr lang="en-US" sz="2000" dirty="0">
                <a:latin typeface="Comic Sans MS" pitchFamily="66" charset="0"/>
              </a:rPr>
              <a:t>Maths and Art. </a:t>
            </a:r>
          </a:p>
          <a:p>
            <a:pPr algn="ctr"/>
            <a:r>
              <a:rPr lang="en-US" sz="2000" b="1" dirty="0">
                <a:latin typeface="Comic Sans MS" pitchFamily="66" charset="0"/>
              </a:rPr>
              <a:t>There are </a:t>
            </a:r>
            <a:r>
              <a:rPr lang="en-US" sz="2000" dirty="0">
                <a:latin typeface="Comic Sans MS" pitchFamily="66" charset="0"/>
              </a:rPr>
              <a:t>5 books, 2 copybooks, a pen, a pencil and a ruler</a:t>
            </a:r>
            <a:r>
              <a:rPr lang="en-US" sz="2000" b="1" dirty="0">
                <a:latin typeface="Comic Sans MS" pitchFamily="66" charset="0"/>
              </a:rPr>
              <a:t> in my school bag.</a:t>
            </a:r>
            <a:endParaRPr lang="en-US" sz="2400" b="1" dirty="0">
              <a:latin typeface="Comic Sans MS" pitchFamily="66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5652120" y="110609"/>
            <a:ext cx="3284828" cy="2288905"/>
            <a:chOff x="5652120" y="110609"/>
            <a:chExt cx="3284828" cy="2288905"/>
          </a:xfrm>
        </p:grpSpPr>
        <p:sp>
          <p:nvSpPr>
            <p:cNvPr id="5" name="Выноска-облако 4"/>
            <p:cNvSpPr/>
            <p:nvPr/>
          </p:nvSpPr>
          <p:spPr>
            <a:xfrm>
              <a:off x="5652120" y="110609"/>
              <a:ext cx="3284828" cy="2288905"/>
            </a:xfrm>
            <a:prstGeom prst="cloudCallout">
              <a:avLst>
                <a:gd name="adj1" fmla="val 14539"/>
                <a:gd name="adj2" fmla="val 67043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0415" y="612902"/>
              <a:ext cx="821963" cy="6421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0553" t="26950" r="25587" b="48909"/>
            <a:stretch/>
          </p:blipFill>
          <p:spPr bwMode="auto">
            <a:xfrm>
              <a:off x="6884468" y="143798"/>
              <a:ext cx="1258875" cy="1273771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5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6695" t="26527" r="50000" b="49614"/>
            <a:stretch/>
          </p:blipFill>
          <p:spPr bwMode="auto">
            <a:xfrm>
              <a:off x="7707282" y="712283"/>
              <a:ext cx="1229666" cy="1258874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backgroundRemoval t="0" b="100000" l="0" r="100000">
                          <a14:foregroundMark x1="7096" y1="88222" x2="7096" y2="37667"/>
                          <a14:foregroundMark x1="11038" y1="10111" x2="12484" y2="74444"/>
                          <a14:foregroundMark x1="23916" y1="30889" x2="20499" y2="61222"/>
                          <a14:foregroundMark x1="27464" y1="94556" x2="33771" y2="96222"/>
                          <a14:foregroundMark x1="52037" y1="97111" x2="71353" y2="97556"/>
                          <a14:foregroundMark x1="36005" y1="96889" x2="61498" y2="97111"/>
                          <a14:foregroundMark x1="71353" y1="95222" x2="90933" y2="96000"/>
                          <a14:foregroundMark x1="21813" y1="4333" x2="21813" y2="9000"/>
                          <a14:foregroundMark x1="23916" y1="3444" x2="27464" y2="7111"/>
                          <a14:foregroundMark x1="28647" y1="3444" x2="30486" y2="5444"/>
                          <a14:foregroundMark x1="34034" y1="3444" x2="37057" y2="6222"/>
                          <a14:foregroundMark x1="38896" y1="4111" x2="41919" y2="7778"/>
                          <a14:foregroundMark x1="44415" y1="2556" x2="46518" y2="7333"/>
                          <a14:foregroundMark x1="50591" y1="3667" x2="52825" y2="7111"/>
                          <a14:foregroundMark x1="53614" y1="2778" x2="53088" y2="2556"/>
                          <a14:foregroundMark x1="20499" y1="4111" x2="20499" y2="6444"/>
                          <a14:foregroundMark x1="6045" y1="91111" x2="3285" y2="59778"/>
                          <a14:foregroundMark x1="95007" y1="29889" x2="95269" y2="67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7299" y="1341720"/>
              <a:ext cx="823672" cy="974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6" name="Прямоугольник 15"/>
          <p:cNvSpPr/>
          <p:nvPr/>
        </p:nvSpPr>
        <p:spPr>
          <a:xfrm>
            <a:off x="0" y="0"/>
            <a:ext cx="642910" cy="6429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33676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860032" y="0"/>
            <a:ext cx="4283968" cy="112930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Comic Sans MS" pitchFamily="66" charset="0"/>
              </a:rPr>
              <a:t>Workbook</a:t>
            </a:r>
            <a:endParaRPr lang="ru-RU" dirty="0">
              <a:latin typeface="Comic Sans MS" pitchFamily="66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643" t="18097" r="55001" b="14739"/>
          <a:stretch/>
        </p:blipFill>
        <p:spPr bwMode="auto">
          <a:xfrm>
            <a:off x="179512" y="564654"/>
            <a:ext cx="4339990" cy="4913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14" t="31087" r="54511" b="7905"/>
          <a:stretch/>
        </p:blipFill>
        <p:spPr bwMode="auto">
          <a:xfrm>
            <a:off x="4561160" y="1129308"/>
            <a:ext cx="4394579" cy="4462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вал 2"/>
          <p:cNvSpPr/>
          <p:nvPr/>
        </p:nvSpPr>
        <p:spPr>
          <a:xfrm>
            <a:off x="2267745" y="913284"/>
            <a:ext cx="504056" cy="50405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1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937382" y="3939503"/>
            <a:ext cx="2141984" cy="11954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mic Sans MS" pitchFamily="66" charset="0"/>
              </a:rPr>
              <a:t>Meg Ryan is from the USA. She’s American.</a:t>
            </a:r>
            <a:endParaRPr lang="ru-RU" sz="2000" dirty="0">
              <a:latin typeface="Comic Sans MS" pitchFamily="66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4409729" y="1337513"/>
            <a:ext cx="504056" cy="50405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4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937382" y="3939503"/>
            <a:ext cx="2141984" cy="11954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mic Sans MS" pitchFamily="66" charset="0"/>
              </a:rPr>
              <a:t>Ronaldo is from Brazil. He’s Brazilian.</a:t>
            </a:r>
            <a:endParaRPr lang="ru-RU" sz="2000" dirty="0">
              <a:latin typeface="Comic Sans MS" pitchFamily="66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0" y="3333454"/>
            <a:ext cx="504056" cy="50405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2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937382" y="3939503"/>
            <a:ext cx="2141984" cy="11954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mic Sans MS" pitchFamily="66" charset="0"/>
              </a:rPr>
              <a:t>Mel Gibson is from Australia. He’s Australian</a:t>
            </a:r>
            <a:r>
              <a:rPr lang="en-US" dirty="0">
                <a:latin typeface="Comic Sans MS" pitchFamily="66" charset="0"/>
              </a:rPr>
              <a:t>.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2251364" y="3108689"/>
            <a:ext cx="504056" cy="50405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3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937382" y="3939503"/>
            <a:ext cx="2141984" cy="11954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Michael Owen is from the UK. He’s British.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4434367" y="3439260"/>
            <a:ext cx="504056" cy="50405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6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937382" y="3939503"/>
            <a:ext cx="2141984" cy="11954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omic Sans MS" pitchFamily="66" charset="0"/>
              </a:rPr>
              <a:t>Figo</a:t>
            </a:r>
            <a:r>
              <a:rPr lang="en-US" dirty="0">
                <a:latin typeface="Comic Sans MS" pitchFamily="66" charset="0"/>
              </a:rPr>
              <a:t> is from Portugal. He’s Portuguese.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6523551" y="1165312"/>
            <a:ext cx="504056" cy="50405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5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937382" y="3939503"/>
            <a:ext cx="2141984" cy="11954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Sting is from the UK. He’s British.</a:t>
            </a:r>
            <a:endParaRPr lang="ru-RU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366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8" grpId="0" animBg="1"/>
      <p:bldP spid="8" grpId="1" animBg="1"/>
      <p:bldP spid="10" grpId="0" animBg="1"/>
      <p:bldP spid="10" grpId="1" animBg="1"/>
      <p:bldP spid="13" grpId="0" animBg="1"/>
      <p:bldP spid="13" grpId="1" animBg="1"/>
      <p:bldP spid="15" grpId="0" animBg="1"/>
      <p:bldP spid="15" grpId="1" animBg="1"/>
      <p:bldP spid="17" grpId="0" animBg="1"/>
      <p:bldP spid="1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24219" b="82161" l="42533" r="83163">
                        <a14:foregroundMark x1="57906" y1="45443" x2="78624" y2="30469"/>
                        <a14:foregroundMark x1="78624" y1="30469" x2="81552" y2="46875"/>
                        <a14:foregroundMark x1="81332" y1="47005" x2="59517" y2="47656"/>
                        <a14:foregroundMark x1="47877" y1="51693" x2="57833" y2="37891"/>
                        <a14:foregroundMark x1="48975" y1="40365" x2="54392" y2="30990"/>
                        <a14:foregroundMark x1="48243" y1="48438" x2="45022" y2="77083"/>
                        <a14:foregroundMark x1="44143" y1="78516" x2="62958" y2="67969"/>
                        <a14:foregroundMark x1="48536" y1="80339" x2="66764" y2="72786"/>
                        <a14:foregroundMark x1="48609" y1="73438" x2="54832" y2="60547"/>
                        <a14:foregroundMark x1="45608" y1="49609" x2="43485" y2="74089"/>
                        <a14:foregroundMark x1="56881" y1="78125" x2="65959" y2="77083"/>
                        <a14:foregroundMark x1="56808" y1="58333" x2="59736" y2="53776"/>
                        <a14:foregroundMark x1="48023" y1="28255" x2="53880" y2="27604"/>
                        <a14:foregroundMark x1="49048" y1="27604" x2="51318" y2="27083"/>
                        <a14:foregroundMark x1="52050" y1="27344" x2="56149" y2="39844"/>
                        <a14:foregroundMark x1="45534" y1="78516" x2="49122" y2="80990"/>
                        <a14:foregroundMark x1="48902" y1="80729" x2="55124" y2="78906"/>
                        <a14:foregroundMark x1="61420" y1="38151" x2="69327" y2="33333"/>
                        <a14:foregroundMark x1="81991" y1="40365" x2="82650" y2="54427"/>
                        <a14:foregroundMark x1="68594" y1="63542" x2="77745" y2="63151"/>
                        <a14:foregroundMark x1="76647" y1="63932" x2="81259" y2="56641"/>
                        <a14:backgroundMark x1="69473" y1="77865" x2="82284" y2="78125"/>
                        <a14:backgroundMark x1="70425" y1="74219" x2="80747" y2="72917"/>
                        <a14:backgroundMark x1="69619" y1="73307" x2="76720" y2="72656"/>
                        <a14:backgroundMark x1="80381" y1="31250" x2="84480" y2="40495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393" t="26163" r="17628" b="18750"/>
          <a:stretch/>
        </p:blipFill>
        <p:spPr bwMode="auto">
          <a:xfrm>
            <a:off x="1619672" y="883493"/>
            <a:ext cx="5616624" cy="446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17"/>
          <a:stretch/>
        </p:blipFill>
        <p:spPr bwMode="auto">
          <a:xfrm>
            <a:off x="11934" y="0"/>
            <a:ext cx="9143999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9552" y="91171"/>
            <a:ext cx="8280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omic Sans MS" pitchFamily="66" charset="0"/>
              </a:rPr>
              <a:t>Ex. 4. Look at the picture and the title of the text. Who is the text about? </a:t>
            </a:r>
            <a:endParaRPr lang="ru-RU" sz="20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848"/>
          <a:stretch/>
        </p:blipFill>
        <p:spPr bwMode="auto">
          <a:xfrm>
            <a:off x="1907704" y="844913"/>
            <a:ext cx="5328592" cy="485712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7752285" y="828675"/>
            <a:ext cx="1403648" cy="355857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amazing</a:t>
            </a:r>
            <a:endParaRPr lang="ru-RU" dirty="0">
              <a:latin typeface="Comic Sans MS" pitchFamily="66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243" t="42155" r="46614" b="30074"/>
          <a:stretch/>
        </p:blipFill>
        <p:spPr bwMode="auto">
          <a:xfrm>
            <a:off x="1503051" y="1006603"/>
            <a:ext cx="6137897" cy="244827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395536" y="4729708"/>
            <a:ext cx="6624736" cy="86409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itchFamily="66" charset="0"/>
              </a:rPr>
              <a:t>What do you know about Spider-Man?</a:t>
            </a:r>
            <a:endParaRPr lang="ru-RU" sz="2800" dirty="0">
              <a:latin typeface="Comic Sans MS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0"/>
            <a:ext cx="500034" cy="6429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9579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1726" b="35121"/>
          <a:stretch/>
        </p:blipFill>
        <p:spPr bwMode="auto">
          <a:xfrm>
            <a:off x="2924151" y="1302005"/>
            <a:ext cx="6219849" cy="312299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541" y="0"/>
            <a:ext cx="8839200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7544" y="110609"/>
            <a:ext cx="8280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omic Sans MS" pitchFamily="66" charset="0"/>
              </a:rPr>
              <a:t>Listen and read the text and answer the questions.</a:t>
            </a:r>
            <a:endParaRPr lang="ru-RU" sz="20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060" y="1599297"/>
            <a:ext cx="2932213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dirty="0">
                <a:latin typeface="Comic Sans MS" pitchFamily="66" charset="0"/>
              </a:rPr>
              <a:t>Who are these people?</a:t>
            </a:r>
            <a:endParaRPr lang="ru-RU" sz="2000" dirty="0">
              <a:latin typeface="Comic Sans MS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93410" y="1999407"/>
            <a:ext cx="2113860" cy="43204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Aunt Mary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993339" y="1599297"/>
            <a:ext cx="792088" cy="421019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93410" y="2431455"/>
            <a:ext cx="2113860" cy="43204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Mary Jane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913219" y="1921396"/>
            <a:ext cx="1872208" cy="421019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jkjПрямоугольник 11"/>
          <p:cNvSpPr/>
          <p:nvPr/>
        </p:nvSpPr>
        <p:spPr>
          <a:xfrm>
            <a:off x="493410" y="2863287"/>
            <a:ext cx="2113860" cy="43204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Peter Parker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93410" y="3295335"/>
            <a:ext cx="2113860" cy="43204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the Green Goblin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597295" y="3327943"/>
            <a:ext cx="1404156" cy="421019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4 стр 37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26427" y="5864"/>
            <a:ext cx="609600" cy="609600"/>
          </a:xfrm>
          <a:prstGeom prst="rect">
            <a:avLst/>
          </a:prstGeom>
        </p:spPr>
      </p:pic>
      <p:sp>
        <p:nvSpPr>
          <p:cNvPr id="9" name="Скругленная прямоугольная выноска 8"/>
          <p:cNvSpPr/>
          <p:nvPr/>
        </p:nvSpPr>
        <p:spPr>
          <a:xfrm>
            <a:off x="4416353" y="602572"/>
            <a:ext cx="3672408" cy="479941"/>
          </a:xfrm>
          <a:prstGeom prst="wedgeRoundRectCallout">
            <a:avLst>
              <a:gd name="adj1" fmla="val -58471"/>
              <a:gd name="adj2" fmla="val 58070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itchFamily="66" charset="0"/>
              </a:rPr>
              <a:t>Spider-Man’s real name</a:t>
            </a:r>
            <a:endParaRPr lang="ru-RU" sz="2400" dirty="0">
              <a:latin typeface="Comic Sans MS" pitchFamily="66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100000" l="11797" r="875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62026">
            <a:off x="427950" y="4447666"/>
            <a:ext cx="902037" cy="902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0" b="100000" l="11797" r="875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8639378">
            <a:off x="2517254" y="4660270"/>
            <a:ext cx="902037" cy="902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0" b="100000" l="11797" r="875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54918" y="3809841"/>
            <a:ext cx="902037" cy="902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0" b="100000" l="11797" r="875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155444">
            <a:off x="3990123" y="4597176"/>
            <a:ext cx="902037" cy="902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0" b="100000" l="11797" r="875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8077928">
            <a:off x="5462199" y="4433038"/>
            <a:ext cx="902037" cy="902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0" b="100000" l="11797" r="875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819425">
            <a:off x="7057574" y="4369226"/>
            <a:ext cx="902037" cy="902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0" b="100000" l="11797" r="875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606761">
            <a:off x="547607" y="631495"/>
            <a:ext cx="902037" cy="902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0" b="100000" l="11797" r="875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79448" y="391523"/>
            <a:ext cx="902037" cy="902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7596336" y="5233764"/>
            <a:ext cx="1547664" cy="48123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itchFamily="66" charset="0"/>
              </a:rPr>
              <a:t>wordlist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53427" y="1978401"/>
            <a:ext cx="4149531" cy="364366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itchFamily="66" charset="0"/>
              </a:rPr>
              <a:t>quiet – </a:t>
            </a:r>
            <a:r>
              <a:rPr lang="ru-RU" sz="2400" dirty="0">
                <a:latin typeface="Comic Sans MS" pitchFamily="66" charset="0"/>
              </a:rPr>
              <a:t>тихий</a:t>
            </a:r>
            <a:endParaRPr lang="en-US" sz="2400" dirty="0">
              <a:latin typeface="Comic Sans MS" pitchFamily="66" charset="0"/>
            </a:endParaRPr>
          </a:p>
          <a:p>
            <a:pPr algn="ctr"/>
            <a:r>
              <a:rPr lang="en-US" sz="2400" dirty="0">
                <a:latin typeface="Comic Sans MS" pitchFamily="66" charset="0"/>
              </a:rPr>
              <a:t>next door – </a:t>
            </a:r>
            <a:r>
              <a:rPr lang="ru-RU" sz="2400" dirty="0">
                <a:latin typeface="Comic Sans MS" pitchFamily="66" charset="0"/>
              </a:rPr>
              <a:t>по соседству</a:t>
            </a:r>
            <a:endParaRPr lang="en-US" sz="2400" dirty="0">
              <a:latin typeface="Comic Sans MS" pitchFamily="66" charset="0"/>
            </a:endParaRPr>
          </a:p>
          <a:p>
            <a:pPr algn="ctr"/>
            <a:r>
              <a:rPr lang="en-US" sz="2400" dirty="0">
                <a:latin typeface="Comic Sans MS" pitchFamily="66" charset="0"/>
              </a:rPr>
              <a:t>to bite – </a:t>
            </a:r>
            <a:r>
              <a:rPr lang="ru-RU" sz="2400" dirty="0">
                <a:latin typeface="Comic Sans MS" pitchFamily="66" charset="0"/>
              </a:rPr>
              <a:t>кусать</a:t>
            </a:r>
            <a:endParaRPr lang="en-US" sz="2400" dirty="0">
              <a:latin typeface="Comic Sans MS" pitchFamily="66" charset="0"/>
            </a:endParaRPr>
          </a:p>
          <a:p>
            <a:pPr algn="ctr"/>
            <a:r>
              <a:rPr lang="en-US" sz="2400" dirty="0">
                <a:latin typeface="Comic Sans MS" pitchFamily="66" charset="0"/>
              </a:rPr>
              <a:t>powers – </a:t>
            </a:r>
            <a:r>
              <a:rPr lang="ru-RU" sz="2400" dirty="0">
                <a:latin typeface="Comic Sans MS" pitchFamily="66" charset="0"/>
              </a:rPr>
              <a:t>способности</a:t>
            </a:r>
            <a:endParaRPr lang="en-US" sz="2400" dirty="0">
              <a:latin typeface="Comic Sans MS" pitchFamily="66" charset="0"/>
            </a:endParaRPr>
          </a:p>
          <a:p>
            <a:pPr algn="ctr"/>
            <a:r>
              <a:rPr lang="en-US" sz="2400" dirty="0">
                <a:latin typeface="Comic Sans MS" pitchFamily="66" charset="0"/>
              </a:rPr>
              <a:t>strong – </a:t>
            </a:r>
            <a:r>
              <a:rPr lang="ru-RU" sz="2400" dirty="0">
                <a:latin typeface="Comic Sans MS" pitchFamily="66" charset="0"/>
              </a:rPr>
              <a:t>сильный</a:t>
            </a:r>
            <a:endParaRPr lang="en-US" sz="2400" dirty="0">
              <a:latin typeface="Comic Sans MS" pitchFamily="66" charset="0"/>
            </a:endParaRPr>
          </a:p>
          <a:p>
            <a:pPr algn="ctr"/>
            <a:r>
              <a:rPr lang="en-US" sz="2400" dirty="0">
                <a:latin typeface="Comic Sans MS" pitchFamily="66" charset="0"/>
              </a:rPr>
              <a:t>fast – </a:t>
            </a:r>
            <a:r>
              <a:rPr lang="ru-RU" sz="2400" dirty="0">
                <a:latin typeface="Comic Sans MS" pitchFamily="66" charset="0"/>
              </a:rPr>
              <a:t>быстрый</a:t>
            </a:r>
            <a:endParaRPr lang="en-US" sz="2400" dirty="0">
              <a:latin typeface="Comic Sans MS" pitchFamily="66" charset="0"/>
            </a:endParaRPr>
          </a:p>
          <a:p>
            <a:pPr algn="ctr"/>
            <a:r>
              <a:rPr lang="en-US" sz="2400" dirty="0">
                <a:latin typeface="Comic Sans MS" pitchFamily="66" charset="0"/>
              </a:rPr>
              <a:t>to climb – </a:t>
            </a:r>
            <a:r>
              <a:rPr lang="ru-RU" sz="2400" dirty="0">
                <a:latin typeface="Comic Sans MS" pitchFamily="66" charset="0"/>
              </a:rPr>
              <a:t>лазать</a:t>
            </a:r>
            <a:endParaRPr lang="en-US" sz="2400" dirty="0">
              <a:latin typeface="Comic Sans MS" pitchFamily="66" charset="0"/>
            </a:endParaRPr>
          </a:p>
          <a:p>
            <a:pPr algn="ctr"/>
            <a:r>
              <a:rPr lang="en-US" sz="2400" dirty="0">
                <a:latin typeface="Comic Sans MS" pitchFamily="66" charset="0"/>
              </a:rPr>
              <a:t>enemy – </a:t>
            </a:r>
            <a:r>
              <a:rPr lang="ru-RU" sz="2400" dirty="0">
                <a:latin typeface="Comic Sans MS" pitchFamily="66" charset="0"/>
              </a:rPr>
              <a:t>враг</a:t>
            </a:r>
            <a:endParaRPr lang="en-US" sz="2400" dirty="0">
              <a:latin typeface="Comic Sans MS" pitchFamily="66" charset="0"/>
            </a:endParaRPr>
          </a:p>
          <a:p>
            <a:pPr algn="ctr"/>
            <a:r>
              <a:rPr lang="en-US" sz="2400" dirty="0">
                <a:latin typeface="Comic Sans MS" pitchFamily="66" charset="0"/>
              </a:rPr>
              <a:t>to watch - </a:t>
            </a:r>
            <a:r>
              <a:rPr lang="ru-RU" sz="2400" dirty="0">
                <a:latin typeface="Comic Sans MS" pitchFamily="66" charset="0"/>
              </a:rPr>
              <a:t>смотреть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0" y="0"/>
            <a:ext cx="500034" cy="6429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61989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7925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1" grpId="0" animBg="1"/>
      <p:bldP spid="11" grpId="1" animBg="1"/>
      <p:bldP spid="15" grpId="0" animBg="1"/>
      <p:bldP spid="15" grpId="1" animBg="1"/>
      <p:bldP spid="9" grpId="0" animBg="1"/>
      <p:bldP spid="9" grpId="1" animBg="1"/>
      <p:bldP spid="17" grpId="0" animBg="1"/>
      <p:bldP spid="1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957" t="41606" r="22134" b="37464"/>
          <a:stretch/>
        </p:blipFill>
        <p:spPr bwMode="auto">
          <a:xfrm>
            <a:off x="1645263" y="4179398"/>
            <a:ext cx="5322733" cy="153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1726" b="35121"/>
          <a:stretch/>
        </p:blipFill>
        <p:spPr bwMode="auto">
          <a:xfrm>
            <a:off x="2924148" y="742486"/>
            <a:ext cx="6219849" cy="312299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541" y="0"/>
            <a:ext cx="8839200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7544" y="110609"/>
            <a:ext cx="8280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omic Sans MS" pitchFamily="66" charset="0"/>
              </a:rPr>
              <a:t>Ex. 5. Read again and answer the questions. </a:t>
            </a:r>
            <a:endParaRPr lang="ru-RU" sz="20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7" name="1Прямоугольник 6"/>
          <p:cNvSpPr/>
          <p:nvPr/>
        </p:nvSpPr>
        <p:spPr>
          <a:xfrm>
            <a:off x="107504" y="841276"/>
            <a:ext cx="2736304" cy="65370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Where’s Spider-Man from?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8" name="2Прямоугольник 7"/>
          <p:cNvSpPr/>
          <p:nvPr/>
        </p:nvSpPr>
        <p:spPr>
          <a:xfrm>
            <a:off x="107504" y="1647378"/>
            <a:ext cx="2736304" cy="50405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Who’s his best friend?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9" name="3Прямоугольник 8"/>
          <p:cNvSpPr/>
          <p:nvPr/>
        </p:nvSpPr>
        <p:spPr>
          <a:xfrm>
            <a:off x="107504" y="2310404"/>
            <a:ext cx="2736304" cy="61910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What can Spider-Man do?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10" name="4Прямоугольник 9"/>
          <p:cNvSpPr/>
          <p:nvPr/>
        </p:nvSpPr>
        <p:spPr>
          <a:xfrm>
            <a:off x="107504" y="3068225"/>
            <a:ext cx="2736304" cy="5040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Who is against him?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596336" y="5233764"/>
            <a:ext cx="1547664" cy="48123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itchFamily="66" charset="0"/>
              </a:rPr>
              <a:t>wordlist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5868144" y="3559332"/>
            <a:ext cx="3168352" cy="584623"/>
          </a:xfrm>
          <a:prstGeom prst="wedgeRoundRectCallout">
            <a:avLst>
              <a:gd name="adj1" fmla="val -28887"/>
              <a:gd name="adj2" fmla="val 91599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He’s from New York City.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16" name="Скругленная прямоугольная выноска 15"/>
          <p:cNvSpPr/>
          <p:nvPr/>
        </p:nvSpPr>
        <p:spPr>
          <a:xfrm>
            <a:off x="179512" y="3638529"/>
            <a:ext cx="3384376" cy="584623"/>
          </a:xfrm>
          <a:prstGeom prst="wedgeRoundRectCallout">
            <a:avLst>
              <a:gd name="adj1" fmla="val -1033"/>
              <a:gd name="adj2" fmla="val 80687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His best friend is Mary Jane.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17" name="Скругленная прямоугольная выноска 16"/>
          <p:cNvSpPr/>
          <p:nvPr/>
        </p:nvSpPr>
        <p:spPr>
          <a:xfrm>
            <a:off x="1181250" y="3435435"/>
            <a:ext cx="2382638" cy="584623"/>
          </a:xfrm>
          <a:prstGeom prst="wedgeRoundRectCallout">
            <a:avLst>
              <a:gd name="adj1" fmla="val 38537"/>
              <a:gd name="adj2" fmla="val 89781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He can climb walls.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18" name="Скругленная прямоугольная выноска 17"/>
          <p:cNvSpPr/>
          <p:nvPr/>
        </p:nvSpPr>
        <p:spPr>
          <a:xfrm>
            <a:off x="4306629" y="3594775"/>
            <a:ext cx="3721755" cy="584623"/>
          </a:xfrm>
          <a:prstGeom prst="wedgeRoundRectCallout">
            <a:avLst>
              <a:gd name="adj1" fmla="val -31572"/>
              <a:gd name="adj2" fmla="val 73412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The Green Goblin is against him.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640265" y="1464031"/>
            <a:ext cx="4149531" cy="364366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itchFamily="66" charset="0"/>
              </a:rPr>
              <a:t>quiet – </a:t>
            </a:r>
            <a:r>
              <a:rPr lang="ru-RU" sz="2400" dirty="0">
                <a:latin typeface="Comic Sans MS" pitchFamily="66" charset="0"/>
              </a:rPr>
              <a:t>тихий</a:t>
            </a:r>
            <a:endParaRPr lang="en-US" sz="2400" dirty="0">
              <a:latin typeface="Comic Sans MS" pitchFamily="66" charset="0"/>
            </a:endParaRPr>
          </a:p>
          <a:p>
            <a:pPr algn="ctr"/>
            <a:r>
              <a:rPr lang="en-US" sz="2400" dirty="0">
                <a:latin typeface="Comic Sans MS" pitchFamily="66" charset="0"/>
              </a:rPr>
              <a:t>next door – </a:t>
            </a:r>
            <a:r>
              <a:rPr lang="ru-RU" sz="2400" dirty="0">
                <a:latin typeface="Comic Sans MS" pitchFamily="66" charset="0"/>
              </a:rPr>
              <a:t>по соседству</a:t>
            </a:r>
            <a:endParaRPr lang="en-US" sz="2400" dirty="0">
              <a:latin typeface="Comic Sans MS" pitchFamily="66" charset="0"/>
            </a:endParaRPr>
          </a:p>
          <a:p>
            <a:pPr algn="ctr"/>
            <a:r>
              <a:rPr lang="en-US" sz="2400" dirty="0">
                <a:latin typeface="Comic Sans MS" pitchFamily="66" charset="0"/>
              </a:rPr>
              <a:t>to bite – </a:t>
            </a:r>
            <a:r>
              <a:rPr lang="ru-RU" sz="2400" dirty="0">
                <a:latin typeface="Comic Sans MS" pitchFamily="66" charset="0"/>
              </a:rPr>
              <a:t>кусать</a:t>
            </a:r>
            <a:endParaRPr lang="en-US" sz="2400" dirty="0">
              <a:latin typeface="Comic Sans MS" pitchFamily="66" charset="0"/>
            </a:endParaRPr>
          </a:p>
          <a:p>
            <a:pPr algn="ctr"/>
            <a:r>
              <a:rPr lang="en-US" sz="2400" dirty="0">
                <a:latin typeface="Comic Sans MS" pitchFamily="66" charset="0"/>
              </a:rPr>
              <a:t>powers – </a:t>
            </a:r>
            <a:r>
              <a:rPr lang="ru-RU" sz="2400" dirty="0">
                <a:latin typeface="Comic Sans MS" pitchFamily="66" charset="0"/>
              </a:rPr>
              <a:t>способности</a:t>
            </a:r>
            <a:endParaRPr lang="en-US" sz="2400" dirty="0">
              <a:latin typeface="Comic Sans MS" pitchFamily="66" charset="0"/>
            </a:endParaRPr>
          </a:p>
          <a:p>
            <a:pPr algn="ctr"/>
            <a:r>
              <a:rPr lang="en-US" sz="2400" dirty="0">
                <a:latin typeface="Comic Sans MS" pitchFamily="66" charset="0"/>
              </a:rPr>
              <a:t>strong – </a:t>
            </a:r>
            <a:r>
              <a:rPr lang="ru-RU" sz="2400" dirty="0">
                <a:latin typeface="Comic Sans MS" pitchFamily="66" charset="0"/>
              </a:rPr>
              <a:t>сильный</a:t>
            </a:r>
            <a:endParaRPr lang="en-US" sz="2400" dirty="0">
              <a:latin typeface="Comic Sans MS" pitchFamily="66" charset="0"/>
            </a:endParaRPr>
          </a:p>
          <a:p>
            <a:pPr algn="ctr"/>
            <a:r>
              <a:rPr lang="en-US" sz="2400" dirty="0">
                <a:latin typeface="Comic Sans MS" pitchFamily="66" charset="0"/>
              </a:rPr>
              <a:t>fast – </a:t>
            </a:r>
            <a:r>
              <a:rPr lang="ru-RU" sz="2400" dirty="0">
                <a:latin typeface="Comic Sans MS" pitchFamily="66" charset="0"/>
              </a:rPr>
              <a:t>быстрый</a:t>
            </a:r>
            <a:endParaRPr lang="en-US" sz="2400" dirty="0">
              <a:latin typeface="Comic Sans MS" pitchFamily="66" charset="0"/>
            </a:endParaRPr>
          </a:p>
          <a:p>
            <a:pPr algn="ctr"/>
            <a:r>
              <a:rPr lang="en-US" sz="2400" dirty="0">
                <a:latin typeface="Comic Sans MS" pitchFamily="66" charset="0"/>
              </a:rPr>
              <a:t>to climb – </a:t>
            </a:r>
            <a:r>
              <a:rPr lang="ru-RU" sz="2400" dirty="0">
                <a:latin typeface="Comic Sans MS" pitchFamily="66" charset="0"/>
              </a:rPr>
              <a:t>лазать</a:t>
            </a:r>
            <a:endParaRPr lang="en-US" sz="2400" dirty="0">
              <a:latin typeface="Comic Sans MS" pitchFamily="66" charset="0"/>
            </a:endParaRPr>
          </a:p>
          <a:p>
            <a:pPr algn="ctr"/>
            <a:r>
              <a:rPr lang="en-US" sz="2400" dirty="0">
                <a:latin typeface="Comic Sans MS" pitchFamily="66" charset="0"/>
              </a:rPr>
              <a:t>enemy – </a:t>
            </a:r>
            <a:r>
              <a:rPr lang="ru-RU" sz="2400" dirty="0">
                <a:latin typeface="Comic Sans MS" pitchFamily="66" charset="0"/>
              </a:rPr>
              <a:t>враг</a:t>
            </a:r>
            <a:endParaRPr lang="en-US" sz="2400" dirty="0">
              <a:latin typeface="Comic Sans MS" pitchFamily="66" charset="0"/>
            </a:endParaRPr>
          </a:p>
          <a:p>
            <a:pPr algn="ctr"/>
            <a:r>
              <a:rPr lang="en-US" sz="2400" dirty="0">
                <a:latin typeface="Comic Sans MS" pitchFamily="66" charset="0"/>
              </a:rPr>
              <a:t>to watch - </a:t>
            </a:r>
            <a:r>
              <a:rPr lang="ru-RU" sz="2400" dirty="0">
                <a:latin typeface="Comic Sans MS" pitchFamily="66" charset="0"/>
              </a:rPr>
              <a:t>смотреть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500034" cy="6429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65254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2" grpId="0" animBg="1"/>
      <p:bldP spid="1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541" y="0"/>
            <a:ext cx="8839200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67544" y="110609"/>
            <a:ext cx="8280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omic Sans MS" pitchFamily="66" charset="0"/>
              </a:rPr>
              <a:t>Match.</a:t>
            </a:r>
            <a:endParaRPr lang="ru-RU" sz="20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697260"/>
            <a:ext cx="1728192" cy="43204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quiet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7504" y="1220169"/>
            <a:ext cx="1728192" cy="43204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next door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7504" y="1745114"/>
            <a:ext cx="1728192" cy="43204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to bite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07504" y="2268023"/>
            <a:ext cx="1728192" cy="43204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powers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7504" y="2785492"/>
            <a:ext cx="1728192" cy="43204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strong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7504" y="3308401"/>
            <a:ext cx="1728192" cy="43204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fast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7504" y="3833346"/>
            <a:ext cx="1728192" cy="43204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to climb walls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7504" y="4356255"/>
            <a:ext cx="1728192" cy="43204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enemy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07504" y="4873724"/>
            <a:ext cx="1728192" cy="43204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to watch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608004" y="697260"/>
            <a:ext cx="4249469" cy="43204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in the next room, house or building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608004" y="1220169"/>
            <a:ext cx="4249469" cy="43204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not weak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608004" y="1745114"/>
            <a:ext cx="4249469" cy="43204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to go up the sides of buildings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608004" y="2268023"/>
            <a:ext cx="4249469" cy="43204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to see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608004" y="2785492"/>
            <a:ext cx="4249469" cy="43204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quick, not slow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608004" y="3308401"/>
            <a:ext cx="4249469" cy="43204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calm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608004" y="3833346"/>
            <a:ext cx="4249469" cy="43204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to use the teeth to cut into </a:t>
            </a:r>
            <a:r>
              <a:rPr lang="en-US" sz="1600" dirty="0">
                <a:latin typeface="Comic Sans MS" pitchFamily="66" charset="0"/>
              </a:rPr>
              <a:t>something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608004" y="4356255"/>
            <a:ext cx="4249469" cy="43204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special abilities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608004" y="4873724"/>
            <a:ext cx="4249469" cy="64807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a person who hates somebody or acts against somebody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0" y="0"/>
            <a:ext cx="500034" cy="6429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98044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7.68804E-7 L 0.2599 0.453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86" y="22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4.27422E-7 L 0.2599 -0.0915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86" y="-45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8.60394E-8 L 0.2599 0.3583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86" y="179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-2.55343E-7 L 0.2599 0.3674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86" y="183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-4.10769E-7 L 0.2599 -0.2769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86" y="-138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-3.20566E-6 L 0.2599 -0.0913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86" y="-45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-1.09353E-6 L 0.2599 -0.3594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86" y="-179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-3.88843E-6 L 0.2599 0.1157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86" y="5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-4.04385E-6 L 0.2599 -0.45323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86" y="-22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5452" y="1291952"/>
            <a:ext cx="1775668" cy="1547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65835" y="3780708"/>
            <a:ext cx="985285" cy="858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97477" y="4138604"/>
            <a:ext cx="1542377" cy="1344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541" y="0"/>
            <a:ext cx="8839200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5533" y="121598"/>
            <a:ext cx="8496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omic Sans MS" pitchFamily="66" charset="0"/>
              </a:rPr>
              <a:t>Ex. 6. Make notes, then present the story of Spider-Man to the class.</a:t>
            </a:r>
            <a:endParaRPr lang="ru-RU" sz="20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1726" b="35121"/>
          <a:stretch/>
        </p:blipFill>
        <p:spPr bwMode="auto">
          <a:xfrm>
            <a:off x="3485409" y="577334"/>
            <a:ext cx="5640110" cy="283190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-3500" y="590550"/>
            <a:ext cx="1224136" cy="50405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People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3500" y="1228969"/>
            <a:ext cx="3358434" cy="242297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latin typeface="Comic Sans MS" pitchFamily="66" charset="0"/>
              </a:rPr>
              <a:t>Peter Parker (a quiet teenager, and then Spider-Man)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latin typeface="Comic Sans MS" pitchFamily="66" charset="0"/>
              </a:rPr>
              <a:t>his Aunt Mary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latin typeface="Comic Sans MS" pitchFamily="66" charset="0"/>
              </a:rPr>
              <a:t>Mary Jane (Peter’s best friend)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latin typeface="Comic Sans MS" pitchFamily="66" charset="0"/>
              </a:rPr>
              <a:t>the Green Goblin (Peter’s enemy)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1541" y="3795959"/>
            <a:ext cx="1224136" cy="50405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Place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1541" y="4429053"/>
            <a:ext cx="3333393" cy="4830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latin typeface="Comic Sans MS" pitchFamily="66" charset="0"/>
              </a:rPr>
              <a:t>New York City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485409" y="3450278"/>
            <a:ext cx="1224136" cy="50405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Events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476172" y="4047986"/>
            <a:ext cx="5272292" cy="160351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latin typeface="Comic Sans MS" pitchFamily="66" charset="0"/>
              </a:rPr>
              <a:t>Peter lives in a small house with his aunt.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latin typeface="Comic Sans MS" pitchFamily="66" charset="0"/>
              </a:rPr>
              <a:t>A spider bites Peter.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latin typeface="Comic Sans MS" pitchFamily="66" charset="0"/>
              </a:rPr>
              <a:t>Peter gets special powers, he can climb walls like a spider.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latin typeface="Comic Sans MS" pitchFamily="66" charset="0"/>
              </a:rPr>
              <a:t>The Green Goblin is after Peter.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012127" y="3209405"/>
            <a:ext cx="1097135" cy="586554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mic Sans MS" pitchFamily="66" charset="0"/>
              </a:rPr>
              <a:t>Study Skills</a:t>
            </a:r>
            <a:endParaRPr lang="ru-RU" sz="2000" dirty="0">
              <a:latin typeface="Comic Sans MS" pitchFamily="66" charset="0"/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1" y="632428"/>
            <a:ext cx="5112912" cy="234917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0" y="0"/>
            <a:ext cx="500034" cy="6429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4685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3" grpId="0" animBg="1"/>
      <p:bldP spid="13" grpId="1" animBg="1"/>
      <p:bldP spid="15" grpId="0" animBg="1"/>
      <p:bldP spid="1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22733" y="2245718"/>
            <a:ext cx="3536075" cy="3469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Скругленная прямоугольная выноска 13"/>
          <p:cNvSpPr/>
          <p:nvPr/>
        </p:nvSpPr>
        <p:spPr>
          <a:xfrm>
            <a:off x="6156176" y="1707881"/>
            <a:ext cx="2088232" cy="468338"/>
          </a:xfrm>
          <a:prstGeom prst="wedgeRoundRectCallout">
            <a:avLst>
              <a:gd name="adj1" fmla="val -10263"/>
              <a:gd name="adj2" fmla="val 129825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mic Sans MS" pitchFamily="66" charset="0"/>
              </a:rPr>
              <a:t>I have got…</a:t>
            </a:r>
            <a:endParaRPr lang="ru-RU" sz="2000" dirty="0">
              <a:latin typeface="Comic Sans MS" pitchFamily="66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8289" b="20810"/>
          <a:stretch/>
        </p:blipFill>
        <p:spPr bwMode="auto">
          <a:xfrm>
            <a:off x="114292" y="598744"/>
            <a:ext cx="5536195" cy="3709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541" y="0"/>
            <a:ext cx="8839200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67544" y="110609"/>
            <a:ext cx="8280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omic Sans MS" pitchFamily="66" charset="0"/>
              </a:rPr>
              <a:t>Ex. 7. Read the table. Find examples in the text.</a:t>
            </a:r>
            <a:endParaRPr lang="ru-RU" sz="20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1726" b="35121"/>
          <a:stretch/>
        </p:blipFill>
        <p:spPr bwMode="auto">
          <a:xfrm>
            <a:off x="229398" y="815913"/>
            <a:ext cx="7443985" cy="37376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7807587" y="590550"/>
            <a:ext cx="1336413" cy="46675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itchFamily="66" charset="0"/>
              </a:rPr>
              <a:t>text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807587" y="1057300"/>
            <a:ext cx="1336413" cy="43204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examples</a:t>
            </a:r>
            <a:endParaRPr lang="ru-RU" dirty="0">
              <a:latin typeface="Comic Sans MS" pitchFamily="66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229398" y="2002743"/>
            <a:ext cx="341349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6819862" y="1564327"/>
            <a:ext cx="74058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2088545" y="2794831"/>
            <a:ext cx="4434667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0" y="0"/>
            <a:ext cx="500034" cy="6429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4882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7" t="67171" b="16207"/>
          <a:stretch/>
        </p:blipFill>
        <p:spPr bwMode="auto">
          <a:xfrm>
            <a:off x="0" y="0"/>
            <a:ext cx="5072422" cy="1837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24" t="25103" b="34055"/>
          <a:stretch/>
        </p:blipFill>
        <p:spPr bwMode="auto">
          <a:xfrm>
            <a:off x="4508937" y="1513490"/>
            <a:ext cx="4614239" cy="4201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452063"/>
            <a:ext cx="3563888" cy="3229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ая прямоугольная выноска 4"/>
          <p:cNvSpPr/>
          <p:nvPr/>
        </p:nvSpPr>
        <p:spPr>
          <a:xfrm>
            <a:off x="1259632" y="1929176"/>
            <a:ext cx="2970584" cy="468338"/>
          </a:xfrm>
          <a:prstGeom prst="wedgeRoundRectCallout">
            <a:avLst>
              <a:gd name="adj1" fmla="val -28382"/>
              <a:gd name="adj2" fmla="val 75964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itchFamily="66" charset="0"/>
              </a:rPr>
              <a:t>I’ve got a horse …</a:t>
            </a:r>
            <a:endParaRPr lang="ru-RU" sz="2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06660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305" t="6379" r="58033" b="69621"/>
          <a:stretch/>
        </p:blipFill>
        <p:spPr bwMode="auto">
          <a:xfrm>
            <a:off x="7053631" y="624625"/>
            <a:ext cx="1615045" cy="164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5139" b="30694" l="23646" r="42917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305" t="6379" r="58033" b="69621"/>
          <a:stretch/>
        </p:blipFill>
        <p:spPr bwMode="auto">
          <a:xfrm>
            <a:off x="7053631" y="624625"/>
            <a:ext cx="1615045" cy="164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541" y="0"/>
            <a:ext cx="8839200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62917" b="77778" l="3021" r="261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4358" r="73974" b="22574"/>
          <a:stretch/>
        </p:blipFill>
        <p:spPr bwMode="auto">
          <a:xfrm>
            <a:off x="2627784" y="784103"/>
            <a:ext cx="2379823" cy="89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62917" b="77778" l="3021" r="26146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4358" r="73974" b="22574"/>
          <a:stretch/>
        </p:blipFill>
        <p:spPr bwMode="auto">
          <a:xfrm>
            <a:off x="2627784" y="784102"/>
            <a:ext cx="2379823" cy="89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896" t="42816" r="58249" b="41946"/>
          <a:stretch/>
        </p:blipFill>
        <p:spPr bwMode="auto">
          <a:xfrm>
            <a:off x="5387638" y="2139558"/>
            <a:ext cx="1632635" cy="1045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40833" b="58889" l="21771" r="42188">
                        <a14:foregroundMark x1="29063" y1="54583" x2="34583" y2="49444"/>
                        <a14:foregroundMark x1="25938" y1="54167" x2="25729" y2="49444"/>
                        <a14:foregroundMark x1="26667" y1="55417" x2="30938" y2="49306"/>
                        <a14:foregroundMark x1="29792" y1="54306" x2="36979" y2="51667"/>
                        <a14:foregroundMark x1="32813" y1="53750" x2="37292" y2="53611"/>
                        <a14:backgroundMark x1="26667" y1="55278" x2="26979" y2="55278"/>
                      </a14:backgroundRemoval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896" t="42816" r="58249" b="41946"/>
          <a:stretch/>
        </p:blipFill>
        <p:spPr bwMode="auto">
          <a:xfrm>
            <a:off x="5387637" y="2158634"/>
            <a:ext cx="1632635" cy="1045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944" t="9402" r="38705" b="71620"/>
          <a:stretch/>
        </p:blipFill>
        <p:spPr bwMode="auto">
          <a:xfrm>
            <a:off x="5284207" y="624626"/>
            <a:ext cx="1769424" cy="1301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9444" b="27778" l="41250" r="61771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944" t="9402" r="38705" b="71620"/>
          <a:stretch/>
        </p:blipFill>
        <p:spPr bwMode="auto">
          <a:xfrm>
            <a:off x="5284207" y="624625"/>
            <a:ext cx="1769424" cy="1301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50" t="2043" r="76937" b="71807"/>
          <a:stretch/>
        </p:blipFill>
        <p:spPr bwMode="auto">
          <a:xfrm>
            <a:off x="7524328" y="1926153"/>
            <a:ext cx="1546484" cy="1793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806" b="27917" l="5521" r="22813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50" t="2043" r="76937" b="71807"/>
          <a:stretch/>
        </p:blipFill>
        <p:spPr bwMode="auto">
          <a:xfrm>
            <a:off x="7524328" y="1926153"/>
            <a:ext cx="1546484" cy="1793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92" t="65913" r="73970" b="13518"/>
          <a:stretch/>
        </p:blipFill>
        <p:spPr bwMode="auto">
          <a:xfrm>
            <a:off x="3351663" y="2163308"/>
            <a:ext cx="1425040" cy="997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346" t="53343" r="54683" b="20946"/>
          <a:stretch/>
        </p:blipFill>
        <p:spPr bwMode="auto">
          <a:xfrm>
            <a:off x="4281187" y="3292693"/>
            <a:ext cx="1162050" cy="1246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64286" b="88757" l="2877" r="25893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92" t="65913" r="73970" b="13518"/>
          <a:stretch/>
        </p:blipFill>
        <p:spPr bwMode="auto">
          <a:xfrm>
            <a:off x="3351663" y="2163307"/>
            <a:ext cx="1425040" cy="997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53439" b="80291" l="26885" r="46329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346" t="53343" r="54683" b="20946"/>
          <a:stretch/>
        </p:blipFill>
        <p:spPr bwMode="auto">
          <a:xfrm>
            <a:off x="4281186" y="3292693"/>
            <a:ext cx="1162050" cy="1246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531" t="81574" r="25512"/>
          <a:stretch/>
        </p:blipFill>
        <p:spPr bwMode="auto">
          <a:xfrm>
            <a:off x="6203954" y="3728666"/>
            <a:ext cx="1484416" cy="893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80291" b="99074" l="50298" r="74107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531" t="81574" r="25512"/>
          <a:stretch/>
        </p:blipFill>
        <p:spPr bwMode="auto">
          <a:xfrm>
            <a:off x="6203954" y="3728666"/>
            <a:ext cx="1484416" cy="893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539552" y="91171"/>
            <a:ext cx="8280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omic Sans MS" pitchFamily="66" charset="0"/>
              </a:rPr>
              <a:t>What has your partner got?</a:t>
            </a:r>
          </a:p>
        </p:txBody>
      </p:sp>
      <p:sp>
        <p:nvSpPr>
          <p:cNvPr id="2" name="Скругленная прямоугольная выноска 1"/>
          <p:cNvSpPr/>
          <p:nvPr/>
        </p:nvSpPr>
        <p:spPr>
          <a:xfrm>
            <a:off x="323528" y="1275388"/>
            <a:ext cx="2304256" cy="622966"/>
          </a:xfrm>
          <a:prstGeom prst="wedgeRoundRectCallout">
            <a:avLst>
              <a:gd name="adj1" fmla="val -10526"/>
              <a:gd name="adj2" fmla="val 104438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itchFamily="66" charset="0"/>
              </a:rPr>
              <a:t>He has got… 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69990" y="1447612"/>
            <a:ext cx="1442339" cy="4785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ruler 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096525" y="2868934"/>
            <a:ext cx="1442339" cy="4785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sharpener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055533" y="4300332"/>
            <a:ext cx="1442339" cy="4785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notebook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242776" y="567600"/>
            <a:ext cx="1442339" cy="4785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pencil case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7728017" y="1469665"/>
            <a:ext cx="773242" cy="4785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pen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577933" y="2868934"/>
            <a:ext cx="1442339" cy="4785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book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418814" y="4383023"/>
            <a:ext cx="1442339" cy="4785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eraser/</a:t>
            </a:r>
          </a:p>
          <a:p>
            <a:pPr algn="ctr"/>
            <a:r>
              <a:rPr lang="en-US" dirty="0">
                <a:latin typeface="Comic Sans MS" pitchFamily="66" charset="0"/>
              </a:rPr>
              <a:t>rubber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7524327" y="3347475"/>
            <a:ext cx="1442339" cy="4785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school bag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0" y="0"/>
            <a:ext cx="500034" cy="6429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42461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ая прямоугольная выноска 1"/>
          <p:cNvSpPr/>
          <p:nvPr/>
        </p:nvSpPr>
        <p:spPr>
          <a:xfrm>
            <a:off x="1259632" y="265212"/>
            <a:ext cx="7632848" cy="936104"/>
          </a:xfrm>
          <a:prstGeom prst="wedgeRoundRectCallout">
            <a:avLst>
              <a:gd name="adj1" fmla="val 23895"/>
              <a:gd name="adj2" fmla="val 191896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omic Sans MS" pitchFamily="66" charset="0"/>
              </a:rPr>
              <a:t>What have you got in your school bag?</a:t>
            </a:r>
            <a:endParaRPr lang="ru-RU" sz="3200" dirty="0">
              <a:latin typeface="Comic Sans MS" pitchFamily="66" charset="0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625" b="98906" l="15889" r="90333">
                        <a14:foregroundMark x1="42889" y1="34219" x2="45111" y2="67813"/>
                        <a14:foregroundMark x1="32444" y1="43125" x2="25667" y2="62031"/>
                        <a14:foregroundMark x1="43222" y1="32969" x2="38111" y2="60781"/>
                        <a14:foregroundMark x1="50333" y1="34688" x2="41778" y2="64063"/>
                        <a14:foregroundMark x1="37889" y1="37969" x2="43556" y2="64375"/>
                        <a14:foregroundMark x1="42111" y1="17969" x2="48111" y2="32344"/>
                        <a14:foregroundMark x1="44778" y1="25000" x2="39444" y2="36406"/>
                        <a14:foregroundMark x1="53111" y1="23906" x2="59667" y2="58594"/>
                        <a14:foregroundMark x1="57556" y1="29375" x2="62000" y2="58281"/>
                        <a14:foregroundMark x1="59000" y1="25469" x2="64667" y2="56406"/>
                        <a14:foregroundMark x1="62556" y1="32188" x2="66111" y2="50625"/>
                        <a14:foregroundMark x1="50111" y1="24219" x2="50333" y2="53281"/>
                        <a14:foregroundMark x1="53667" y1="28750" x2="53444" y2="56563"/>
                        <a14:foregroundMark x1="53889" y1="27187" x2="44778" y2="50938"/>
                        <a14:foregroundMark x1="54889" y1="34219" x2="49556" y2="64844"/>
                        <a14:foregroundMark x1="68889" y1="62344" x2="71333" y2="75469"/>
                        <a14:foregroundMark x1="70111" y1="63750" x2="67444" y2="7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552" r="18131"/>
          <a:stretch/>
        </p:blipFill>
        <p:spPr bwMode="auto">
          <a:xfrm>
            <a:off x="1496291" y="1921396"/>
            <a:ext cx="3241964" cy="358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525069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ая прямоугольная выноска 2"/>
          <p:cNvSpPr/>
          <p:nvPr/>
        </p:nvSpPr>
        <p:spPr>
          <a:xfrm>
            <a:off x="683568" y="193204"/>
            <a:ext cx="3898377" cy="716257"/>
          </a:xfrm>
          <a:prstGeom prst="wedgeRoundRectCallout">
            <a:avLst>
              <a:gd name="adj1" fmla="val -37258"/>
              <a:gd name="adj2" fmla="val 361383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itchFamily="66" charset="0"/>
              </a:rPr>
              <a:t>Do you like Geography? 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4" name="Скругленная прямоугольная выноска 3"/>
          <p:cNvSpPr/>
          <p:nvPr/>
        </p:nvSpPr>
        <p:spPr>
          <a:xfrm>
            <a:off x="846537" y="1061861"/>
            <a:ext cx="3898377" cy="1075559"/>
          </a:xfrm>
          <a:prstGeom prst="wedgeRoundRectCallout">
            <a:avLst>
              <a:gd name="adj1" fmla="val -41497"/>
              <a:gd name="adj2" fmla="val 143209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itchFamily="66" charset="0"/>
              </a:rPr>
              <a:t>What countries do you know in English?</a:t>
            </a:r>
            <a:endParaRPr lang="ru-RU" sz="2400" dirty="0">
              <a:latin typeface="Comic Sans MS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3167" b="95833" l="24889" r="78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027" t="8310" r="22141" b="6419"/>
          <a:stretch/>
        </p:blipFill>
        <p:spPr bwMode="auto">
          <a:xfrm>
            <a:off x="4552474" y="988152"/>
            <a:ext cx="4320480" cy="4648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45" y="261389"/>
            <a:ext cx="9144000" cy="4785361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206689" y="1201316"/>
            <a:ext cx="1989047" cy="1730745"/>
            <a:chOff x="206689" y="1201316"/>
            <a:chExt cx="1989047" cy="1730745"/>
          </a:xfrm>
        </p:grpSpPr>
        <p:sp>
          <p:nvSpPr>
            <p:cNvPr id="5" name="Овал 4"/>
            <p:cNvSpPr/>
            <p:nvPr/>
          </p:nvSpPr>
          <p:spPr>
            <a:xfrm>
              <a:off x="467544" y="1201316"/>
              <a:ext cx="1728192" cy="1080120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ая выноска 5"/>
            <p:cNvSpPr/>
            <p:nvPr/>
          </p:nvSpPr>
          <p:spPr>
            <a:xfrm>
              <a:off x="206689" y="2283989"/>
              <a:ext cx="1255378" cy="648072"/>
            </a:xfrm>
            <a:prstGeom prst="wedgeRectCallout">
              <a:avLst>
                <a:gd name="adj1" fmla="val -15096"/>
                <a:gd name="adj2" fmla="val 3002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Comic Sans MS" pitchFamily="66" charset="0"/>
                </a:rPr>
                <a:t>the USA</a:t>
              </a:r>
              <a:endParaRPr lang="ru-RU" sz="2000" dirty="0">
                <a:latin typeface="Comic Sans MS" pitchFamily="66" charset="0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597971" y="127814"/>
            <a:ext cx="1885797" cy="1419576"/>
            <a:chOff x="467544" y="861860"/>
            <a:chExt cx="1885797" cy="1419576"/>
          </a:xfrm>
        </p:grpSpPr>
        <p:sp>
          <p:nvSpPr>
            <p:cNvPr id="11" name="Овал 10"/>
            <p:cNvSpPr/>
            <p:nvPr/>
          </p:nvSpPr>
          <p:spPr>
            <a:xfrm>
              <a:off x="467544" y="1201316"/>
              <a:ext cx="1728192" cy="1080120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ая выноска 11"/>
            <p:cNvSpPr/>
            <p:nvPr/>
          </p:nvSpPr>
          <p:spPr>
            <a:xfrm>
              <a:off x="1331640" y="861860"/>
              <a:ext cx="1021701" cy="648072"/>
            </a:xfrm>
            <a:prstGeom prst="wedgeRectCallout">
              <a:avLst>
                <a:gd name="adj1" fmla="val -15096"/>
                <a:gd name="adj2" fmla="val 3002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Comic Sans MS" pitchFamily="66" charset="0"/>
                </a:rPr>
                <a:t>Canada</a:t>
              </a:r>
              <a:endParaRPr lang="ru-RU" dirty="0">
                <a:latin typeface="Comic Sans MS" pitchFamily="66" charset="0"/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3347865" y="261389"/>
            <a:ext cx="936104" cy="1155951"/>
            <a:chOff x="827284" y="780688"/>
            <a:chExt cx="936104" cy="1155951"/>
          </a:xfrm>
        </p:grpSpPr>
        <p:sp>
          <p:nvSpPr>
            <p:cNvPr id="14" name="Овал 13"/>
            <p:cNvSpPr/>
            <p:nvPr/>
          </p:nvSpPr>
          <p:spPr>
            <a:xfrm>
              <a:off x="1070785" y="1428760"/>
              <a:ext cx="260855" cy="507879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ая выноска 14"/>
            <p:cNvSpPr/>
            <p:nvPr/>
          </p:nvSpPr>
          <p:spPr>
            <a:xfrm>
              <a:off x="827284" y="780688"/>
              <a:ext cx="936104" cy="648072"/>
            </a:xfrm>
            <a:prstGeom prst="wedgeRectCallout">
              <a:avLst>
                <a:gd name="adj1" fmla="val -15096"/>
                <a:gd name="adj2" fmla="val 3002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omic Sans MS" pitchFamily="66" charset="0"/>
                </a:rPr>
                <a:t>the UK</a:t>
              </a:r>
              <a:endParaRPr lang="ru-RU" dirty="0">
                <a:latin typeface="Comic Sans MS" pitchFamily="66" charset="0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4877685" y="3185730"/>
            <a:ext cx="3195530" cy="1080120"/>
            <a:chOff x="-999794" y="1201316"/>
            <a:chExt cx="3195530" cy="1080120"/>
          </a:xfrm>
        </p:grpSpPr>
        <p:sp>
          <p:nvSpPr>
            <p:cNvPr id="17" name="Овал 16"/>
            <p:cNvSpPr/>
            <p:nvPr/>
          </p:nvSpPr>
          <p:spPr>
            <a:xfrm>
              <a:off x="467544" y="1201316"/>
              <a:ext cx="1728192" cy="1080120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ая выноска 17"/>
            <p:cNvSpPr/>
            <p:nvPr/>
          </p:nvSpPr>
          <p:spPr>
            <a:xfrm>
              <a:off x="-999794" y="1633364"/>
              <a:ext cx="1467337" cy="648072"/>
            </a:xfrm>
            <a:prstGeom prst="wedgeRectCallout">
              <a:avLst>
                <a:gd name="adj1" fmla="val -15096"/>
                <a:gd name="adj2" fmla="val 3002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Comic Sans MS" pitchFamily="66" charset="0"/>
                </a:rPr>
                <a:t>Australia</a:t>
              </a:r>
              <a:endParaRPr lang="ru-RU" dirty="0">
                <a:latin typeface="Comic Sans MS" pitchFamily="66" charset="0"/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6948263" y="1007330"/>
            <a:ext cx="1512169" cy="1130090"/>
            <a:chOff x="809930" y="1045246"/>
            <a:chExt cx="1512169" cy="1130090"/>
          </a:xfrm>
        </p:grpSpPr>
        <p:sp>
          <p:nvSpPr>
            <p:cNvPr id="20" name="Овал 19"/>
            <p:cNvSpPr/>
            <p:nvPr/>
          </p:nvSpPr>
          <p:spPr>
            <a:xfrm>
              <a:off x="809930" y="1455256"/>
              <a:ext cx="521710" cy="720080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ая выноска 20"/>
            <p:cNvSpPr/>
            <p:nvPr/>
          </p:nvSpPr>
          <p:spPr>
            <a:xfrm>
              <a:off x="1277475" y="1045246"/>
              <a:ext cx="1044624" cy="648072"/>
            </a:xfrm>
            <a:prstGeom prst="wedgeRectCallout">
              <a:avLst>
                <a:gd name="adj1" fmla="val -15096"/>
                <a:gd name="adj2" fmla="val 3002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Comic Sans MS" pitchFamily="66" charset="0"/>
                </a:rPr>
                <a:t>Japan</a:t>
              </a:r>
              <a:endParaRPr lang="ru-RU" dirty="0">
                <a:latin typeface="Comic Sans MS" pitchFamily="66" charset="0"/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2483767" y="1252238"/>
            <a:ext cx="1629614" cy="671438"/>
            <a:chOff x="-6463489" y="1181507"/>
            <a:chExt cx="1629614" cy="671438"/>
          </a:xfrm>
        </p:grpSpPr>
        <p:sp>
          <p:nvSpPr>
            <p:cNvPr id="26" name="Овал 25"/>
            <p:cNvSpPr/>
            <p:nvPr/>
          </p:nvSpPr>
          <p:spPr>
            <a:xfrm>
              <a:off x="-5356195" y="1181507"/>
              <a:ext cx="522320" cy="430771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ая выноска 26"/>
            <p:cNvSpPr/>
            <p:nvPr/>
          </p:nvSpPr>
          <p:spPr>
            <a:xfrm>
              <a:off x="-6463489" y="1204873"/>
              <a:ext cx="1107293" cy="648072"/>
            </a:xfrm>
            <a:prstGeom prst="wedgeRectCallout">
              <a:avLst>
                <a:gd name="adj1" fmla="val -15096"/>
                <a:gd name="adj2" fmla="val 3002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Comic Sans MS" pitchFamily="66" charset="0"/>
                </a:rPr>
                <a:t>France</a:t>
              </a:r>
              <a:endParaRPr lang="ru-RU" sz="2000" dirty="0">
                <a:latin typeface="Comic Sans MS" pitchFamily="66" charset="0"/>
              </a:endParaRPr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5777880" y="3968258"/>
            <a:ext cx="2592288" cy="1256172"/>
            <a:chOff x="-3168910" y="3596604"/>
            <a:chExt cx="2592288" cy="1256172"/>
          </a:xfrm>
        </p:grpSpPr>
        <p:sp>
          <p:nvSpPr>
            <p:cNvPr id="29" name="Овал 28"/>
            <p:cNvSpPr/>
            <p:nvPr/>
          </p:nvSpPr>
          <p:spPr>
            <a:xfrm>
              <a:off x="-1440718" y="3596604"/>
              <a:ext cx="864096" cy="608100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рямоугольная выноска 29"/>
            <p:cNvSpPr/>
            <p:nvPr/>
          </p:nvSpPr>
          <p:spPr>
            <a:xfrm>
              <a:off x="-3168910" y="4204704"/>
              <a:ext cx="1728192" cy="648072"/>
            </a:xfrm>
            <a:prstGeom prst="wedgeRectCallout">
              <a:avLst>
                <a:gd name="adj1" fmla="val -15096"/>
                <a:gd name="adj2" fmla="val 3002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Comic Sans MS" pitchFamily="66" charset="0"/>
                </a:rPr>
                <a:t>New Zealand</a:t>
              </a:r>
              <a:endParaRPr lang="ru-RU" sz="2000" dirty="0">
                <a:latin typeface="Comic Sans MS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013523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031876" y="277813"/>
            <a:ext cx="7141104" cy="5040313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500"/>
          </a:p>
        </p:txBody>
      </p:sp>
      <p:sp>
        <p:nvSpPr>
          <p:cNvPr id="21" name="Полилиния 20"/>
          <p:cNvSpPr/>
          <p:nvPr/>
        </p:nvSpPr>
        <p:spPr>
          <a:xfrm>
            <a:off x="2766219" y="1805782"/>
            <a:ext cx="359833" cy="2192073"/>
          </a:xfrm>
          <a:custGeom>
            <a:avLst/>
            <a:gdLst>
              <a:gd name="connsiteX0" fmla="*/ 0 w 432741"/>
              <a:gd name="connsiteY0" fmla="*/ 0 h 2630311"/>
              <a:gd name="connsiteX1" fmla="*/ 406400 w 432741"/>
              <a:gd name="connsiteY1" fmla="*/ 1535289 h 2630311"/>
              <a:gd name="connsiteX2" fmla="*/ 158045 w 432741"/>
              <a:gd name="connsiteY2" fmla="*/ 2630311 h 2630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2741" h="2630311">
                <a:moveTo>
                  <a:pt x="0" y="0"/>
                </a:moveTo>
                <a:cubicBezTo>
                  <a:pt x="190029" y="548452"/>
                  <a:pt x="380059" y="1096904"/>
                  <a:pt x="406400" y="1535289"/>
                </a:cubicBezTo>
                <a:cubicBezTo>
                  <a:pt x="432741" y="1973674"/>
                  <a:pt x="295393" y="2301992"/>
                  <a:pt x="158045" y="2630311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sz="150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1613" y="997294"/>
            <a:ext cx="1308230" cy="17918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1727" y="277214"/>
            <a:ext cx="1308230" cy="17918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1713" y="1897394"/>
            <a:ext cx="1308230" cy="17918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1827" y="1237320"/>
            <a:ext cx="1308230" cy="17918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152" name="TextBox 6"/>
          <p:cNvSpPr txBox="1">
            <a:spLocks noChangeArrowheads="1"/>
          </p:cNvSpPr>
          <p:nvPr/>
        </p:nvSpPr>
        <p:spPr bwMode="auto">
          <a:xfrm>
            <a:off x="1512094" y="1297782"/>
            <a:ext cx="397866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000" dirty="0">
                <a:latin typeface="Times New Roman" pitchFamily="18" charset="0"/>
                <a:cs typeface="Times New Roman" pitchFamily="18" charset="0"/>
              </a:rPr>
              <a:t>I</a:t>
            </a:r>
            <a:endParaRPr lang="ru-RU" sz="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3" name="TextBox 7"/>
          <p:cNvSpPr txBox="1">
            <a:spLocks noChangeArrowheads="1"/>
          </p:cNvSpPr>
          <p:nvPr/>
        </p:nvSpPr>
        <p:spPr bwMode="auto">
          <a:xfrm>
            <a:off x="2291292" y="576792"/>
            <a:ext cx="95648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000" dirty="0"/>
              <a:t>we</a:t>
            </a:r>
            <a:endParaRPr lang="ru-RU" sz="5000" dirty="0"/>
          </a:p>
        </p:txBody>
      </p:sp>
      <p:sp>
        <p:nvSpPr>
          <p:cNvPr id="6154" name="TextBox 8"/>
          <p:cNvSpPr txBox="1">
            <a:spLocks noChangeArrowheads="1"/>
          </p:cNvSpPr>
          <p:nvPr/>
        </p:nvSpPr>
        <p:spPr bwMode="auto">
          <a:xfrm>
            <a:off x="3131344" y="1537229"/>
            <a:ext cx="1142172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000" dirty="0"/>
              <a:t>you</a:t>
            </a:r>
            <a:endParaRPr lang="ru-RU" sz="5000" dirty="0"/>
          </a:p>
        </p:txBody>
      </p:sp>
      <p:sp>
        <p:nvSpPr>
          <p:cNvPr id="6155" name="TextBox 9"/>
          <p:cNvSpPr txBox="1">
            <a:spLocks noChangeArrowheads="1"/>
          </p:cNvSpPr>
          <p:nvPr/>
        </p:nvSpPr>
        <p:spPr bwMode="auto">
          <a:xfrm>
            <a:off x="1992313" y="2197365"/>
            <a:ext cx="1341201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000" dirty="0"/>
              <a:t>they</a:t>
            </a:r>
            <a:endParaRPr lang="ru-RU" sz="5000" dirty="0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72067" y="337220"/>
            <a:ext cx="1550665" cy="15506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67" y="1537353"/>
            <a:ext cx="1550665" cy="15506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657367"/>
            <a:ext cx="1550665" cy="15506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159" name="TextBox 13"/>
          <p:cNvSpPr txBox="1">
            <a:spLocks noChangeArrowheads="1"/>
          </p:cNvSpPr>
          <p:nvPr/>
        </p:nvSpPr>
        <p:spPr bwMode="auto">
          <a:xfrm>
            <a:off x="5471584" y="576792"/>
            <a:ext cx="840295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000" dirty="0"/>
              <a:t>he</a:t>
            </a:r>
            <a:endParaRPr lang="ru-RU" sz="5000" dirty="0"/>
          </a:p>
        </p:txBody>
      </p:sp>
      <p:sp>
        <p:nvSpPr>
          <p:cNvPr id="6160" name="TextBox 14"/>
          <p:cNvSpPr txBox="1">
            <a:spLocks noChangeArrowheads="1"/>
          </p:cNvSpPr>
          <p:nvPr/>
        </p:nvSpPr>
        <p:spPr bwMode="auto">
          <a:xfrm>
            <a:off x="4811449" y="2017448"/>
            <a:ext cx="1090363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000" dirty="0"/>
              <a:t>she</a:t>
            </a:r>
            <a:endParaRPr lang="ru-RU" sz="5000" dirty="0"/>
          </a:p>
        </p:txBody>
      </p:sp>
      <p:sp>
        <p:nvSpPr>
          <p:cNvPr id="6161" name="TextBox 15"/>
          <p:cNvSpPr txBox="1">
            <a:spLocks noChangeArrowheads="1"/>
          </p:cNvSpPr>
          <p:nvPr/>
        </p:nvSpPr>
        <p:spPr bwMode="auto">
          <a:xfrm>
            <a:off x="6611938" y="1837532"/>
            <a:ext cx="546945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000" dirty="0"/>
              <a:t>it</a:t>
            </a:r>
            <a:endParaRPr lang="ru-RU" sz="50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811074" y="3937000"/>
            <a:ext cx="2076978" cy="5550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333" dirty="0">
                <a:latin typeface="Arial" pitchFamily="34" charset="0"/>
                <a:cs typeface="Arial" pitchFamily="34" charset="0"/>
              </a:rPr>
              <a:t>have got</a:t>
            </a:r>
            <a:endParaRPr lang="ru-RU" sz="3333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052220" y="3877469"/>
            <a:ext cx="1800489" cy="539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333" dirty="0">
                <a:latin typeface="Arial" pitchFamily="34" charset="0"/>
                <a:cs typeface="Arial" pitchFamily="34" charset="0"/>
              </a:rPr>
              <a:t>has got</a:t>
            </a:r>
            <a:endParaRPr lang="ru-RU" sz="3333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1620574" y="2530740"/>
            <a:ext cx="1034521" cy="1590146"/>
          </a:xfrm>
          <a:custGeom>
            <a:avLst/>
            <a:gdLst>
              <a:gd name="connsiteX0" fmla="*/ 142992 w 1239896"/>
              <a:gd name="connsiteY0" fmla="*/ 0 h 1907822"/>
              <a:gd name="connsiteX1" fmla="*/ 154281 w 1239896"/>
              <a:gd name="connsiteY1" fmla="*/ 767645 h 1907822"/>
              <a:gd name="connsiteX2" fmla="*/ 1068681 w 1239896"/>
              <a:gd name="connsiteY2" fmla="*/ 1738489 h 1907822"/>
              <a:gd name="connsiteX3" fmla="*/ 1181570 w 1239896"/>
              <a:gd name="connsiteY3" fmla="*/ 1783645 h 1907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9896" h="1907822">
                <a:moveTo>
                  <a:pt x="142992" y="0"/>
                </a:moveTo>
                <a:cubicBezTo>
                  <a:pt x="71496" y="238948"/>
                  <a:pt x="0" y="477897"/>
                  <a:pt x="154281" y="767645"/>
                </a:cubicBezTo>
                <a:cubicBezTo>
                  <a:pt x="308562" y="1057393"/>
                  <a:pt x="897466" y="1569156"/>
                  <a:pt x="1068681" y="1738489"/>
                </a:cubicBezTo>
                <a:cubicBezTo>
                  <a:pt x="1239896" y="1907822"/>
                  <a:pt x="1210733" y="1845733"/>
                  <a:pt x="1181570" y="1783645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sz="1500"/>
          </a:p>
        </p:txBody>
      </p:sp>
      <p:sp>
        <p:nvSpPr>
          <p:cNvPr id="20" name="Полилиния 19"/>
          <p:cNvSpPr/>
          <p:nvPr/>
        </p:nvSpPr>
        <p:spPr>
          <a:xfrm>
            <a:off x="3042708" y="2659062"/>
            <a:ext cx="694532" cy="1338792"/>
          </a:xfrm>
          <a:custGeom>
            <a:avLst/>
            <a:gdLst>
              <a:gd name="connsiteX0" fmla="*/ 682977 w 833496"/>
              <a:gd name="connsiteY0" fmla="*/ 82785 h 1606785"/>
              <a:gd name="connsiteX1" fmla="*/ 739422 w 833496"/>
              <a:gd name="connsiteY1" fmla="*/ 105363 h 1606785"/>
              <a:gd name="connsiteX2" fmla="*/ 118533 w 833496"/>
              <a:gd name="connsiteY2" fmla="*/ 714963 h 1606785"/>
              <a:gd name="connsiteX3" fmla="*/ 28222 w 833496"/>
              <a:gd name="connsiteY3" fmla="*/ 1606785 h 1606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3496" h="1606785">
                <a:moveTo>
                  <a:pt x="682977" y="82785"/>
                </a:moveTo>
                <a:cubicBezTo>
                  <a:pt x="758236" y="41392"/>
                  <a:pt x="833496" y="0"/>
                  <a:pt x="739422" y="105363"/>
                </a:cubicBezTo>
                <a:cubicBezTo>
                  <a:pt x="645348" y="210726"/>
                  <a:pt x="237066" y="464726"/>
                  <a:pt x="118533" y="714963"/>
                </a:cubicBezTo>
                <a:cubicBezTo>
                  <a:pt x="0" y="965200"/>
                  <a:pt x="14111" y="1285992"/>
                  <a:pt x="28222" y="1606785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sz="1500"/>
          </a:p>
        </p:txBody>
      </p:sp>
      <p:sp>
        <p:nvSpPr>
          <p:cNvPr id="22" name="Полилиния 21"/>
          <p:cNvSpPr/>
          <p:nvPr/>
        </p:nvSpPr>
        <p:spPr>
          <a:xfrm>
            <a:off x="2581011" y="3414449"/>
            <a:ext cx="222250" cy="621771"/>
          </a:xfrm>
          <a:custGeom>
            <a:avLst/>
            <a:gdLst>
              <a:gd name="connsiteX0" fmla="*/ 86549 w 267171"/>
              <a:gd name="connsiteY0" fmla="*/ 0 h 745066"/>
              <a:gd name="connsiteX1" fmla="*/ 30104 w 267171"/>
              <a:gd name="connsiteY1" fmla="*/ 327377 h 745066"/>
              <a:gd name="connsiteX2" fmla="*/ 267171 w 267171"/>
              <a:gd name="connsiteY2" fmla="*/ 745066 h 745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7171" h="745066">
                <a:moveTo>
                  <a:pt x="86549" y="0"/>
                </a:moveTo>
                <a:cubicBezTo>
                  <a:pt x="43274" y="101599"/>
                  <a:pt x="0" y="203199"/>
                  <a:pt x="30104" y="327377"/>
                </a:cubicBezTo>
                <a:cubicBezTo>
                  <a:pt x="60208" y="451555"/>
                  <a:pt x="163689" y="598310"/>
                  <a:pt x="267171" y="745066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sz="1500"/>
          </a:p>
        </p:txBody>
      </p:sp>
      <p:sp>
        <p:nvSpPr>
          <p:cNvPr id="23" name="Полилиния 22"/>
          <p:cNvSpPr/>
          <p:nvPr/>
        </p:nvSpPr>
        <p:spPr>
          <a:xfrm>
            <a:off x="5935927" y="1787261"/>
            <a:ext cx="338667" cy="2201333"/>
          </a:xfrm>
          <a:custGeom>
            <a:avLst/>
            <a:gdLst>
              <a:gd name="connsiteX0" fmla="*/ 0 w 406400"/>
              <a:gd name="connsiteY0" fmla="*/ 0 h 2641600"/>
              <a:gd name="connsiteX1" fmla="*/ 383822 w 406400"/>
              <a:gd name="connsiteY1" fmla="*/ 1332089 h 2641600"/>
              <a:gd name="connsiteX2" fmla="*/ 135467 w 406400"/>
              <a:gd name="connsiteY2" fmla="*/ 2641600 h 264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6400" h="2641600">
                <a:moveTo>
                  <a:pt x="0" y="0"/>
                </a:moveTo>
                <a:cubicBezTo>
                  <a:pt x="180622" y="445911"/>
                  <a:pt x="361244" y="891822"/>
                  <a:pt x="383822" y="1332089"/>
                </a:cubicBezTo>
                <a:cubicBezTo>
                  <a:pt x="406400" y="1772356"/>
                  <a:pt x="135467" y="2641600"/>
                  <a:pt x="135467" y="264160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sz="1500"/>
          </a:p>
        </p:txBody>
      </p:sp>
      <p:sp>
        <p:nvSpPr>
          <p:cNvPr id="24" name="Полилиния 23"/>
          <p:cNvSpPr/>
          <p:nvPr/>
        </p:nvSpPr>
        <p:spPr>
          <a:xfrm>
            <a:off x="5296958" y="3114146"/>
            <a:ext cx="460375" cy="883708"/>
          </a:xfrm>
          <a:custGeom>
            <a:avLst/>
            <a:gdLst>
              <a:gd name="connsiteX0" fmla="*/ 0 w 553156"/>
              <a:gd name="connsiteY0" fmla="*/ 0 h 1061156"/>
              <a:gd name="connsiteX1" fmla="*/ 259645 w 553156"/>
              <a:gd name="connsiteY1" fmla="*/ 632178 h 1061156"/>
              <a:gd name="connsiteX2" fmla="*/ 553156 w 553156"/>
              <a:gd name="connsiteY2" fmla="*/ 1061156 h 1061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3156" h="1061156">
                <a:moveTo>
                  <a:pt x="0" y="0"/>
                </a:moveTo>
                <a:cubicBezTo>
                  <a:pt x="83726" y="227659"/>
                  <a:pt x="167452" y="455319"/>
                  <a:pt x="259645" y="632178"/>
                </a:cubicBezTo>
                <a:cubicBezTo>
                  <a:pt x="351838" y="809037"/>
                  <a:pt x="506119" y="991541"/>
                  <a:pt x="553156" y="1061156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sz="1500"/>
          </a:p>
        </p:txBody>
      </p:sp>
      <p:sp>
        <p:nvSpPr>
          <p:cNvPr id="26" name="Полилиния 25"/>
          <p:cNvSpPr/>
          <p:nvPr/>
        </p:nvSpPr>
        <p:spPr>
          <a:xfrm>
            <a:off x="6377782" y="2972595"/>
            <a:ext cx="386292" cy="1034521"/>
          </a:xfrm>
          <a:custGeom>
            <a:avLst/>
            <a:gdLst>
              <a:gd name="connsiteX0" fmla="*/ 462844 w 462844"/>
              <a:gd name="connsiteY0" fmla="*/ 0 h 1241778"/>
              <a:gd name="connsiteX1" fmla="*/ 79022 w 462844"/>
              <a:gd name="connsiteY1" fmla="*/ 485422 h 1241778"/>
              <a:gd name="connsiteX2" fmla="*/ 0 w 462844"/>
              <a:gd name="connsiteY2" fmla="*/ 1241778 h 1241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2844" h="1241778">
                <a:moveTo>
                  <a:pt x="462844" y="0"/>
                </a:moveTo>
                <a:cubicBezTo>
                  <a:pt x="309503" y="139229"/>
                  <a:pt x="156163" y="278459"/>
                  <a:pt x="79022" y="485422"/>
                </a:cubicBezTo>
                <a:cubicBezTo>
                  <a:pt x="1881" y="692385"/>
                  <a:pt x="940" y="967081"/>
                  <a:pt x="0" y="124177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sz="15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800" decel="1000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6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2" grpId="0"/>
      <p:bldP spid="6153" grpId="0"/>
      <p:bldP spid="6154" grpId="0"/>
      <p:bldP spid="6155" grpId="0"/>
      <p:bldP spid="6159" grpId="0"/>
      <p:bldP spid="6160" grpId="0"/>
      <p:bldP spid="6161" grpId="0"/>
      <p:bldP spid="17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031876" y="277813"/>
            <a:ext cx="7141104" cy="5040313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500"/>
          </a:p>
        </p:txBody>
      </p:sp>
      <p:sp>
        <p:nvSpPr>
          <p:cNvPr id="21" name="Полилиния 20"/>
          <p:cNvSpPr/>
          <p:nvPr/>
        </p:nvSpPr>
        <p:spPr>
          <a:xfrm>
            <a:off x="2766219" y="1805782"/>
            <a:ext cx="359833" cy="2192073"/>
          </a:xfrm>
          <a:custGeom>
            <a:avLst/>
            <a:gdLst>
              <a:gd name="connsiteX0" fmla="*/ 0 w 432741"/>
              <a:gd name="connsiteY0" fmla="*/ 0 h 2630311"/>
              <a:gd name="connsiteX1" fmla="*/ 406400 w 432741"/>
              <a:gd name="connsiteY1" fmla="*/ 1535289 h 2630311"/>
              <a:gd name="connsiteX2" fmla="*/ 158045 w 432741"/>
              <a:gd name="connsiteY2" fmla="*/ 2630311 h 2630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2741" h="2630311">
                <a:moveTo>
                  <a:pt x="0" y="0"/>
                </a:moveTo>
                <a:cubicBezTo>
                  <a:pt x="190029" y="548452"/>
                  <a:pt x="380059" y="1096904"/>
                  <a:pt x="406400" y="1535289"/>
                </a:cubicBezTo>
                <a:cubicBezTo>
                  <a:pt x="432741" y="1973674"/>
                  <a:pt x="295393" y="2301992"/>
                  <a:pt x="158045" y="2630311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sz="150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1613" y="997294"/>
            <a:ext cx="1308230" cy="17918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1727" y="277214"/>
            <a:ext cx="1308230" cy="17918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1713" y="1897394"/>
            <a:ext cx="1308230" cy="17918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1827" y="1237320"/>
            <a:ext cx="1308230" cy="17918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152" name="TextBox 6"/>
          <p:cNvSpPr txBox="1">
            <a:spLocks noChangeArrowheads="1"/>
          </p:cNvSpPr>
          <p:nvPr/>
        </p:nvSpPr>
        <p:spPr bwMode="auto">
          <a:xfrm>
            <a:off x="1512094" y="1297782"/>
            <a:ext cx="397866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000" dirty="0">
                <a:latin typeface="Times New Roman" pitchFamily="18" charset="0"/>
                <a:cs typeface="Times New Roman" pitchFamily="18" charset="0"/>
              </a:rPr>
              <a:t>I</a:t>
            </a:r>
            <a:endParaRPr lang="ru-RU" sz="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3" name="TextBox 7"/>
          <p:cNvSpPr txBox="1">
            <a:spLocks noChangeArrowheads="1"/>
          </p:cNvSpPr>
          <p:nvPr/>
        </p:nvSpPr>
        <p:spPr bwMode="auto">
          <a:xfrm>
            <a:off x="2291292" y="576792"/>
            <a:ext cx="95648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000" dirty="0"/>
              <a:t>we</a:t>
            </a:r>
            <a:endParaRPr lang="ru-RU" sz="5000" dirty="0"/>
          </a:p>
        </p:txBody>
      </p:sp>
      <p:sp>
        <p:nvSpPr>
          <p:cNvPr id="6154" name="TextBox 8"/>
          <p:cNvSpPr txBox="1">
            <a:spLocks noChangeArrowheads="1"/>
          </p:cNvSpPr>
          <p:nvPr/>
        </p:nvSpPr>
        <p:spPr bwMode="auto">
          <a:xfrm>
            <a:off x="3131344" y="1537229"/>
            <a:ext cx="1142172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000" dirty="0"/>
              <a:t>you</a:t>
            </a:r>
            <a:endParaRPr lang="ru-RU" sz="5000" dirty="0"/>
          </a:p>
        </p:txBody>
      </p:sp>
      <p:sp>
        <p:nvSpPr>
          <p:cNvPr id="6155" name="TextBox 9"/>
          <p:cNvSpPr txBox="1">
            <a:spLocks noChangeArrowheads="1"/>
          </p:cNvSpPr>
          <p:nvPr/>
        </p:nvSpPr>
        <p:spPr bwMode="auto">
          <a:xfrm>
            <a:off x="1992313" y="2197365"/>
            <a:ext cx="1341201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000" dirty="0"/>
              <a:t>they</a:t>
            </a:r>
            <a:endParaRPr lang="ru-RU" sz="5000" dirty="0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72067" y="337220"/>
            <a:ext cx="1550665" cy="15506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67" y="1537353"/>
            <a:ext cx="1550665" cy="15506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657367"/>
            <a:ext cx="1550665" cy="15506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159" name="TextBox 13"/>
          <p:cNvSpPr txBox="1">
            <a:spLocks noChangeArrowheads="1"/>
          </p:cNvSpPr>
          <p:nvPr/>
        </p:nvSpPr>
        <p:spPr bwMode="auto">
          <a:xfrm>
            <a:off x="5471584" y="576792"/>
            <a:ext cx="840295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000" dirty="0"/>
              <a:t>he</a:t>
            </a:r>
            <a:endParaRPr lang="ru-RU" sz="5000" dirty="0"/>
          </a:p>
        </p:txBody>
      </p:sp>
      <p:sp>
        <p:nvSpPr>
          <p:cNvPr id="6160" name="TextBox 14"/>
          <p:cNvSpPr txBox="1">
            <a:spLocks noChangeArrowheads="1"/>
          </p:cNvSpPr>
          <p:nvPr/>
        </p:nvSpPr>
        <p:spPr bwMode="auto">
          <a:xfrm>
            <a:off x="4811449" y="2017448"/>
            <a:ext cx="1090363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000" dirty="0"/>
              <a:t>she</a:t>
            </a:r>
            <a:endParaRPr lang="ru-RU" sz="5000" dirty="0"/>
          </a:p>
        </p:txBody>
      </p:sp>
      <p:sp>
        <p:nvSpPr>
          <p:cNvPr id="6161" name="TextBox 15"/>
          <p:cNvSpPr txBox="1">
            <a:spLocks noChangeArrowheads="1"/>
          </p:cNvSpPr>
          <p:nvPr/>
        </p:nvSpPr>
        <p:spPr bwMode="auto">
          <a:xfrm>
            <a:off x="6611938" y="1837532"/>
            <a:ext cx="546945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000" dirty="0"/>
              <a:t>it</a:t>
            </a:r>
            <a:endParaRPr lang="ru-RU" sz="50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408982" y="3937000"/>
            <a:ext cx="2501660" cy="5410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333" dirty="0">
                <a:latin typeface="Arial" pitchFamily="34" charset="0"/>
                <a:cs typeface="Arial" pitchFamily="34" charset="0"/>
              </a:rPr>
              <a:t>haven’t got</a:t>
            </a:r>
            <a:endParaRPr lang="ru-RU" sz="3333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052219" y="3877469"/>
            <a:ext cx="2150838" cy="539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333" dirty="0">
                <a:latin typeface="Arial" pitchFamily="34" charset="0"/>
                <a:cs typeface="Arial" pitchFamily="34" charset="0"/>
              </a:rPr>
              <a:t>hasn’t got</a:t>
            </a:r>
            <a:endParaRPr lang="ru-RU" sz="3333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1620574" y="2530740"/>
            <a:ext cx="1034521" cy="1590146"/>
          </a:xfrm>
          <a:custGeom>
            <a:avLst/>
            <a:gdLst>
              <a:gd name="connsiteX0" fmla="*/ 142992 w 1239896"/>
              <a:gd name="connsiteY0" fmla="*/ 0 h 1907822"/>
              <a:gd name="connsiteX1" fmla="*/ 154281 w 1239896"/>
              <a:gd name="connsiteY1" fmla="*/ 767645 h 1907822"/>
              <a:gd name="connsiteX2" fmla="*/ 1068681 w 1239896"/>
              <a:gd name="connsiteY2" fmla="*/ 1738489 h 1907822"/>
              <a:gd name="connsiteX3" fmla="*/ 1181570 w 1239896"/>
              <a:gd name="connsiteY3" fmla="*/ 1783645 h 1907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9896" h="1907822">
                <a:moveTo>
                  <a:pt x="142992" y="0"/>
                </a:moveTo>
                <a:cubicBezTo>
                  <a:pt x="71496" y="238948"/>
                  <a:pt x="0" y="477897"/>
                  <a:pt x="154281" y="767645"/>
                </a:cubicBezTo>
                <a:cubicBezTo>
                  <a:pt x="308562" y="1057393"/>
                  <a:pt x="897466" y="1569156"/>
                  <a:pt x="1068681" y="1738489"/>
                </a:cubicBezTo>
                <a:cubicBezTo>
                  <a:pt x="1239896" y="1907822"/>
                  <a:pt x="1210733" y="1845733"/>
                  <a:pt x="1181570" y="1783645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sz="1500"/>
          </a:p>
        </p:txBody>
      </p:sp>
      <p:sp>
        <p:nvSpPr>
          <p:cNvPr id="20" name="Полилиния 19"/>
          <p:cNvSpPr/>
          <p:nvPr/>
        </p:nvSpPr>
        <p:spPr>
          <a:xfrm>
            <a:off x="3042708" y="2659062"/>
            <a:ext cx="694532" cy="1338792"/>
          </a:xfrm>
          <a:custGeom>
            <a:avLst/>
            <a:gdLst>
              <a:gd name="connsiteX0" fmla="*/ 682977 w 833496"/>
              <a:gd name="connsiteY0" fmla="*/ 82785 h 1606785"/>
              <a:gd name="connsiteX1" fmla="*/ 739422 w 833496"/>
              <a:gd name="connsiteY1" fmla="*/ 105363 h 1606785"/>
              <a:gd name="connsiteX2" fmla="*/ 118533 w 833496"/>
              <a:gd name="connsiteY2" fmla="*/ 714963 h 1606785"/>
              <a:gd name="connsiteX3" fmla="*/ 28222 w 833496"/>
              <a:gd name="connsiteY3" fmla="*/ 1606785 h 1606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3496" h="1606785">
                <a:moveTo>
                  <a:pt x="682977" y="82785"/>
                </a:moveTo>
                <a:cubicBezTo>
                  <a:pt x="758236" y="41392"/>
                  <a:pt x="833496" y="0"/>
                  <a:pt x="739422" y="105363"/>
                </a:cubicBezTo>
                <a:cubicBezTo>
                  <a:pt x="645348" y="210726"/>
                  <a:pt x="237066" y="464726"/>
                  <a:pt x="118533" y="714963"/>
                </a:cubicBezTo>
                <a:cubicBezTo>
                  <a:pt x="0" y="965200"/>
                  <a:pt x="14111" y="1285992"/>
                  <a:pt x="28222" y="1606785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sz="1500"/>
          </a:p>
        </p:txBody>
      </p:sp>
      <p:sp>
        <p:nvSpPr>
          <p:cNvPr id="22" name="Полилиния 21"/>
          <p:cNvSpPr/>
          <p:nvPr/>
        </p:nvSpPr>
        <p:spPr>
          <a:xfrm>
            <a:off x="2581011" y="3414449"/>
            <a:ext cx="222250" cy="621771"/>
          </a:xfrm>
          <a:custGeom>
            <a:avLst/>
            <a:gdLst>
              <a:gd name="connsiteX0" fmla="*/ 86549 w 267171"/>
              <a:gd name="connsiteY0" fmla="*/ 0 h 745066"/>
              <a:gd name="connsiteX1" fmla="*/ 30104 w 267171"/>
              <a:gd name="connsiteY1" fmla="*/ 327377 h 745066"/>
              <a:gd name="connsiteX2" fmla="*/ 267171 w 267171"/>
              <a:gd name="connsiteY2" fmla="*/ 745066 h 745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7171" h="745066">
                <a:moveTo>
                  <a:pt x="86549" y="0"/>
                </a:moveTo>
                <a:cubicBezTo>
                  <a:pt x="43274" y="101599"/>
                  <a:pt x="0" y="203199"/>
                  <a:pt x="30104" y="327377"/>
                </a:cubicBezTo>
                <a:cubicBezTo>
                  <a:pt x="60208" y="451555"/>
                  <a:pt x="163689" y="598310"/>
                  <a:pt x="267171" y="745066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sz="1500"/>
          </a:p>
        </p:txBody>
      </p:sp>
      <p:sp>
        <p:nvSpPr>
          <p:cNvPr id="23" name="Полилиния 22"/>
          <p:cNvSpPr/>
          <p:nvPr/>
        </p:nvSpPr>
        <p:spPr>
          <a:xfrm>
            <a:off x="5935927" y="1787261"/>
            <a:ext cx="338667" cy="2201333"/>
          </a:xfrm>
          <a:custGeom>
            <a:avLst/>
            <a:gdLst>
              <a:gd name="connsiteX0" fmla="*/ 0 w 406400"/>
              <a:gd name="connsiteY0" fmla="*/ 0 h 2641600"/>
              <a:gd name="connsiteX1" fmla="*/ 383822 w 406400"/>
              <a:gd name="connsiteY1" fmla="*/ 1332089 h 2641600"/>
              <a:gd name="connsiteX2" fmla="*/ 135467 w 406400"/>
              <a:gd name="connsiteY2" fmla="*/ 2641600 h 264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6400" h="2641600">
                <a:moveTo>
                  <a:pt x="0" y="0"/>
                </a:moveTo>
                <a:cubicBezTo>
                  <a:pt x="180622" y="445911"/>
                  <a:pt x="361244" y="891822"/>
                  <a:pt x="383822" y="1332089"/>
                </a:cubicBezTo>
                <a:cubicBezTo>
                  <a:pt x="406400" y="1772356"/>
                  <a:pt x="135467" y="2641600"/>
                  <a:pt x="135467" y="264160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sz="1500"/>
          </a:p>
        </p:txBody>
      </p:sp>
      <p:sp>
        <p:nvSpPr>
          <p:cNvPr id="24" name="Полилиния 23"/>
          <p:cNvSpPr/>
          <p:nvPr/>
        </p:nvSpPr>
        <p:spPr>
          <a:xfrm>
            <a:off x="5296958" y="3114146"/>
            <a:ext cx="460375" cy="883708"/>
          </a:xfrm>
          <a:custGeom>
            <a:avLst/>
            <a:gdLst>
              <a:gd name="connsiteX0" fmla="*/ 0 w 553156"/>
              <a:gd name="connsiteY0" fmla="*/ 0 h 1061156"/>
              <a:gd name="connsiteX1" fmla="*/ 259645 w 553156"/>
              <a:gd name="connsiteY1" fmla="*/ 632178 h 1061156"/>
              <a:gd name="connsiteX2" fmla="*/ 553156 w 553156"/>
              <a:gd name="connsiteY2" fmla="*/ 1061156 h 1061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3156" h="1061156">
                <a:moveTo>
                  <a:pt x="0" y="0"/>
                </a:moveTo>
                <a:cubicBezTo>
                  <a:pt x="83726" y="227659"/>
                  <a:pt x="167452" y="455319"/>
                  <a:pt x="259645" y="632178"/>
                </a:cubicBezTo>
                <a:cubicBezTo>
                  <a:pt x="351838" y="809037"/>
                  <a:pt x="506119" y="991541"/>
                  <a:pt x="553156" y="1061156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sz="1500"/>
          </a:p>
        </p:txBody>
      </p:sp>
      <p:sp>
        <p:nvSpPr>
          <p:cNvPr id="26" name="Полилиния 25"/>
          <p:cNvSpPr/>
          <p:nvPr/>
        </p:nvSpPr>
        <p:spPr>
          <a:xfrm>
            <a:off x="6377782" y="2972595"/>
            <a:ext cx="386292" cy="1034521"/>
          </a:xfrm>
          <a:custGeom>
            <a:avLst/>
            <a:gdLst>
              <a:gd name="connsiteX0" fmla="*/ 462844 w 462844"/>
              <a:gd name="connsiteY0" fmla="*/ 0 h 1241778"/>
              <a:gd name="connsiteX1" fmla="*/ 79022 w 462844"/>
              <a:gd name="connsiteY1" fmla="*/ 485422 h 1241778"/>
              <a:gd name="connsiteX2" fmla="*/ 0 w 462844"/>
              <a:gd name="connsiteY2" fmla="*/ 1241778 h 1241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2844" h="1241778">
                <a:moveTo>
                  <a:pt x="462844" y="0"/>
                </a:moveTo>
                <a:cubicBezTo>
                  <a:pt x="309503" y="139229"/>
                  <a:pt x="156163" y="278459"/>
                  <a:pt x="79022" y="485422"/>
                </a:cubicBezTo>
                <a:cubicBezTo>
                  <a:pt x="1881" y="692385"/>
                  <a:pt x="940" y="967081"/>
                  <a:pt x="0" y="124177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sz="15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800" decel="1000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6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2" grpId="0"/>
      <p:bldP spid="6153" grpId="0"/>
      <p:bldP spid="6154" grpId="0"/>
      <p:bldP spid="6155" grpId="0"/>
      <p:bldP spid="6159" grpId="0"/>
      <p:bldP spid="6160" grpId="0"/>
      <p:bldP spid="6161" grpId="0"/>
      <p:bldP spid="17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572" t="38554" r="14861" b="10938"/>
          <a:stretch/>
        </p:blipFill>
        <p:spPr bwMode="auto">
          <a:xfrm>
            <a:off x="4387885" y="1055080"/>
            <a:ext cx="4497573" cy="3694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277" t="21948" r="19997" b="1890"/>
          <a:stretch/>
        </p:blipFill>
        <p:spPr bwMode="auto">
          <a:xfrm>
            <a:off x="421578" y="116757"/>
            <a:ext cx="3997842" cy="5571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220072" y="985292"/>
            <a:ext cx="1152128" cy="38515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has got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741466" y="985291"/>
            <a:ext cx="1295029" cy="38515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hasn’t got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220072" y="1633364"/>
            <a:ext cx="864096" cy="38515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omic Sans MS" pitchFamily="66" charset="0"/>
              </a:rPr>
              <a:t>has got</a:t>
            </a:r>
            <a:endParaRPr lang="ru-RU" sz="1400" dirty="0">
              <a:latin typeface="Comic Sans MS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796973" y="1633363"/>
            <a:ext cx="1239521" cy="38515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hasn’t got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060607" y="2209428"/>
            <a:ext cx="1152128" cy="38515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have got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387885" y="2562948"/>
            <a:ext cx="1373419" cy="38515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haven’t got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060607" y="2858049"/>
            <a:ext cx="1152128" cy="38515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have got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387885" y="3192429"/>
            <a:ext cx="1373419" cy="38515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haven’t got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589338" y="3385004"/>
            <a:ext cx="1152128" cy="38515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have got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220072" y="3770155"/>
            <a:ext cx="1008112" cy="38515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Comic Sans MS" pitchFamily="66" charset="0"/>
              </a:rPr>
              <a:t>haven’t got</a:t>
            </a:r>
            <a:endParaRPr lang="ru-RU" sz="1200" dirty="0">
              <a:latin typeface="Comic Sans MS" pitchFamily="66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502746" y="4076977"/>
            <a:ext cx="1021582" cy="38515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Comic Sans MS" pitchFamily="66" charset="0"/>
              </a:rPr>
              <a:t>have got</a:t>
            </a:r>
            <a:endParaRPr lang="ru-RU" sz="1600" dirty="0">
              <a:latin typeface="Comic Sans MS" pitchFamily="66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249475" y="4364743"/>
            <a:ext cx="1152128" cy="38515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omic Sans MS" pitchFamily="66" charset="0"/>
              </a:rPr>
              <a:t>haven’t got</a:t>
            </a:r>
            <a:endParaRPr lang="ru-RU" sz="1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6785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5033" r="61931"/>
          <a:stretch/>
        </p:blipFill>
        <p:spPr bwMode="auto">
          <a:xfrm>
            <a:off x="452811" y="1417340"/>
            <a:ext cx="1700545" cy="1493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276" t="63844" r="15584" b="25425"/>
          <a:stretch/>
        </p:blipFill>
        <p:spPr bwMode="auto">
          <a:xfrm>
            <a:off x="2123728" y="193204"/>
            <a:ext cx="4571998" cy="784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2411760" y="1417340"/>
            <a:ext cx="1997967" cy="1267139"/>
            <a:chOff x="2411760" y="1417340"/>
            <a:chExt cx="1997967" cy="1267139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195" t="60459" r="66863" b="25856"/>
            <a:stretch/>
          </p:blipFill>
          <p:spPr bwMode="auto">
            <a:xfrm>
              <a:off x="2411760" y="1643834"/>
              <a:ext cx="1756930" cy="10406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Прямоугольник 2"/>
            <p:cNvSpPr/>
            <p:nvPr/>
          </p:nvSpPr>
          <p:spPr>
            <a:xfrm>
              <a:off x="3995936" y="1417340"/>
              <a:ext cx="413791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262" t="2312" r="50000" b="77249"/>
          <a:stretch/>
        </p:blipFill>
        <p:spPr bwMode="auto">
          <a:xfrm>
            <a:off x="4732975" y="1552782"/>
            <a:ext cx="1283755" cy="122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687" t="22751" r="46367" b="69908"/>
          <a:stretch/>
        </p:blipFill>
        <p:spPr bwMode="auto">
          <a:xfrm>
            <a:off x="6695726" y="1717779"/>
            <a:ext cx="1902146" cy="892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245915" y="2962614"/>
            <a:ext cx="2321232" cy="1824124"/>
            <a:chOff x="245915" y="2962614"/>
            <a:chExt cx="2321232" cy="1824124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2922" t="28616" r="28539" b="55032"/>
            <a:stretch/>
          </p:blipFill>
          <p:spPr bwMode="auto">
            <a:xfrm>
              <a:off x="452811" y="3448503"/>
              <a:ext cx="1744095" cy="13382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Прямоугольник 10"/>
            <p:cNvSpPr/>
            <p:nvPr/>
          </p:nvSpPr>
          <p:spPr>
            <a:xfrm>
              <a:off x="1997969" y="2962614"/>
              <a:ext cx="413791" cy="6149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245915" y="3073523"/>
              <a:ext cx="413791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2153356" y="3865592"/>
              <a:ext cx="413791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9460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659" r="38054" b="70532"/>
          <a:stretch/>
        </p:blipFill>
        <p:spPr bwMode="auto">
          <a:xfrm>
            <a:off x="3040359" y="3034485"/>
            <a:ext cx="499731" cy="1917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050" t="6126" b="51613"/>
          <a:stretch/>
        </p:blipFill>
        <p:spPr bwMode="auto">
          <a:xfrm>
            <a:off x="4409727" y="3073523"/>
            <a:ext cx="1930252" cy="2189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5" name="Picture 9" descr="https://img.pixers.pics/pho_wat(s3:700/FO/39/55/10/03/700_FO39551003_c2954efddf8172a983e7f8bf2afcf37e.jpg,700,544,cms:2018/10/5bd1b6b8d04b8_220x50-watermark.png,over,480,494,jpg)/cikartmalar-.jpg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000" t="52384" r="38164"/>
          <a:stretch/>
        </p:blipFill>
        <p:spPr bwMode="auto">
          <a:xfrm>
            <a:off x="6876256" y="2910974"/>
            <a:ext cx="789145" cy="2467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вал 6"/>
          <p:cNvSpPr/>
          <p:nvPr/>
        </p:nvSpPr>
        <p:spPr>
          <a:xfrm>
            <a:off x="107504" y="1273324"/>
            <a:ext cx="2252747" cy="1800199"/>
          </a:xfrm>
          <a:prstGeom prst="ellipse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4046315" y="2986539"/>
            <a:ext cx="2252747" cy="2391724"/>
          </a:xfrm>
          <a:prstGeom prst="ellipse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6695726" y="1507905"/>
            <a:ext cx="1781833" cy="1404980"/>
          </a:xfrm>
          <a:prstGeom prst="ellipse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176709" y="3225923"/>
            <a:ext cx="2252747" cy="1800199"/>
          </a:xfrm>
          <a:prstGeom prst="ellipse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6695725" y="2843580"/>
            <a:ext cx="1188643" cy="2750224"/>
          </a:xfrm>
          <a:prstGeom prst="ellipse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466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100000" l="14000" r="89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03094" y="1238767"/>
            <a:ext cx="1250132" cy="861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0" b="100000" l="14000" r="89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72688" y="1270227"/>
            <a:ext cx="1250132" cy="861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0" b="100000" l="14000" r="89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8216" y="3434991"/>
            <a:ext cx="1250132" cy="861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23729" y="627664"/>
            <a:ext cx="4752528" cy="5415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itchFamily="66" charset="0"/>
              </a:rPr>
              <a:t>I have got … / I haven’t got … </a:t>
            </a:r>
            <a:endParaRPr lang="ru-RU" sz="2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10132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1886" b="40147"/>
          <a:stretch/>
        </p:blipFill>
        <p:spPr bwMode="auto">
          <a:xfrm>
            <a:off x="2181340" y="835564"/>
            <a:ext cx="4743450" cy="1848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17"/>
          <a:stretch/>
        </p:blipFill>
        <p:spPr bwMode="auto">
          <a:xfrm>
            <a:off x="11934" y="0"/>
            <a:ext cx="9143999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552" y="91171"/>
            <a:ext cx="8280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omic Sans MS" pitchFamily="66" charset="0"/>
              </a:rPr>
              <a:t>Ex. 8. What have Jane and John got in their school bags? </a:t>
            </a:r>
          </a:p>
          <a:p>
            <a:r>
              <a:rPr lang="en-US" sz="2000" dirty="0">
                <a:solidFill>
                  <a:schemeClr val="bg1"/>
                </a:solidFill>
                <a:latin typeface="Comic Sans MS" pitchFamily="66" charset="0"/>
              </a:rPr>
              <a:t>Ask and answer.</a:t>
            </a:r>
            <a:endParaRPr lang="ru-RU" sz="20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2" name="Скругленная прямоугольная выноска 1"/>
          <p:cNvSpPr/>
          <p:nvPr/>
        </p:nvSpPr>
        <p:spPr>
          <a:xfrm>
            <a:off x="621472" y="3278716"/>
            <a:ext cx="2726392" cy="658903"/>
          </a:xfrm>
          <a:prstGeom prst="wedgeRoundRectCallout">
            <a:avLst>
              <a:gd name="adj1" fmla="val 60618"/>
              <a:gd name="adj2" fmla="val 102150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omic Sans MS" pitchFamily="66" charset="0"/>
              </a:rPr>
              <a:t>Has</a:t>
            </a:r>
            <a:r>
              <a:rPr lang="en-US" sz="2000" dirty="0">
                <a:latin typeface="Comic Sans MS" pitchFamily="66" charset="0"/>
              </a:rPr>
              <a:t> Jane </a:t>
            </a:r>
            <a:r>
              <a:rPr lang="en-US" sz="2000" b="1" dirty="0">
                <a:latin typeface="Comic Sans MS" pitchFamily="66" charset="0"/>
              </a:rPr>
              <a:t>got</a:t>
            </a:r>
            <a:r>
              <a:rPr lang="en-US" sz="2000" dirty="0">
                <a:latin typeface="Comic Sans MS" pitchFamily="66" charset="0"/>
              </a:rPr>
              <a:t> a ruler in her school bag?</a:t>
            </a:r>
            <a:endParaRPr lang="ru-RU" sz="2000" dirty="0">
              <a:latin typeface="Comic Sans MS" pitchFamily="66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9418" b="7550"/>
          <a:stretch/>
        </p:blipFill>
        <p:spPr bwMode="auto">
          <a:xfrm>
            <a:off x="520570" y="847301"/>
            <a:ext cx="1232968" cy="2182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489" b="7550"/>
          <a:stretch/>
        </p:blipFill>
        <p:spPr bwMode="auto">
          <a:xfrm>
            <a:off x="7787097" y="826652"/>
            <a:ext cx="743082" cy="2182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0" b="100000" l="0" r="100000">
                        <a14:foregroundMark x1="65326" y1="74936" x2="72391" y2="57888"/>
                        <a14:foregroundMark x1="58152" y1="10305" x2="58152" y2="21501"/>
                        <a14:foregroundMark x1="36196" y1="14758" x2="41196" y2="29644"/>
                        <a14:foregroundMark x1="43261" y1="24300" x2="44239" y2="27990"/>
                        <a14:foregroundMark x1="29457" y1="20102" x2="29457" y2="20102"/>
                        <a14:foregroundMark x1="31413" y1="12595" x2="36413" y2="4198"/>
                        <a14:foregroundMark x1="37065" y1="4198" x2="41848" y2="8906"/>
                        <a14:foregroundMark x1="65761" y1="10560" x2="67174" y2="15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41894" y="3780319"/>
            <a:ext cx="2284078" cy="1951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Скругленная прямоугольная выноска 9"/>
          <p:cNvSpPr/>
          <p:nvPr/>
        </p:nvSpPr>
        <p:spPr>
          <a:xfrm>
            <a:off x="5837462" y="3608167"/>
            <a:ext cx="2983009" cy="977525"/>
          </a:xfrm>
          <a:prstGeom prst="wedgeRoundRectCallout">
            <a:avLst>
              <a:gd name="adj1" fmla="val -63955"/>
              <a:gd name="adj2" fmla="val 24253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mic Sans MS" pitchFamily="66" charset="0"/>
              </a:rPr>
              <a:t>No, she </a:t>
            </a:r>
            <a:r>
              <a:rPr lang="en-US" sz="2000" b="1" dirty="0">
                <a:latin typeface="Comic Sans MS" pitchFamily="66" charset="0"/>
              </a:rPr>
              <a:t>hasn’t</a:t>
            </a:r>
            <a:r>
              <a:rPr lang="en-US" sz="2000" dirty="0">
                <a:latin typeface="Comic Sans MS" pitchFamily="66" charset="0"/>
              </a:rPr>
              <a:t>. </a:t>
            </a:r>
          </a:p>
          <a:p>
            <a:pPr algn="ctr"/>
            <a:r>
              <a:rPr lang="en-US" sz="2000" b="1" dirty="0">
                <a:latin typeface="Comic Sans MS" pitchFamily="66" charset="0"/>
              </a:rPr>
              <a:t>Has</a:t>
            </a:r>
            <a:r>
              <a:rPr lang="en-US" sz="2000" dirty="0">
                <a:latin typeface="Comic Sans MS" pitchFamily="66" charset="0"/>
              </a:rPr>
              <a:t> John </a:t>
            </a:r>
            <a:r>
              <a:rPr lang="en-US" sz="2000" b="1" dirty="0">
                <a:latin typeface="Comic Sans MS" pitchFamily="66" charset="0"/>
              </a:rPr>
              <a:t>got</a:t>
            </a:r>
            <a:r>
              <a:rPr lang="en-US" sz="2000" dirty="0">
                <a:latin typeface="Comic Sans MS" pitchFamily="66" charset="0"/>
              </a:rPr>
              <a:t> a ruler in his school bag?</a:t>
            </a:r>
            <a:endParaRPr lang="ru-RU" sz="2000" dirty="0">
              <a:latin typeface="Comic Sans MS" pitchFamily="66" charset="0"/>
            </a:endParaRP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1475656" y="4426565"/>
            <a:ext cx="1872438" cy="447159"/>
          </a:xfrm>
          <a:prstGeom prst="wedgeRoundRectCallout">
            <a:avLst>
              <a:gd name="adj1" fmla="val 64706"/>
              <a:gd name="adj2" fmla="val -48373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mic Sans MS" pitchFamily="66" charset="0"/>
              </a:rPr>
              <a:t>Yes, he </a:t>
            </a:r>
            <a:r>
              <a:rPr lang="en-US" sz="2000" b="1" dirty="0">
                <a:latin typeface="Comic Sans MS" pitchFamily="66" charset="0"/>
              </a:rPr>
              <a:t>has</a:t>
            </a:r>
            <a:r>
              <a:rPr lang="en-US" sz="2000" dirty="0">
                <a:latin typeface="Comic Sans MS" pitchFamily="66" charset="0"/>
              </a:rPr>
              <a:t>.</a:t>
            </a:r>
            <a:endParaRPr lang="ru-RU" sz="2000" dirty="0">
              <a:latin typeface="Comic Sans MS" pitchFamily="66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0"/>
            <a:ext cx="500034" cy="6429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20175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272" t="9747" r="7891" b="6210"/>
          <a:stretch/>
        </p:blipFill>
        <p:spPr bwMode="auto">
          <a:xfrm>
            <a:off x="5350552" y="2641476"/>
            <a:ext cx="3793448" cy="3073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17"/>
          <a:stretch/>
        </p:blipFill>
        <p:spPr bwMode="auto">
          <a:xfrm>
            <a:off x="11934" y="0"/>
            <a:ext cx="9143999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552" y="91171"/>
            <a:ext cx="8280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omic Sans MS" pitchFamily="66" charset="0"/>
              </a:rPr>
              <a:t>Ex. 9. Make a poster of your favourite cartoon characters. Stick on pictures. Write a few sentences about each character. </a:t>
            </a:r>
            <a:endParaRPr lang="ru-RU" sz="20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3528" y="828675"/>
            <a:ext cx="31293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itchFamily="66" charset="0"/>
              </a:rPr>
              <a:t>Write: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latin typeface="Comic Sans MS" pitchFamily="66" charset="0"/>
              </a:rPr>
              <a:t>name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latin typeface="Comic Sans MS" pitchFamily="66" charset="0"/>
              </a:rPr>
              <a:t>who the character is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latin typeface="Comic Sans MS" pitchFamily="66" charset="0"/>
              </a:rPr>
              <a:t>what the character does</a:t>
            </a:r>
            <a:endParaRPr lang="ru-RU" dirty="0">
              <a:latin typeface="Comic Sans MS" pitchFamily="66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323528" y="2029004"/>
            <a:ext cx="4464496" cy="3456670"/>
            <a:chOff x="323528" y="2029004"/>
            <a:chExt cx="4464496" cy="3456670"/>
          </a:xfrm>
        </p:grpSpPr>
        <p:sp>
          <p:nvSpPr>
            <p:cNvPr id="5" name="Скругленная прямоугольная выноска 4"/>
            <p:cNvSpPr/>
            <p:nvPr/>
          </p:nvSpPr>
          <p:spPr>
            <a:xfrm>
              <a:off x="323528" y="2029004"/>
              <a:ext cx="4464496" cy="3456670"/>
            </a:xfrm>
            <a:prstGeom prst="wedgeRoundRectCallout">
              <a:avLst>
                <a:gd name="adj1" fmla="val 92580"/>
                <a:gd name="adj2" fmla="val -6199"/>
                <a:gd name="adj3" fmla="val 16667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5364" name="Picture 4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9708" r="12811"/>
            <a:stretch/>
          </p:blipFill>
          <p:spPr bwMode="auto">
            <a:xfrm>
              <a:off x="539552" y="2353444"/>
              <a:ext cx="1555845" cy="3132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2095397" y="2326178"/>
              <a:ext cx="2678855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Comic Sans MS" pitchFamily="66" charset="0"/>
                </a:rPr>
                <a:t>My favourite cartoon character is Sharik.</a:t>
              </a:r>
            </a:p>
            <a:p>
              <a:r>
                <a:rPr lang="en-US" sz="2000" dirty="0">
                  <a:latin typeface="Comic Sans MS" pitchFamily="66" charset="0"/>
                </a:rPr>
                <a:t>Sharik is a dog and he lives in the village Prostokvashino. </a:t>
              </a:r>
            </a:p>
            <a:p>
              <a:r>
                <a:rPr lang="en-US" sz="2000" dirty="0">
                  <a:latin typeface="Comic Sans MS" pitchFamily="66" charset="0"/>
                </a:rPr>
                <a:t>He is strong and brave.</a:t>
              </a:r>
            </a:p>
            <a:p>
              <a:r>
                <a:rPr lang="en-US" sz="2000" dirty="0">
                  <a:latin typeface="Comic Sans MS" pitchFamily="66" charset="0"/>
                </a:rPr>
                <a:t>He can hunt.</a:t>
              </a:r>
              <a:endParaRPr lang="ru-RU" sz="2000" dirty="0">
                <a:latin typeface="Comic Sans MS" pitchFamily="66" charset="0"/>
              </a:endParaRPr>
            </a:p>
          </p:txBody>
        </p:sp>
      </p:grp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E5D59EC1-44AB-D475-5DC0-98C39E5ED29B}"/>
              </a:ext>
            </a:extLst>
          </p:cNvPr>
          <p:cNvSpPr/>
          <p:nvPr/>
        </p:nvSpPr>
        <p:spPr>
          <a:xfrm>
            <a:off x="0" y="0"/>
            <a:ext cx="500034" cy="6429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4638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17"/>
          <a:stretch/>
        </p:blipFill>
        <p:spPr bwMode="auto">
          <a:xfrm>
            <a:off x="11934" y="0"/>
            <a:ext cx="9143999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91171"/>
            <a:ext cx="8280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omic Sans MS" pitchFamily="66" charset="0"/>
              </a:rPr>
              <a:t>Ex. 1. Match the countries to the nationalities. Listen and check. Listen again and repeat.</a:t>
            </a:r>
            <a:endParaRPr lang="ru-RU" sz="20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918" b="54971"/>
          <a:stretch/>
        </p:blipFill>
        <p:spPr bwMode="auto">
          <a:xfrm>
            <a:off x="971600" y="4113418"/>
            <a:ext cx="3697072" cy="1601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7478" b="10887"/>
          <a:stretch/>
        </p:blipFill>
        <p:spPr bwMode="auto">
          <a:xfrm>
            <a:off x="4668672" y="4048076"/>
            <a:ext cx="3697072" cy="1662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84104" y="797165"/>
            <a:ext cx="245612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COUNTRIES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173319" y="797165"/>
            <a:ext cx="342112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NATIONALITIES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23457" y="1284927"/>
            <a:ext cx="202331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mic Sans MS" pitchFamily="66" charset="0"/>
              </a:rPr>
              <a:t>the UK</a:t>
            </a:r>
          </a:p>
          <a:p>
            <a:r>
              <a:rPr lang="en-US" sz="2400" dirty="0">
                <a:latin typeface="Comic Sans MS" pitchFamily="66" charset="0"/>
              </a:rPr>
              <a:t>the USA</a:t>
            </a:r>
          </a:p>
          <a:p>
            <a:r>
              <a:rPr lang="en-US" sz="2400" dirty="0">
                <a:latin typeface="Comic Sans MS" pitchFamily="66" charset="0"/>
              </a:rPr>
              <a:t>Canada</a:t>
            </a:r>
          </a:p>
          <a:p>
            <a:r>
              <a:rPr lang="en-US" sz="2400" dirty="0">
                <a:latin typeface="Comic Sans MS" pitchFamily="66" charset="0"/>
              </a:rPr>
              <a:t>Australia</a:t>
            </a:r>
          </a:p>
          <a:p>
            <a:r>
              <a:rPr lang="en-US" sz="2400" dirty="0">
                <a:latin typeface="Comic Sans MS" pitchFamily="66" charset="0"/>
              </a:rPr>
              <a:t>New Zealand</a:t>
            </a:r>
          </a:p>
          <a:p>
            <a:r>
              <a:rPr lang="en-US" sz="2400" dirty="0">
                <a:latin typeface="Comic Sans MS" pitchFamily="66" charset="0"/>
              </a:rPr>
              <a:t>France</a:t>
            </a:r>
          </a:p>
          <a:p>
            <a:r>
              <a:rPr lang="en-US" sz="2400" dirty="0">
                <a:latin typeface="Comic Sans MS" pitchFamily="66" charset="0"/>
              </a:rPr>
              <a:t>Japan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95699" y="1284927"/>
            <a:ext cx="268535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>
                <a:latin typeface="Comic Sans MS" pitchFamily="66" charset="0"/>
              </a:rPr>
              <a:t>American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>
                <a:latin typeface="Comic Sans MS" pitchFamily="66" charset="0"/>
              </a:rPr>
              <a:t>Australian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>
                <a:latin typeface="Comic Sans MS" pitchFamily="66" charset="0"/>
              </a:rPr>
              <a:t>British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>
                <a:latin typeface="Comic Sans MS" pitchFamily="66" charset="0"/>
              </a:rPr>
              <a:t>New Zealander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>
                <a:latin typeface="Comic Sans MS" pitchFamily="66" charset="0"/>
              </a:rPr>
              <a:t>Canadian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>
                <a:latin typeface="Comic Sans MS" pitchFamily="66" charset="0"/>
              </a:rPr>
              <a:t>French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>
                <a:latin typeface="Comic Sans MS" pitchFamily="66" charset="0"/>
              </a:rPr>
              <a:t>Japanese</a:t>
            </a:r>
            <a:endParaRPr lang="ru-RU" sz="2400" dirty="0">
              <a:latin typeface="Comic Sans MS" pitchFamily="66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2987824" y="1525536"/>
            <a:ext cx="2507875" cy="68389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2990848" y="1525536"/>
            <a:ext cx="2485637" cy="34194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2968610" y="2281809"/>
            <a:ext cx="2507875" cy="68389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3203848" y="1867482"/>
            <a:ext cx="2294875" cy="72013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endCxn id="10" idx="1"/>
          </p:cNvCxnSpPr>
          <p:nvPr/>
        </p:nvCxnSpPr>
        <p:spPr>
          <a:xfrm flipV="1">
            <a:off x="3675811" y="2623755"/>
            <a:ext cx="1819888" cy="44976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2820136" y="3364184"/>
            <a:ext cx="2678587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2780500" y="3731627"/>
            <a:ext cx="2695985" cy="2578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3" name="1 а стр 36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65744" y="184435"/>
            <a:ext cx="609600" cy="60960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0" y="0"/>
            <a:ext cx="571472" cy="9286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8157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7340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541" y="0"/>
            <a:ext cx="8839200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552" y="91171"/>
            <a:ext cx="8280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omic Sans MS" pitchFamily="66" charset="0"/>
              </a:rPr>
              <a:t>How many flags and languages do you know? </a:t>
            </a:r>
            <a:endParaRPr lang="ru-RU" sz="20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90" t="17687" r="6467" b="14623"/>
          <a:stretch/>
        </p:blipFill>
        <p:spPr bwMode="auto">
          <a:xfrm>
            <a:off x="52944" y="2449286"/>
            <a:ext cx="4180115" cy="3265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33059" y="793102"/>
            <a:ext cx="4058148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7885" y="540464"/>
            <a:ext cx="3456890" cy="3456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801" t="24794" r="20562" b="12627"/>
          <a:stretch/>
        </p:blipFill>
        <p:spPr bwMode="auto">
          <a:xfrm>
            <a:off x="4582508" y="603820"/>
            <a:ext cx="3883232" cy="2956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570" r="8152"/>
          <a:stretch/>
        </p:blipFill>
        <p:spPr bwMode="auto">
          <a:xfrm>
            <a:off x="4619909" y="727192"/>
            <a:ext cx="4282115" cy="2994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40072" y="526395"/>
            <a:ext cx="4136384" cy="3350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41141" y="686535"/>
            <a:ext cx="4513563" cy="3084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267441" y="3937620"/>
            <a:ext cx="2198299" cy="7920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itchFamily="66" charset="0"/>
              </a:rPr>
              <a:t>Japan</a:t>
            </a:r>
            <a:endParaRPr lang="ru-RU" sz="2800" dirty="0">
              <a:latin typeface="Comic Sans MS" pitchFamily="66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267441" y="4729708"/>
            <a:ext cx="2198299" cy="7920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itchFamily="66" charset="0"/>
              </a:rPr>
              <a:t>Japanese</a:t>
            </a:r>
            <a:endParaRPr lang="ru-RU" sz="2800" dirty="0">
              <a:latin typeface="Comic Sans MS" pitchFamily="66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267441" y="3937620"/>
            <a:ext cx="2198299" cy="7920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itchFamily="66" charset="0"/>
              </a:rPr>
              <a:t>France</a:t>
            </a:r>
            <a:endParaRPr lang="ru-RU" sz="2800" dirty="0">
              <a:latin typeface="Comic Sans MS" pitchFamily="66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267441" y="4729708"/>
            <a:ext cx="2198299" cy="7920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itchFamily="66" charset="0"/>
              </a:rPr>
              <a:t>French</a:t>
            </a:r>
            <a:endParaRPr lang="ru-RU" sz="2800" dirty="0">
              <a:latin typeface="Comic Sans MS" pitchFamily="66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267441" y="3937620"/>
            <a:ext cx="2198299" cy="7920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itchFamily="66" charset="0"/>
              </a:rPr>
              <a:t>Germany</a:t>
            </a:r>
            <a:endParaRPr lang="ru-RU" sz="2800" dirty="0">
              <a:latin typeface="Comic Sans MS" pitchFamily="66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267441" y="4729708"/>
            <a:ext cx="2198299" cy="7920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itchFamily="66" charset="0"/>
              </a:rPr>
              <a:t>German</a:t>
            </a:r>
            <a:endParaRPr lang="ru-RU" sz="2800" dirty="0">
              <a:latin typeface="Comic Sans MS" pitchFamily="66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267441" y="3937620"/>
            <a:ext cx="2198299" cy="7920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itchFamily="66" charset="0"/>
              </a:rPr>
              <a:t>the UK</a:t>
            </a:r>
            <a:endParaRPr lang="ru-RU" sz="2800" dirty="0">
              <a:latin typeface="Comic Sans MS" pitchFamily="66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267441" y="4729708"/>
            <a:ext cx="2198299" cy="7920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itchFamily="66" charset="0"/>
              </a:rPr>
              <a:t>English</a:t>
            </a:r>
            <a:endParaRPr lang="ru-RU" sz="2800" dirty="0">
              <a:latin typeface="Comic Sans MS" pitchFamily="66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267441" y="3937620"/>
            <a:ext cx="2198299" cy="7920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itchFamily="66" charset="0"/>
              </a:rPr>
              <a:t>China</a:t>
            </a:r>
            <a:endParaRPr lang="ru-RU" sz="2800" dirty="0">
              <a:latin typeface="Comic Sans MS" pitchFamily="66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267441" y="4729708"/>
            <a:ext cx="2198299" cy="7920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itchFamily="66" charset="0"/>
              </a:rPr>
              <a:t>Chinese</a:t>
            </a:r>
            <a:endParaRPr lang="ru-RU" sz="2800" dirty="0">
              <a:latin typeface="Comic Sans MS" pitchFamily="66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267441" y="3937620"/>
            <a:ext cx="2198299" cy="7920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itchFamily="66" charset="0"/>
              </a:rPr>
              <a:t>the USA</a:t>
            </a:r>
            <a:endParaRPr lang="ru-RU" sz="2800" dirty="0">
              <a:latin typeface="Comic Sans MS" pitchFamily="66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267441" y="4729708"/>
            <a:ext cx="2198299" cy="7920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itchFamily="66" charset="0"/>
              </a:rPr>
              <a:t>English</a:t>
            </a:r>
            <a:endParaRPr lang="ru-RU" sz="2800" dirty="0">
              <a:latin typeface="Comic Sans MS" pitchFamily="66" charset="0"/>
            </a:endParaRPr>
          </a:p>
        </p:txBody>
      </p:sp>
      <p:pic>
        <p:nvPicPr>
          <p:cNvPr id="3082" name="Picture 10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4067" b="96488" l="9286" r="90476">
                        <a14:foregroundMark x1="17619" y1="38262" x2="23452" y2="56192"/>
                        <a14:foregroundMark x1="12976" y1="61738" x2="15833" y2="65434"/>
                        <a14:foregroundMark x1="73571" y1="40850" x2="78214" y2="15712"/>
                        <a14:foregroundMark x1="83571" y1="35120" x2="85357" y2="40481"/>
                        <a14:foregroundMark x1="52381" y1="72274" x2="59762" y2="51386"/>
                        <a14:foregroundMark x1="60714" y1="39002" x2="77143" y2="20702"/>
                        <a14:foregroundMark x1="62381" y1="23660" x2="64405" y2="23290"/>
                        <a14:foregroundMark x1="63690" y1="26248" x2="63690" y2="26248"/>
                        <a14:foregroundMark x1="50595" y1="23290" x2="50595" y2="23290"/>
                        <a14:foregroundMark x1="52976" y1="31054" x2="52976" y2="31054"/>
                        <a14:foregroundMark x1="49286" y1="37893" x2="62500" y2="33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90" r="9525" b="6437"/>
          <a:stretch/>
        </p:blipFill>
        <p:spPr bwMode="auto">
          <a:xfrm>
            <a:off x="4474627" y="258484"/>
            <a:ext cx="4623278" cy="3581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6262133" y="3968569"/>
            <a:ext cx="2198299" cy="7920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itchFamily="66" charset="0"/>
              </a:rPr>
              <a:t>Russia</a:t>
            </a:r>
            <a:endParaRPr lang="ru-RU" sz="2800" dirty="0">
              <a:latin typeface="Comic Sans MS" pitchFamily="66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262133" y="4760657"/>
            <a:ext cx="2198299" cy="7920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itchFamily="66" charset="0"/>
              </a:rPr>
              <a:t>Russian</a:t>
            </a:r>
            <a:endParaRPr lang="ru-RU" sz="2800" dirty="0">
              <a:latin typeface="Comic Sans MS" pitchFamily="66" charset="0"/>
            </a:endParaRPr>
          </a:p>
        </p:txBody>
      </p:sp>
      <p:pic>
        <p:nvPicPr>
          <p:cNvPr id="3083" name="Picture 11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383" t="20284" r="16138" b="23950"/>
          <a:stretch/>
        </p:blipFill>
        <p:spPr bwMode="auto">
          <a:xfrm>
            <a:off x="4387567" y="793102"/>
            <a:ext cx="4620710" cy="2903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0" y="0"/>
            <a:ext cx="571472" cy="6429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08453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2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2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2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17" grpId="0" animBg="1"/>
      <p:bldP spid="17" grpId="1" animBg="1"/>
      <p:bldP spid="18" grpId="0" animBg="1"/>
      <p:bldP spid="18" grpId="1" animBg="1"/>
      <p:bldP spid="26" grpId="0" animBg="1"/>
      <p:bldP spid="26" grpId="1" animBg="1"/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17"/>
          <a:stretch/>
        </p:blipFill>
        <p:spPr bwMode="auto">
          <a:xfrm>
            <a:off x="11934" y="0"/>
            <a:ext cx="9143999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2421" y="954134"/>
            <a:ext cx="2707411" cy="4729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110609"/>
            <a:ext cx="8280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omic Sans MS" pitchFamily="66" charset="0"/>
              </a:rPr>
              <a:t>Ex. 1b. Imagine that you’re students from different countries. Introduce yourself, please.</a:t>
            </a:r>
            <a:endParaRPr lang="ru-RU" sz="20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03848" y="1006048"/>
            <a:ext cx="49327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latin typeface="Comic Sans MS" pitchFamily="66" charset="0"/>
              </a:rPr>
              <a:t>Where are you from?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latin typeface="Comic Sans MS" pitchFamily="66" charset="0"/>
              </a:rPr>
              <a:t>What languages can you speak?</a:t>
            </a:r>
            <a:endParaRPr lang="ru-RU" sz="2400" dirty="0">
              <a:latin typeface="Comic Sans MS" pitchFamily="66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62" t="-69" r="362" b="7419"/>
          <a:stretch/>
        </p:blipFill>
        <p:spPr bwMode="auto">
          <a:xfrm>
            <a:off x="6876171" y="2483062"/>
            <a:ext cx="2238694" cy="320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ая прямоугольная выноска 5"/>
          <p:cNvSpPr/>
          <p:nvPr/>
        </p:nvSpPr>
        <p:spPr>
          <a:xfrm>
            <a:off x="2627784" y="2479842"/>
            <a:ext cx="3960440" cy="1670923"/>
          </a:xfrm>
          <a:prstGeom prst="wedgeRoundRectCallout">
            <a:avLst>
              <a:gd name="adj1" fmla="val 70732"/>
              <a:gd name="adj2" fmla="val 7006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itchFamily="66" charset="0"/>
              </a:rPr>
              <a:t>Hello! I’m </a:t>
            </a:r>
            <a:r>
              <a:rPr lang="en-US" sz="2400" dirty="0">
                <a:latin typeface="Comic Sans MS" pitchFamily="66" charset="0"/>
              </a:rPr>
              <a:t>Natasha. </a:t>
            </a:r>
            <a:r>
              <a:rPr lang="en-US" sz="2400" b="1" dirty="0">
                <a:latin typeface="Comic Sans MS" pitchFamily="66" charset="0"/>
              </a:rPr>
              <a:t>I’m from</a:t>
            </a:r>
            <a:r>
              <a:rPr lang="en-US" sz="2400" dirty="0">
                <a:latin typeface="Comic Sans MS" pitchFamily="66" charset="0"/>
              </a:rPr>
              <a:t> Russia. </a:t>
            </a:r>
            <a:r>
              <a:rPr lang="en-US" sz="2400" b="1" dirty="0">
                <a:latin typeface="Comic Sans MS" pitchFamily="66" charset="0"/>
              </a:rPr>
              <a:t>I can speak </a:t>
            </a:r>
            <a:r>
              <a:rPr lang="en-US" sz="2400" dirty="0">
                <a:latin typeface="Comic Sans MS" pitchFamily="66" charset="0"/>
              </a:rPr>
              <a:t>Russian and English, </a:t>
            </a:r>
            <a:r>
              <a:rPr lang="en-US" sz="2400" b="1" dirty="0">
                <a:latin typeface="Comic Sans MS" pitchFamily="66" charset="0"/>
              </a:rPr>
              <a:t>but I can’t speak</a:t>
            </a:r>
            <a:r>
              <a:rPr lang="en-US" sz="2400" dirty="0">
                <a:latin typeface="Comic Sans MS" pitchFamily="66" charset="0"/>
              </a:rPr>
              <a:t> French.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500034" cy="6429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99759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5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0013" y="668990"/>
            <a:ext cx="4366498" cy="3009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1227" b="4046"/>
          <a:stretch/>
        </p:blipFill>
        <p:spPr bwMode="auto">
          <a:xfrm>
            <a:off x="-3388" y="3791590"/>
            <a:ext cx="3448808" cy="1887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17"/>
          <a:stretch/>
        </p:blipFill>
        <p:spPr bwMode="auto">
          <a:xfrm>
            <a:off x="11934" y="0"/>
            <a:ext cx="9143999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9552" y="91171"/>
            <a:ext cx="8280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omic Sans MS" pitchFamily="66" charset="0"/>
              </a:rPr>
              <a:t>Ex. 2. Do you know the cartoon characters and people in the pictures? Where are they from? Act out similar dialogues. </a:t>
            </a:r>
            <a:endParaRPr lang="ru-RU" sz="20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2" name="Скругленная прямоугольная выноска 1"/>
          <p:cNvSpPr/>
          <p:nvPr/>
        </p:nvSpPr>
        <p:spPr>
          <a:xfrm>
            <a:off x="89790" y="2625978"/>
            <a:ext cx="3324862" cy="504056"/>
          </a:xfrm>
          <a:prstGeom prst="wedgeRoundRectCallout">
            <a:avLst>
              <a:gd name="adj1" fmla="val -22432"/>
              <a:gd name="adj2" fmla="val 155314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Where’s Avril Lavigne from?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2265983" y="3197576"/>
            <a:ext cx="2664296" cy="729057"/>
          </a:xfrm>
          <a:prstGeom prst="wedgeRoundRectCallout">
            <a:avLst>
              <a:gd name="adj1" fmla="val -32805"/>
              <a:gd name="adj2" fmla="val 66875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She’s from Canada. She’s Canadian.</a:t>
            </a:r>
            <a:endParaRPr lang="ru-RU" dirty="0">
              <a:latin typeface="Comic Sans MS" pitchFamily="66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611560" y="799057"/>
            <a:ext cx="2520280" cy="1834633"/>
            <a:chOff x="611560" y="799057"/>
            <a:chExt cx="2520280" cy="1834633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1752221" y="828675"/>
              <a:ext cx="1379619" cy="1668785"/>
              <a:chOff x="1752221" y="828675"/>
              <a:chExt cx="1379619" cy="1668785"/>
            </a:xfrm>
          </p:grpSpPr>
          <p:sp>
            <p:nvSpPr>
              <p:cNvPr id="3" name="Прямоугольная выноска 2"/>
              <p:cNvSpPr/>
              <p:nvPr/>
            </p:nvSpPr>
            <p:spPr>
              <a:xfrm>
                <a:off x="1752221" y="828675"/>
                <a:ext cx="1379619" cy="1668785"/>
              </a:xfrm>
              <a:prstGeom prst="wedgeRectCallout">
                <a:avLst>
                  <a:gd name="adj1" fmla="val 313646"/>
                  <a:gd name="adj2" fmla="val -9497"/>
                </a:avLst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103" name="Picture 7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31271" y="924572"/>
                <a:ext cx="1174327" cy="1467608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31750"/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106" name="Picture 10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 xmlns="">
                    <a14:imgLayer r:embed="rId8">
                      <a14:imgEffect>
                        <a14:backgroundRemoval t="8906" b="91094" l="5500" r="316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662" t="10723" r="68339" b="8779"/>
            <a:stretch/>
          </p:blipFill>
          <p:spPr bwMode="auto">
            <a:xfrm>
              <a:off x="611560" y="799057"/>
              <a:ext cx="1507743" cy="18346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Прямоугольник 10"/>
            <p:cNvSpPr/>
            <p:nvPr/>
          </p:nvSpPr>
          <p:spPr>
            <a:xfrm>
              <a:off x="829365" y="2013052"/>
              <a:ext cx="1385926" cy="45236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omic Sans MS" pitchFamily="66" charset="0"/>
                </a:rPr>
                <a:t>Jude Law</a:t>
              </a:r>
              <a:endParaRPr lang="ru-RU" dirty="0">
                <a:latin typeface="Comic Sans MS" pitchFamily="66" charset="0"/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3498361" y="757457"/>
            <a:ext cx="2125740" cy="2446702"/>
            <a:chOff x="3498361" y="757457"/>
            <a:chExt cx="2125740" cy="2446702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3550660" y="1535374"/>
              <a:ext cx="1379619" cy="1668785"/>
              <a:chOff x="3550660" y="1535374"/>
              <a:chExt cx="1379619" cy="1668785"/>
            </a:xfrm>
          </p:grpSpPr>
          <p:sp>
            <p:nvSpPr>
              <p:cNvPr id="16" name="Прямоугольная выноска 15"/>
              <p:cNvSpPr/>
              <p:nvPr/>
            </p:nvSpPr>
            <p:spPr>
              <a:xfrm>
                <a:off x="3550660" y="1535374"/>
                <a:ext cx="1379619" cy="1668785"/>
              </a:xfrm>
              <a:prstGeom prst="wedgeRectCallout">
                <a:avLst>
                  <a:gd name="adj1" fmla="val 120974"/>
                  <a:gd name="adj2" fmla="val -41991"/>
                </a:avLst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100" name="Picture 4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25420" r="23202"/>
              <a:stretch/>
            </p:blipFill>
            <p:spPr bwMode="auto">
              <a:xfrm>
                <a:off x="3664527" y="1658376"/>
                <a:ext cx="1208054" cy="1467608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31750"/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107" name="Picture 11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 xmlns="">
                    <a14:imgLayer r:embed="rId11">
                      <a14:imgEffect>
                        <a14:backgroundRemoval t="22875" b="80125" l="17250" r="85250">
                          <a14:foregroundMark x1="25500" y1="34500" x2="71750" y2="43250"/>
                          <a14:foregroundMark x1="32875" y1="48875" x2="67625" y2="55125"/>
                          <a14:foregroundMark x1="34875" y1="55750" x2="64875" y2="57625"/>
                          <a14:foregroundMark x1="42250" y1="30250" x2="44375" y2="56500"/>
                          <a14:foregroundMark x1="47125" y1="32250" x2="52875" y2="44500"/>
                          <a14:foregroundMark x1="51625" y1="31375" x2="61375" y2="48750"/>
                          <a14:foregroundMark x1="60000" y1="36250" x2="64750" y2="47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8737" t="24133" r="15312" b="21621"/>
            <a:stretch/>
          </p:blipFill>
          <p:spPr bwMode="auto">
            <a:xfrm>
              <a:off x="3498361" y="757457"/>
              <a:ext cx="1721711" cy="1416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Прямоугольник 29"/>
            <p:cNvSpPr/>
            <p:nvPr/>
          </p:nvSpPr>
          <p:spPr>
            <a:xfrm>
              <a:off x="4471973" y="2369766"/>
              <a:ext cx="1152128" cy="64187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omic Sans MS" pitchFamily="66" charset="0"/>
                </a:rPr>
                <a:t>Avril Lavigne</a:t>
              </a:r>
              <a:endParaRPr lang="ru-RU" dirty="0">
                <a:latin typeface="Comic Sans MS" pitchFamily="66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3550660" y="3900920"/>
            <a:ext cx="2317484" cy="1834116"/>
            <a:chOff x="3550660" y="3900920"/>
            <a:chExt cx="2317484" cy="1834116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4227931" y="3900920"/>
              <a:ext cx="1640213" cy="1668785"/>
              <a:chOff x="4227931" y="3900920"/>
              <a:chExt cx="1640213" cy="1668785"/>
            </a:xfrm>
          </p:grpSpPr>
          <p:sp>
            <p:nvSpPr>
              <p:cNvPr id="18" name="Прямоугольная выноска 17"/>
              <p:cNvSpPr/>
              <p:nvPr/>
            </p:nvSpPr>
            <p:spPr>
              <a:xfrm>
                <a:off x="4227931" y="3900920"/>
                <a:ext cx="1640213" cy="1668785"/>
              </a:xfrm>
              <a:prstGeom prst="wedgeRectCallout">
                <a:avLst>
                  <a:gd name="adj1" fmla="val 60076"/>
                  <a:gd name="adj2" fmla="val -173243"/>
                </a:avLst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101" name="Picture 5"/>
              <p:cNvPicPr>
                <a:picLocks noChangeAspect="1" noChangeArrowheads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r="8642"/>
              <a:stretch/>
            </p:blipFill>
            <p:spPr bwMode="auto">
              <a:xfrm>
                <a:off x="4303318" y="4096756"/>
                <a:ext cx="1545476" cy="13533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25" name="Picture 10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 xmlns="">
                    <a14:imgLayer r:embed="rId8">
                      <a14:imgEffect>
                        <a14:backgroundRemoval t="12723" b="94402" l="40500" r="66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0813" t="14933" r="33640" b="8002"/>
            <a:stretch/>
          </p:blipFill>
          <p:spPr bwMode="auto">
            <a:xfrm>
              <a:off x="3550660" y="4043085"/>
              <a:ext cx="1427161" cy="16919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Прямоугольник 30"/>
            <p:cNvSpPr/>
            <p:nvPr/>
          </p:nvSpPr>
          <p:spPr>
            <a:xfrm>
              <a:off x="3725747" y="5143054"/>
              <a:ext cx="1146834" cy="45236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omic Sans MS" pitchFamily="66" charset="0"/>
                </a:rPr>
                <a:t>Batman</a:t>
              </a:r>
              <a:endParaRPr lang="ru-RU" dirty="0">
                <a:latin typeface="Comic Sans MS" pitchFamily="66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5349321" y="2977419"/>
            <a:ext cx="2391998" cy="2630840"/>
            <a:chOff x="5349321" y="2977419"/>
            <a:chExt cx="2391998" cy="2630840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6036491" y="3562105"/>
              <a:ext cx="1379619" cy="2033314"/>
              <a:chOff x="6036491" y="3562105"/>
              <a:chExt cx="1379619" cy="2033314"/>
            </a:xfrm>
          </p:grpSpPr>
          <p:sp>
            <p:nvSpPr>
              <p:cNvPr id="20" name="Прямоугольная выноска 19"/>
              <p:cNvSpPr/>
              <p:nvPr/>
            </p:nvSpPr>
            <p:spPr>
              <a:xfrm>
                <a:off x="6036491" y="3562105"/>
                <a:ext cx="1379619" cy="2033314"/>
              </a:xfrm>
              <a:prstGeom prst="wedgeRectCallout">
                <a:avLst>
                  <a:gd name="adj1" fmla="val 27721"/>
                  <a:gd name="adj2" fmla="val -143020"/>
                </a:avLst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102" name="Picture 6"/>
              <p:cNvPicPr>
                <a:picLocks noChangeAspect="1" noChangeArrowheads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13082" t="5214" r="12780" b="4973"/>
              <a:stretch/>
            </p:blipFill>
            <p:spPr bwMode="auto">
              <a:xfrm>
                <a:off x="6147066" y="3678234"/>
                <a:ext cx="1158468" cy="180105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31750"/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109" name="Picture 13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 xmlns="">
                    <a14:imgLayer r:embed="rId16">
                      <a14:imgEffect>
                        <a14:backgroundRemoval t="0" b="100000" l="17667" r="79444">
                          <a14:foregroundMark x1="50444" y1="33750" x2="67222" y2="38571"/>
                          <a14:foregroundMark x1="51000" y1="29821" x2="63778" y2="29286"/>
                          <a14:foregroundMark x1="53000" y1="23393" x2="67333" y2="241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9321" y="2977419"/>
              <a:ext cx="2391998" cy="14883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" name="Прямоугольник 31"/>
            <p:cNvSpPr/>
            <p:nvPr/>
          </p:nvSpPr>
          <p:spPr>
            <a:xfrm>
              <a:off x="6057392" y="5155894"/>
              <a:ext cx="1385926" cy="45236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latin typeface="Comic Sans MS" pitchFamily="66" charset="0"/>
                </a:rPr>
                <a:t>Asterix</a:t>
              </a:r>
              <a:endParaRPr lang="ru-RU" dirty="0">
                <a:latin typeface="Comic Sans MS" pitchFamily="66" charset="0"/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7299077" y="2910101"/>
            <a:ext cx="1747773" cy="2698157"/>
            <a:chOff x="7299077" y="2910101"/>
            <a:chExt cx="1747773" cy="2698157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7667231" y="3562105"/>
              <a:ext cx="1379619" cy="2007599"/>
              <a:chOff x="7741319" y="3562105"/>
              <a:chExt cx="1379619" cy="2007599"/>
            </a:xfrm>
          </p:grpSpPr>
          <p:sp>
            <p:nvSpPr>
              <p:cNvPr id="22" name="Прямоугольная выноска 21"/>
              <p:cNvSpPr/>
              <p:nvPr/>
            </p:nvSpPr>
            <p:spPr>
              <a:xfrm>
                <a:off x="7741319" y="3562105"/>
                <a:ext cx="1379619" cy="2007599"/>
              </a:xfrm>
              <a:prstGeom prst="wedgeRectCallout">
                <a:avLst>
                  <a:gd name="adj1" fmla="val -5418"/>
                  <a:gd name="adj2" fmla="val -139358"/>
                </a:avLst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104" name="Picture 8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60643" y="3721596"/>
                <a:ext cx="1150110" cy="176226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31750"/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108" name="Picture 1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 xmlns="">
                    <a14:imgLayer r:embed="rId19">
                      <a14:imgEffect>
                        <a14:backgroundRemoval t="0" b="100000" l="0" r="100000">
                          <a14:foregroundMark x1="7255" y1="19118" x2="12549" y2="26471"/>
                          <a14:backgroundMark x1="7647" y1="36618" x2="22157" y2="795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9077" y="2910101"/>
              <a:ext cx="1398695" cy="18649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Прямоугольник 32"/>
            <p:cNvSpPr/>
            <p:nvPr/>
          </p:nvSpPr>
          <p:spPr>
            <a:xfrm>
              <a:off x="7735012" y="5155893"/>
              <a:ext cx="1311499" cy="45236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latin typeface="Comic Sans MS" pitchFamily="66" charset="0"/>
                </a:rPr>
                <a:t>Ju</a:t>
              </a:r>
              <a:r>
                <a:rPr lang="en-US" dirty="0">
                  <a:latin typeface="Comic Sans MS" pitchFamily="66" charset="0"/>
                </a:rPr>
                <a:t>-</a:t>
              </a:r>
              <a:r>
                <a:rPr lang="en-US" dirty="0" err="1">
                  <a:latin typeface="Comic Sans MS" pitchFamily="66" charset="0"/>
                </a:rPr>
                <a:t>Gi</a:t>
              </a:r>
              <a:r>
                <a:rPr lang="en-US" dirty="0">
                  <a:latin typeface="Comic Sans MS" pitchFamily="66" charset="0"/>
                </a:rPr>
                <a:t>-Oh</a:t>
              </a:r>
              <a:endParaRPr lang="ru-RU" dirty="0">
                <a:latin typeface="Comic Sans MS" pitchFamily="66" charset="0"/>
              </a:endParaRPr>
            </a:p>
          </p:txBody>
        </p:sp>
      </p:grpSp>
      <p:sp>
        <p:nvSpPr>
          <p:cNvPr id="38" name="Прямоугольник 37"/>
          <p:cNvSpPr/>
          <p:nvPr/>
        </p:nvSpPr>
        <p:spPr>
          <a:xfrm>
            <a:off x="0" y="0"/>
            <a:ext cx="500034" cy="6429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78157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541" y="0"/>
            <a:ext cx="8839200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110609"/>
            <a:ext cx="8280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omic Sans MS" pitchFamily="66" charset="0"/>
              </a:rPr>
              <a:t>Ex.3. Group the nationalities under: -an, -</a:t>
            </a:r>
            <a:r>
              <a:rPr lang="en-US" sz="2000" dirty="0" err="1">
                <a:solidFill>
                  <a:schemeClr val="bg1"/>
                </a:solidFill>
                <a:latin typeface="Comic Sans MS" pitchFamily="66" charset="0"/>
              </a:rPr>
              <a:t>ish</a:t>
            </a:r>
            <a:r>
              <a:rPr lang="en-US" sz="2000" dirty="0">
                <a:solidFill>
                  <a:schemeClr val="bg1"/>
                </a:solidFill>
                <a:latin typeface="Comic Sans MS" pitchFamily="66" charset="0"/>
              </a:rPr>
              <a:t>, -</a:t>
            </a:r>
            <a:r>
              <a:rPr lang="en-US" sz="2000" dirty="0" err="1">
                <a:solidFill>
                  <a:schemeClr val="bg1"/>
                </a:solidFill>
                <a:latin typeface="Comic Sans MS" pitchFamily="66" charset="0"/>
              </a:rPr>
              <a:t>ian</a:t>
            </a:r>
            <a:r>
              <a:rPr lang="en-US" sz="2000" dirty="0">
                <a:solidFill>
                  <a:schemeClr val="bg1"/>
                </a:solidFill>
                <a:latin typeface="Comic Sans MS" pitchFamily="66" charset="0"/>
              </a:rPr>
              <a:t>, -</a:t>
            </a:r>
            <a:r>
              <a:rPr lang="en-US" sz="2000" dirty="0" err="1">
                <a:solidFill>
                  <a:schemeClr val="bg1"/>
                </a:solidFill>
                <a:latin typeface="Comic Sans MS" pitchFamily="66" charset="0"/>
              </a:rPr>
              <a:t>er</a:t>
            </a:r>
            <a:r>
              <a:rPr lang="en-US" sz="2000" dirty="0">
                <a:solidFill>
                  <a:schemeClr val="bg1"/>
                </a:solidFill>
                <a:latin typeface="Comic Sans MS" pitchFamily="66" charset="0"/>
              </a:rPr>
              <a:t>, -</a:t>
            </a:r>
            <a:r>
              <a:rPr lang="en-US" sz="2000" dirty="0" err="1">
                <a:solidFill>
                  <a:schemeClr val="bg1"/>
                </a:solidFill>
                <a:latin typeface="Comic Sans MS" pitchFamily="66" charset="0"/>
              </a:rPr>
              <a:t>ese</a:t>
            </a:r>
            <a:r>
              <a:rPr lang="en-US" sz="2000" dirty="0">
                <a:solidFill>
                  <a:schemeClr val="bg1"/>
                </a:solidFill>
                <a:latin typeface="Comic Sans MS" pitchFamily="66" charset="0"/>
              </a:rPr>
              <a:t>, other. </a:t>
            </a:r>
            <a:endParaRPr lang="ru-RU" sz="20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918" r="1641" b="54971"/>
          <a:stretch/>
        </p:blipFill>
        <p:spPr bwMode="auto">
          <a:xfrm>
            <a:off x="971600" y="4113418"/>
            <a:ext cx="3636404" cy="1601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89" t="47478" b="10887"/>
          <a:stretch/>
        </p:blipFill>
        <p:spPr bwMode="auto">
          <a:xfrm>
            <a:off x="4555373" y="4052593"/>
            <a:ext cx="3582839" cy="1662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73287438"/>
              </p:ext>
            </p:extLst>
          </p:nvPr>
        </p:nvGraphicFramePr>
        <p:xfrm>
          <a:off x="179512" y="610875"/>
          <a:ext cx="8856984" cy="22773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616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7616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7616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7616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7616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47616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66385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mic Sans MS" pitchFamily="66" charset="0"/>
                        </a:rPr>
                        <a:t>-an</a:t>
                      </a:r>
                      <a:endParaRPr lang="ru-RU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mic Sans MS" pitchFamily="66" charset="0"/>
                        </a:rPr>
                        <a:t>-</a:t>
                      </a:r>
                      <a:r>
                        <a:rPr lang="en-US" dirty="0" err="1">
                          <a:latin typeface="Comic Sans MS" pitchFamily="66" charset="0"/>
                        </a:rPr>
                        <a:t>ish</a:t>
                      </a:r>
                      <a:endParaRPr lang="ru-RU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mic Sans MS" pitchFamily="66" charset="0"/>
                        </a:rPr>
                        <a:t>-</a:t>
                      </a:r>
                      <a:r>
                        <a:rPr lang="en-US" dirty="0" err="1">
                          <a:latin typeface="Comic Sans MS" pitchFamily="66" charset="0"/>
                        </a:rPr>
                        <a:t>ian</a:t>
                      </a:r>
                      <a:endParaRPr lang="ru-RU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mic Sans MS" pitchFamily="66" charset="0"/>
                        </a:rPr>
                        <a:t>-</a:t>
                      </a:r>
                      <a:r>
                        <a:rPr lang="en-US" dirty="0" err="1">
                          <a:latin typeface="Comic Sans MS" pitchFamily="66" charset="0"/>
                        </a:rPr>
                        <a:t>er</a:t>
                      </a:r>
                      <a:endParaRPr lang="ru-RU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mic Sans MS" pitchFamily="66" charset="0"/>
                        </a:rPr>
                        <a:t>-</a:t>
                      </a:r>
                      <a:r>
                        <a:rPr lang="en-US" dirty="0" err="1">
                          <a:latin typeface="Comic Sans MS" pitchFamily="66" charset="0"/>
                        </a:rPr>
                        <a:t>ese</a:t>
                      </a:r>
                      <a:endParaRPr lang="ru-RU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mic Sans MS" pitchFamily="66" charset="0"/>
                        </a:rPr>
                        <a:t>other</a:t>
                      </a:r>
                      <a:endParaRPr lang="ru-RU" dirty="0">
                        <a:latin typeface="Comic Sans MS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1354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335614" y="2929508"/>
            <a:ext cx="2520280" cy="95939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omic Sans MS" pitchFamily="66" charset="0"/>
              </a:rPr>
              <a:t>China</a:t>
            </a:r>
            <a:endParaRPr lang="ru-RU" sz="3200" dirty="0">
              <a:latin typeface="Comic Sans MS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228183" y="1364967"/>
            <a:ext cx="1224137" cy="43204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Chinese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335614" y="2929508"/>
            <a:ext cx="2520280" cy="95939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omic Sans MS" pitchFamily="66" charset="0"/>
              </a:rPr>
              <a:t>France</a:t>
            </a:r>
            <a:endParaRPr lang="ru-RU" sz="3200" dirty="0">
              <a:latin typeface="Comic Sans MS" pitchFamily="66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748370" y="1364967"/>
            <a:ext cx="1224137" cy="43204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French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335614" y="2929508"/>
            <a:ext cx="2520280" cy="95939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omic Sans MS" pitchFamily="66" charset="0"/>
              </a:rPr>
              <a:t>Japan</a:t>
            </a:r>
            <a:endParaRPr lang="ru-RU" sz="3200" dirty="0">
              <a:latin typeface="Comic Sans MS" pitchFamily="66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228183" y="1942439"/>
            <a:ext cx="1224137" cy="43204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Japanese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335614" y="2929508"/>
            <a:ext cx="2520280" cy="95939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omic Sans MS" pitchFamily="66" charset="0"/>
              </a:rPr>
              <a:t>Russia</a:t>
            </a:r>
            <a:endParaRPr lang="ru-RU" sz="3200" dirty="0">
              <a:latin typeface="Comic Sans MS" pitchFamily="66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241364" y="1364967"/>
            <a:ext cx="1224137" cy="43204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Russian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335614" y="2929508"/>
            <a:ext cx="2520280" cy="95939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omic Sans MS" pitchFamily="66" charset="0"/>
              </a:rPr>
              <a:t>Spain</a:t>
            </a:r>
            <a:endParaRPr lang="ru-RU" sz="3200" dirty="0">
              <a:latin typeface="Comic Sans MS" pitchFamily="66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811647" y="1364967"/>
            <a:ext cx="1224137" cy="43204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Spanish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335614" y="2929508"/>
            <a:ext cx="2520280" cy="95939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omic Sans MS" pitchFamily="66" charset="0"/>
              </a:rPr>
              <a:t>Canada</a:t>
            </a:r>
            <a:endParaRPr lang="ru-RU" sz="3200" dirty="0">
              <a:latin typeface="Comic Sans MS" pitchFamily="66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241364" y="1949415"/>
            <a:ext cx="1224137" cy="43204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Canadian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335614" y="2929508"/>
            <a:ext cx="2520280" cy="95939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omic Sans MS" pitchFamily="66" charset="0"/>
              </a:rPr>
              <a:t>Africa</a:t>
            </a:r>
            <a:endParaRPr lang="ru-RU" sz="3200" dirty="0">
              <a:latin typeface="Comic Sans MS" pitchFamily="66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41529" y="1364967"/>
            <a:ext cx="1224137" cy="43204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African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335614" y="2929508"/>
            <a:ext cx="2520280" cy="95939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omic Sans MS" pitchFamily="66" charset="0"/>
              </a:rPr>
              <a:t>the UK</a:t>
            </a:r>
            <a:endParaRPr lang="ru-RU" sz="3200" dirty="0">
              <a:latin typeface="Comic Sans MS" pitchFamily="66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811647" y="1942439"/>
            <a:ext cx="1224137" cy="43204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British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335614" y="2929508"/>
            <a:ext cx="2520280" cy="95939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omic Sans MS" pitchFamily="66" charset="0"/>
              </a:rPr>
              <a:t>New Zealand</a:t>
            </a:r>
            <a:endParaRPr lang="ru-RU" sz="3200" dirty="0">
              <a:latin typeface="Comic Sans MS" pitchFamily="66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690199" y="1580991"/>
            <a:ext cx="1321961" cy="57747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New Zealander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335614" y="2929508"/>
            <a:ext cx="2520280" cy="95939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omic Sans MS" pitchFamily="66" charset="0"/>
              </a:rPr>
              <a:t>Mexico</a:t>
            </a:r>
            <a:endParaRPr lang="ru-RU" sz="3200" dirty="0">
              <a:latin typeface="Comic Sans MS" pitchFamily="66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41529" y="1942439"/>
            <a:ext cx="1224137" cy="43204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Mexican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335614" y="2929508"/>
            <a:ext cx="2520280" cy="95939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omic Sans MS" pitchFamily="66" charset="0"/>
              </a:rPr>
              <a:t>Australia</a:t>
            </a:r>
            <a:endParaRPr lang="ru-RU" sz="3200" dirty="0">
              <a:latin typeface="Comic Sans MS" pitchFamily="66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194109" y="2420331"/>
            <a:ext cx="1318647" cy="43204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Australian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3335614" y="2929508"/>
            <a:ext cx="2520280" cy="95939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omic Sans MS" pitchFamily="66" charset="0"/>
              </a:rPr>
              <a:t>the USA</a:t>
            </a:r>
            <a:endParaRPr lang="ru-RU" sz="3200" dirty="0">
              <a:latin typeface="Comic Sans MS" pitchFamily="66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41529" y="2420331"/>
            <a:ext cx="1224137" cy="43204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American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3335614" y="2929508"/>
            <a:ext cx="2520280" cy="95939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omic Sans MS" pitchFamily="66" charset="0"/>
              </a:rPr>
              <a:t>Greece</a:t>
            </a:r>
            <a:endParaRPr lang="ru-RU" sz="3200" dirty="0">
              <a:latin typeface="Comic Sans MS" pitchFamily="66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7748370" y="1942439"/>
            <a:ext cx="1224137" cy="43204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Greek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3335614" y="2929508"/>
            <a:ext cx="2520280" cy="95939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omic Sans MS" pitchFamily="66" charset="0"/>
              </a:rPr>
              <a:t>Portugal</a:t>
            </a:r>
            <a:endParaRPr lang="ru-RU" sz="3200" dirty="0">
              <a:latin typeface="Comic Sans MS" pitchFamily="66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6156176" y="2420331"/>
            <a:ext cx="1368151" cy="43204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Portuguese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3335614" y="2929508"/>
            <a:ext cx="2520280" cy="95939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omic Sans MS" pitchFamily="66" charset="0"/>
              </a:rPr>
              <a:t>Ireland</a:t>
            </a:r>
            <a:endParaRPr lang="ru-RU" sz="3200" dirty="0">
              <a:latin typeface="Comic Sans MS" pitchFamily="66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1811647" y="2420331"/>
            <a:ext cx="1224137" cy="43204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Irish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0" y="0"/>
            <a:ext cx="500034" cy="5714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87725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9" grpId="0" animBg="1"/>
      <p:bldP spid="12" grpId="0" animBg="1"/>
      <p:bldP spid="12" grpId="1" animBg="1"/>
      <p:bldP spid="13" grpId="0" animBg="1"/>
      <p:bldP spid="14" grpId="0" animBg="1"/>
      <p:bldP spid="14" grpId="1" animBg="1"/>
      <p:bldP spid="15" grpId="0" animBg="1"/>
      <p:bldP spid="16" grpId="0" animBg="1"/>
      <p:bldP spid="16" grpId="1" animBg="1"/>
      <p:bldP spid="17" grpId="0" animBg="1"/>
      <p:bldP spid="18" grpId="0" animBg="1"/>
      <p:bldP spid="18" grpId="1" animBg="1"/>
      <p:bldP spid="19" grpId="0" animBg="1"/>
      <p:bldP spid="20" grpId="0" animBg="1"/>
      <p:bldP spid="20" grpId="1" animBg="1"/>
      <p:bldP spid="21" grpId="0" animBg="1"/>
      <p:bldP spid="22" grpId="0" animBg="1"/>
      <p:bldP spid="22" grpId="1" animBg="1"/>
      <p:bldP spid="23" grpId="0" animBg="1"/>
      <p:bldP spid="24" grpId="0" animBg="1"/>
      <p:bldP spid="24" grpId="1" animBg="1"/>
      <p:bldP spid="25" grpId="0" animBg="1"/>
      <p:bldP spid="26" grpId="0" animBg="1"/>
      <p:bldP spid="26" grpId="1" animBg="1"/>
      <p:bldP spid="27" grpId="0" animBg="1"/>
      <p:bldP spid="28" grpId="0" animBg="1"/>
      <p:bldP spid="28" grpId="1" animBg="1"/>
      <p:bldP spid="29" grpId="0" animBg="1"/>
      <p:bldP spid="30" grpId="0" animBg="1"/>
      <p:bldP spid="30" grpId="1" animBg="1"/>
      <p:bldP spid="31" grpId="0" animBg="1"/>
      <p:bldP spid="32" grpId="0" animBg="1"/>
      <p:bldP spid="32" grpId="1" animBg="1"/>
      <p:bldP spid="33" grpId="0" animBg="1"/>
      <p:bldP spid="34" grpId="0" animBg="1"/>
      <p:bldP spid="34" grpId="1" animBg="1"/>
      <p:bldP spid="35" grpId="0" animBg="1"/>
      <p:bldP spid="36" grpId="0" animBg="1"/>
      <p:bldP spid="36" grpId="1" animBg="1"/>
      <p:bldP spid="37" grpId="0" animBg="1"/>
      <p:bldP spid="38" grpId="0" animBg="1"/>
      <p:bldP spid="38" grpId="1" animBg="1"/>
      <p:bldP spid="3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277" t="55232" r="68273" b="20204"/>
          <a:stretch/>
        </p:blipFill>
        <p:spPr bwMode="auto">
          <a:xfrm>
            <a:off x="251520" y="1417340"/>
            <a:ext cx="4102786" cy="2770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796" t="55232" r="25391" b="20204"/>
          <a:stretch/>
        </p:blipFill>
        <p:spPr bwMode="auto">
          <a:xfrm>
            <a:off x="5364088" y="1417340"/>
            <a:ext cx="3373081" cy="2770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541" y="0"/>
            <a:ext cx="8839200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7544" y="110609"/>
            <a:ext cx="8280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omic Sans MS" pitchFamily="66" charset="0"/>
              </a:rPr>
              <a:t>Write the missing letters. </a:t>
            </a:r>
            <a:endParaRPr lang="ru-RU" sz="20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75430" y="1489348"/>
            <a:ext cx="2736304" cy="64807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>
                <a:latin typeface="Comic Sans MS" pitchFamily="66" charset="0"/>
              </a:rPr>
              <a:t>French</a:t>
            </a:r>
            <a:endParaRPr lang="ru-RU" sz="2800" dirty="0">
              <a:latin typeface="Comic Sans MS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75430" y="2137420"/>
            <a:ext cx="3504482" cy="64807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>
                <a:latin typeface="Comic Sans MS" pitchFamily="66" charset="0"/>
              </a:rPr>
              <a:t>American</a:t>
            </a:r>
            <a:endParaRPr lang="ru-RU" sz="2800" dirty="0">
              <a:latin typeface="Comic Sans MS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5430" y="2785492"/>
            <a:ext cx="3504482" cy="64807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>
                <a:latin typeface="Comic Sans MS" pitchFamily="66" charset="0"/>
              </a:rPr>
              <a:t>British</a:t>
            </a:r>
            <a:endParaRPr lang="ru-RU" sz="2800" dirty="0">
              <a:latin typeface="Comic Sans MS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75430" y="3433564"/>
            <a:ext cx="3504482" cy="64807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>
                <a:latin typeface="Comic Sans MS" pitchFamily="66" charset="0"/>
              </a:rPr>
              <a:t>Japanese</a:t>
            </a:r>
            <a:endParaRPr lang="ru-RU" sz="2800" dirty="0">
              <a:latin typeface="Comic Sans MS" pitchFamily="66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356259" y="1509347"/>
            <a:ext cx="3392205" cy="64807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>
                <a:latin typeface="Comic Sans MS" pitchFamily="66" charset="0"/>
              </a:rPr>
              <a:t>Canadian</a:t>
            </a:r>
            <a:endParaRPr lang="ru-RU" sz="2800" dirty="0">
              <a:latin typeface="Comic Sans MS" pitchFamily="66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356259" y="2157419"/>
            <a:ext cx="2672125" cy="64807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>
                <a:latin typeface="Comic Sans MS" pitchFamily="66" charset="0"/>
              </a:rPr>
              <a:t>Russian</a:t>
            </a:r>
            <a:endParaRPr lang="ru-RU" sz="2800" dirty="0">
              <a:latin typeface="Comic Sans MS" pitchFamily="66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356259" y="2805491"/>
            <a:ext cx="2672125" cy="64807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>
                <a:latin typeface="Comic Sans MS" pitchFamily="66" charset="0"/>
              </a:rPr>
              <a:t>Greek</a:t>
            </a:r>
            <a:endParaRPr lang="ru-RU" sz="2800" dirty="0">
              <a:latin typeface="Comic Sans MS" pitchFamily="66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356259" y="3453563"/>
            <a:ext cx="2672125" cy="64807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>
                <a:latin typeface="Comic Sans MS" pitchFamily="66" charset="0"/>
              </a:rPr>
              <a:t>Italian</a:t>
            </a:r>
            <a:endParaRPr lang="ru-RU" sz="2800" dirty="0">
              <a:latin typeface="Comic Sans MS" pitchFamily="66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0"/>
            <a:ext cx="500034" cy="6429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266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02" t="31105" r="46147" b="14534"/>
          <a:stretch/>
        </p:blipFill>
        <p:spPr bwMode="auto">
          <a:xfrm>
            <a:off x="827583" y="272749"/>
            <a:ext cx="7358678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635896" y="996518"/>
            <a:ext cx="2448272" cy="38515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itchFamily="66" charset="0"/>
              </a:rPr>
              <a:t>French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35896" y="1463170"/>
            <a:ext cx="2448272" cy="38515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itchFamily="66" charset="0"/>
              </a:rPr>
              <a:t>American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35896" y="1953006"/>
            <a:ext cx="2448272" cy="38515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itchFamily="66" charset="0"/>
              </a:rPr>
              <a:t>British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635896" y="2420434"/>
            <a:ext cx="2448272" cy="38515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itchFamily="66" charset="0"/>
              </a:rPr>
              <a:t>Japanese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635896" y="2904158"/>
            <a:ext cx="2448272" cy="38515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itchFamily="66" charset="0"/>
              </a:rPr>
              <a:t>Canadian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635896" y="3370810"/>
            <a:ext cx="2448272" cy="38515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itchFamily="66" charset="0"/>
              </a:rPr>
              <a:t>Russian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635896" y="3860646"/>
            <a:ext cx="2448272" cy="38515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itchFamily="66" charset="0"/>
              </a:rPr>
              <a:t>Greek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635896" y="4328074"/>
            <a:ext cx="2448272" cy="38515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itchFamily="66" charset="0"/>
              </a:rPr>
              <a:t>Italian</a:t>
            </a:r>
            <a:endParaRPr lang="ru-RU" sz="2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346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1637</TotalTime>
  <Words>941</Words>
  <Application>Microsoft Office PowerPoint</Application>
  <PresentationFormat>Экран (16:10)</PresentationFormat>
  <Paragraphs>262</Paragraphs>
  <Slides>25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56</cp:revision>
  <dcterms:created xsi:type="dcterms:W3CDTF">2021-08-14T19:47:09Z</dcterms:created>
  <dcterms:modified xsi:type="dcterms:W3CDTF">2023-10-31T03:54:04Z</dcterms:modified>
</cp:coreProperties>
</file>