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3" r:id="rId3"/>
    <p:sldId id="265" r:id="rId4"/>
    <p:sldId id="266" r:id="rId5"/>
    <p:sldId id="267" r:id="rId6"/>
    <p:sldId id="268" r:id="rId7"/>
    <p:sldId id="270" r:id="rId8"/>
    <p:sldId id="271" r:id="rId9"/>
    <p:sldId id="272" r:id="rId10"/>
    <p:sldId id="273" r:id="rId11"/>
    <p:sldId id="274" r:id="rId12"/>
    <p:sldId id="275" r:id="rId13"/>
    <p:sldId id="276" r:id="rId14"/>
    <p:sldId id="277" r:id="rId15"/>
    <p:sldId id="278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948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12.11.2017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12.11.2017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294709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20" y="2071678"/>
            <a:ext cx="2533664" cy="3547130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714612" y="3357562"/>
            <a:ext cx="6429388" cy="1673352"/>
          </a:xfrm>
        </p:spPr>
        <p:txBody>
          <a:bodyPr/>
          <a:lstStyle/>
          <a:p>
            <a:pPr algn="ctr"/>
            <a:r>
              <a:rPr lang="ru-RU" dirty="0" smtClean="0"/>
              <a:t>Гражданско-правовая ответственность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52728"/>
          </a:xfrm>
        </p:spPr>
        <p:txBody>
          <a:bodyPr>
            <a:noAutofit/>
          </a:bodyPr>
          <a:lstStyle/>
          <a:p>
            <a:pPr algn="ctr"/>
            <a:r>
              <a:rPr lang="ru-RU" sz="4000" dirty="0" smtClean="0"/>
              <a:t>Гражданско-правовая ответственность – это способ защиты гражданских прав</a:t>
            </a:r>
            <a:endParaRPr lang="ru-RU" sz="40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636"/>
          <a:stretch/>
        </p:blipFill>
        <p:spPr>
          <a:xfrm>
            <a:off x="0" y="1484784"/>
            <a:ext cx="9144000" cy="5373216"/>
          </a:xfrm>
        </p:spPr>
      </p:pic>
    </p:spTree>
    <p:extLst>
      <p:ext uri="{BB962C8B-B14F-4D97-AF65-F5344CB8AC3E}">
        <p14:creationId xmlns:p14="http://schemas.microsoft.com/office/powerpoint/2010/main" val="3751275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0817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Условия </a:t>
            </a:r>
            <a:r>
              <a:rPr lang="ru-RU" dirty="0" smtClean="0"/>
              <a:t>наступления </a:t>
            </a:r>
            <a:r>
              <a:rPr lang="ru-RU" dirty="0" smtClean="0"/>
              <a:t>гражданско-правовой </a:t>
            </a:r>
            <a:r>
              <a:rPr lang="ru-RU" dirty="0" smtClean="0"/>
              <a:t>ответственности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452"/>
          <a:stretch/>
        </p:blipFill>
        <p:spPr>
          <a:xfrm>
            <a:off x="34506" y="1408176"/>
            <a:ext cx="9074988" cy="5449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4451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08176"/>
          </a:xfrm>
        </p:spPr>
        <p:txBody>
          <a:bodyPr>
            <a:noAutofit/>
          </a:bodyPr>
          <a:lstStyle/>
          <a:p>
            <a:pPr algn="ctr"/>
            <a:r>
              <a:rPr lang="ru-RU" sz="4800" dirty="0" smtClean="0"/>
              <a:t>Формы гражданско-правовой ответственности</a:t>
            </a:r>
            <a:endParaRPr lang="ru-RU" sz="4800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459"/>
          <a:stretch/>
        </p:blipFill>
        <p:spPr>
          <a:xfrm>
            <a:off x="0" y="1556791"/>
            <a:ext cx="9144000" cy="5301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761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08176"/>
          </a:xfrm>
        </p:spPr>
        <p:txBody>
          <a:bodyPr>
            <a:noAutofit/>
          </a:bodyPr>
          <a:lstStyle/>
          <a:p>
            <a:pPr algn="ctr"/>
            <a:r>
              <a:rPr lang="ru-RU" sz="4800" dirty="0" smtClean="0"/>
              <a:t>Формы гражданско-правовой ответственности</a:t>
            </a:r>
            <a:endParaRPr lang="ru-RU" sz="4800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750"/>
          <a:stretch/>
        </p:blipFill>
        <p:spPr>
          <a:xfrm>
            <a:off x="0" y="1408176"/>
            <a:ext cx="9144000" cy="5449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5811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08176"/>
          </a:xfrm>
        </p:spPr>
        <p:txBody>
          <a:bodyPr>
            <a:noAutofit/>
          </a:bodyPr>
          <a:lstStyle/>
          <a:p>
            <a:pPr algn="ctr"/>
            <a:r>
              <a:rPr lang="ru-RU" sz="4800" dirty="0" smtClean="0"/>
              <a:t>Виды гражданско-правовой ответственности</a:t>
            </a:r>
            <a:endParaRPr lang="ru-RU" sz="48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645" b="1"/>
          <a:stretch/>
        </p:blipFill>
        <p:spPr>
          <a:xfrm>
            <a:off x="1" y="1408176"/>
            <a:ext cx="9144000" cy="5449824"/>
          </a:xfrm>
        </p:spPr>
      </p:pic>
    </p:spTree>
    <p:extLst>
      <p:ext uri="{BB962C8B-B14F-4D97-AF65-F5344CB8AC3E}">
        <p14:creationId xmlns:p14="http://schemas.microsoft.com/office/powerpoint/2010/main" val="2972404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08176"/>
          </a:xfrm>
        </p:spPr>
        <p:txBody>
          <a:bodyPr>
            <a:noAutofit/>
          </a:bodyPr>
          <a:lstStyle/>
          <a:p>
            <a:pPr algn="ctr"/>
            <a:r>
              <a:rPr lang="ru-RU" sz="4800" dirty="0" smtClean="0"/>
              <a:t>Виды гражданско-правовой ответственности</a:t>
            </a:r>
            <a:endParaRPr lang="ru-RU" sz="4800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610"/>
          <a:stretch/>
        </p:blipFill>
        <p:spPr>
          <a:xfrm>
            <a:off x="0" y="1408176"/>
            <a:ext cx="9144000" cy="5449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9792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Проверка пройденного материала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83765"/>
            <a:ext cx="8229600" cy="5117168"/>
          </a:xfrm>
        </p:spPr>
        <p:txBody>
          <a:bodyPr>
            <a:normAutofit fontScale="85000" lnSpcReduction="10000"/>
          </a:bodyPr>
          <a:lstStyle/>
          <a:p>
            <a:pPr marL="118872" indent="0">
              <a:buNone/>
            </a:pPr>
            <a:r>
              <a:rPr lang="ru-RU" sz="3300" kern="10" dirty="0" smtClean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CC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1. Гражданско-правовое правонарушение</a:t>
            </a:r>
          </a:p>
          <a:p>
            <a:pPr marL="457200" lvl="1" indent="0">
              <a:buNone/>
            </a:pPr>
            <a:r>
              <a:rPr lang="ru-RU" altLang="ru-RU" dirty="0" smtClean="0"/>
              <a:t>1.Проступок</a:t>
            </a:r>
            <a:r>
              <a:rPr lang="ru-RU" altLang="ru-RU" dirty="0"/>
              <a:t>.</a:t>
            </a:r>
          </a:p>
          <a:p>
            <a:pPr marL="457200" lvl="1" indent="0">
              <a:buNone/>
            </a:pPr>
            <a:r>
              <a:rPr lang="ru-RU" altLang="ru-RU" dirty="0"/>
              <a:t>2. Дисциплинарный проступок.</a:t>
            </a:r>
          </a:p>
          <a:p>
            <a:pPr marL="457200" lvl="1" indent="0">
              <a:buNone/>
            </a:pPr>
            <a:r>
              <a:rPr lang="ru-RU" altLang="ru-RU" dirty="0"/>
              <a:t>3. Преступление.</a:t>
            </a:r>
          </a:p>
          <a:p>
            <a:pPr marL="457200" lvl="1" indent="0">
              <a:buNone/>
            </a:pPr>
            <a:r>
              <a:rPr lang="ru-RU" altLang="ru-RU" dirty="0"/>
              <a:t>4. </a:t>
            </a:r>
            <a:r>
              <a:rPr lang="ru-RU" altLang="ru-RU" dirty="0" smtClean="0"/>
              <a:t>Деликт.</a:t>
            </a:r>
          </a:p>
          <a:p>
            <a:pPr marL="457200" lvl="1" indent="0">
              <a:buNone/>
            </a:pPr>
            <a:endParaRPr lang="ru-RU" sz="2000" kern="10" dirty="0" smtClean="0">
              <a:ln w="9525">
                <a:solidFill>
                  <a:schemeClr val="tx1"/>
                </a:solidFill>
                <a:round/>
                <a:headEnd/>
                <a:tailEnd/>
              </a:ln>
              <a:solidFill>
                <a:srgbClr val="CC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r>
              <a:rPr lang="ru-RU" sz="3300" kern="10" dirty="0" smtClean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CC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Назовите </a:t>
            </a:r>
            <a:r>
              <a:rPr lang="ru-RU" sz="3300" kern="1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CC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основания для наступления ГПО</a:t>
            </a:r>
            <a:endParaRPr lang="ru-RU" altLang="ru-RU" sz="3300" dirty="0" smtClean="0"/>
          </a:p>
          <a:p>
            <a:pPr marL="457200" lvl="1" indent="0">
              <a:buNone/>
            </a:pPr>
            <a:r>
              <a:rPr lang="ru-RU" altLang="ru-RU" sz="2600" dirty="0" smtClean="0"/>
              <a:t>1. </a:t>
            </a:r>
            <a:r>
              <a:rPr lang="ru-RU" altLang="ru-RU" dirty="0" smtClean="0"/>
              <a:t>Вина</a:t>
            </a:r>
            <a:r>
              <a:rPr lang="ru-RU" altLang="ru-RU" dirty="0"/>
              <a:t>; ущерб; причинная связь между действием и причиненным ущербом.</a:t>
            </a:r>
          </a:p>
          <a:p>
            <a:pPr marL="457200" lvl="1" indent="0">
              <a:buNone/>
            </a:pPr>
            <a:r>
              <a:rPr lang="ru-RU" altLang="ru-RU" dirty="0"/>
              <a:t>2. Действие; ущерб; причинная связь между действием и причиненным ущербом.</a:t>
            </a:r>
          </a:p>
          <a:p>
            <a:pPr marL="457200" lvl="1" indent="0">
              <a:buNone/>
            </a:pPr>
            <a:r>
              <a:rPr lang="ru-RU" altLang="ru-RU" dirty="0"/>
              <a:t>3. Вина; ущерб; действие ( бездействие).</a:t>
            </a:r>
          </a:p>
          <a:p>
            <a:pPr marL="633222" indent="-514350">
              <a:buFont typeface="+mj-lt"/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14026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Проверка пройденного материала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83765"/>
            <a:ext cx="8229600" cy="5117168"/>
          </a:xfrm>
        </p:spPr>
        <p:txBody>
          <a:bodyPr>
            <a:normAutofit/>
          </a:bodyPr>
          <a:lstStyle/>
          <a:p>
            <a:pPr marL="118872" indent="0">
              <a:buNone/>
            </a:pPr>
            <a:r>
              <a:rPr lang="ru-RU" sz="3300" kern="10" dirty="0" smtClean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CC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ru-RU" sz="2800" kern="10" dirty="0" smtClean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CC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ru-RU" sz="2800" kern="1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CC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Способы обеспечения обязательства</a:t>
            </a:r>
            <a:endParaRPr lang="ru-RU" sz="2800" kern="10" dirty="0" smtClean="0">
              <a:ln w="9525">
                <a:solidFill>
                  <a:schemeClr val="tx1"/>
                </a:solidFill>
                <a:round/>
                <a:headEnd/>
                <a:tailEnd/>
              </a:ln>
              <a:solidFill>
                <a:srgbClr val="CC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8872" indent="0">
              <a:buNone/>
            </a:pPr>
            <a:r>
              <a:rPr lang="ru-RU" altLang="ru-RU" sz="2400" dirty="0" smtClean="0"/>
              <a:t>     1. Неустойка</a:t>
            </a:r>
            <a:r>
              <a:rPr lang="ru-RU" altLang="ru-RU" sz="2400" dirty="0"/>
              <a:t>.</a:t>
            </a:r>
          </a:p>
          <a:p>
            <a:pPr marL="118872" indent="0">
              <a:buNone/>
            </a:pPr>
            <a:r>
              <a:rPr lang="ru-RU" altLang="ru-RU" sz="2400" dirty="0" smtClean="0"/>
              <a:t>     2. Залог</a:t>
            </a:r>
            <a:r>
              <a:rPr lang="ru-RU" altLang="ru-RU" sz="2400" dirty="0"/>
              <a:t>.</a:t>
            </a:r>
          </a:p>
          <a:p>
            <a:pPr marL="118872" indent="0">
              <a:buNone/>
            </a:pPr>
            <a:r>
              <a:rPr lang="ru-RU" altLang="ru-RU" sz="2400" dirty="0" smtClean="0"/>
              <a:t>     3. Гарантия</a:t>
            </a:r>
            <a:r>
              <a:rPr lang="ru-RU" altLang="ru-RU" sz="2400" dirty="0"/>
              <a:t>.</a:t>
            </a:r>
          </a:p>
          <a:p>
            <a:pPr marL="118872" indent="0">
              <a:buNone/>
            </a:pPr>
            <a:r>
              <a:rPr lang="ru-RU" altLang="ru-RU" sz="2400" dirty="0" smtClean="0"/>
              <a:t>     4</a:t>
            </a:r>
            <a:r>
              <a:rPr lang="ru-RU" altLang="ru-RU" sz="2400" dirty="0"/>
              <a:t>. Задаток.</a:t>
            </a:r>
          </a:p>
          <a:p>
            <a:pPr marL="118872" indent="0">
              <a:buNone/>
            </a:pPr>
            <a:r>
              <a:rPr lang="ru-RU" altLang="ru-RU" sz="2400" dirty="0" smtClean="0"/>
              <a:t>     5</a:t>
            </a:r>
            <a:r>
              <a:rPr lang="ru-RU" altLang="ru-RU" sz="2400" dirty="0"/>
              <a:t>. Все ответы верны.</a:t>
            </a:r>
          </a:p>
          <a:p>
            <a:pPr marL="457200" lvl="1" indent="0">
              <a:buNone/>
            </a:pPr>
            <a:endParaRPr lang="ru-RU" sz="2000" kern="10" dirty="0" smtClean="0">
              <a:ln w="9525">
                <a:solidFill>
                  <a:schemeClr val="tx1"/>
                </a:solidFill>
                <a:round/>
                <a:headEnd/>
                <a:tailEnd/>
              </a:ln>
              <a:solidFill>
                <a:srgbClr val="CC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r>
              <a:rPr lang="ru-RU" kern="1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CC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ru-RU" kern="10" dirty="0" smtClean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CC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kern="1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CC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Стороны обязательства</a:t>
            </a:r>
            <a:endParaRPr lang="ru-RU" altLang="ru-RU" dirty="0" smtClean="0"/>
          </a:p>
          <a:p>
            <a:pPr marL="118872" indent="0">
              <a:buNone/>
            </a:pPr>
            <a:r>
              <a:rPr lang="ru-RU" altLang="ru-RU" sz="2600" dirty="0" smtClean="0"/>
              <a:t>     </a:t>
            </a:r>
            <a:r>
              <a:rPr lang="ru-RU" altLang="ru-RU" sz="2400" dirty="0" smtClean="0"/>
              <a:t>1. </a:t>
            </a:r>
            <a:r>
              <a:rPr lang="ru-RU" altLang="ru-RU" sz="2400" dirty="0"/>
              <a:t>Должник, кредитор.</a:t>
            </a:r>
          </a:p>
          <a:p>
            <a:pPr marL="118872" indent="0">
              <a:buNone/>
            </a:pPr>
            <a:r>
              <a:rPr lang="ru-RU" altLang="ru-RU" sz="2400" dirty="0" smtClean="0"/>
              <a:t>     2</a:t>
            </a:r>
            <a:r>
              <a:rPr lang="ru-RU" altLang="ru-RU" sz="2400" dirty="0"/>
              <a:t>. Должник, кредитор, третьи лица.</a:t>
            </a:r>
          </a:p>
          <a:p>
            <a:pPr marL="118872" indent="0">
              <a:buNone/>
            </a:pPr>
            <a:r>
              <a:rPr lang="ru-RU" altLang="ru-RU" sz="2400" dirty="0" smtClean="0"/>
              <a:t>     3</a:t>
            </a:r>
            <a:r>
              <a:rPr lang="ru-RU" altLang="ru-RU" sz="2400" dirty="0"/>
              <a:t>. Третьи лица, кредитор.</a:t>
            </a:r>
          </a:p>
          <a:p>
            <a:pPr marL="118872" indent="0">
              <a:buNone/>
            </a:pPr>
            <a:r>
              <a:rPr lang="ru-RU" altLang="ru-RU" sz="2400" dirty="0" smtClean="0"/>
              <a:t>     4</a:t>
            </a:r>
            <a:r>
              <a:rPr lang="ru-RU" altLang="ru-RU" sz="2400" dirty="0"/>
              <a:t>. Третьи лица, должник.</a:t>
            </a:r>
          </a:p>
          <a:p>
            <a:pPr marL="633222" indent="-514350">
              <a:buFont typeface="+mj-lt"/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42512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Проверка пройденного материала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83765"/>
            <a:ext cx="8229600" cy="5117168"/>
          </a:xfrm>
        </p:spPr>
        <p:txBody>
          <a:bodyPr>
            <a:normAutofit/>
          </a:bodyPr>
          <a:lstStyle/>
          <a:p>
            <a:pPr marL="118872" indent="0">
              <a:buNone/>
            </a:pPr>
            <a:r>
              <a:rPr lang="ru-RU" sz="3300" kern="10" dirty="0" smtClean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CC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ru-RU" sz="2800" kern="10" dirty="0" smtClean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CC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 </a:t>
            </a:r>
            <a:r>
              <a:rPr lang="ru-RU" sz="2800" kern="1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CC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Участники обязательства</a:t>
            </a:r>
            <a:endParaRPr lang="ru-RU" sz="2800" kern="10" dirty="0" smtClean="0">
              <a:ln w="9525">
                <a:solidFill>
                  <a:schemeClr val="tx1"/>
                </a:solidFill>
                <a:round/>
                <a:headEnd/>
                <a:tailEnd/>
              </a:ln>
              <a:solidFill>
                <a:srgbClr val="CC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  <a:defRPr/>
            </a:pPr>
            <a:r>
              <a:rPr lang="ru-RU" altLang="ru-RU" sz="2400" dirty="0" smtClean="0"/>
              <a:t>     1. </a:t>
            </a:r>
            <a:r>
              <a:rPr lang="ru-RU" sz="2400" dirty="0"/>
              <a:t>Должник, кредитор.</a:t>
            </a:r>
          </a:p>
          <a:p>
            <a:pPr>
              <a:buNone/>
              <a:defRPr/>
            </a:pPr>
            <a:r>
              <a:rPr lang="ru-RU" sz="2400" dirty="0" smtClean="0"/>
              <a:t>     2</a:t>
            </a:r>
            <a:r>
              <a:rPr lang="ru-RU" sz="2400" dirty="0"/>
              <a:t>. Должник, кредитор, третьи лица.</a:t>
            </a:r>
          </a:p>
          <a:p>
            <a:pPr>
              <a:buNone/>
              <a:defRPr/>
            </a:pPr>
            <a:r>
              <a:rPr lang="ru-RU" sz="2400" dirty="0" smtClean="0"/>
              <a:t>     3</a:t>
            </a:r>
            <a:r>
              <a:rPr lang="ru-RU" sz="2400" dirty="0"/>
              <a:t>. Третьи лица, кредитор.</a:t>
            </a:r>
          </a:p>
          <a:p>
            <a:pPr>
              <a:buNone/>
              <a:defRPr/>
            </a:pPr>
            <a:r>
              <a:rPr lang="ru-RU" sz="2400" dirty="0" smtClean="0"/>
              <a:t>     4</a:t>
            </a:r>
            <a:r>
              <a:rPr lang="ru-RU" sz="2400" dirty="0"/>
              <a:t>. Третьи лица, должник</a:t>
            </a:r>
            <a:r>
              <a:rPr lang="ru-RU" sz="2400" dirty="0" smtClean="0"/>
              <a:t>.</a:t>
            </a:r>
          </a:p>
          <a:p>
            <a:pPr>
              <a:buNone/>
              <a:defRPr/>
            </a:pPr>
            <a:endParaRPr lang="ru-RU" sz="2400" dirty="0"/>
          </a:p>
          <a:p>
            <a:pPr marL="118872" indent="0">
              <a:buNone/>
            </a:pPr>
            <a:r>
              <a:rPr lang="ru-RU" sz="3300" kern="10" dirty="0" smtClean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CC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ru-RU" sz="2800" kern="10" dirty="0" smtClean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CC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6. </a:t>
            </a:r>
            <a:r>
              <a:rPr lang="ru-RU" sz="2800" kern="1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CC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Дееспособность граждан </a:t>
            </a:r>
          </a:p>
          <a:p>
            <a:pPr marL="118872" indent="0" algn="ctr">
              <a:buNone/>
            </a:pPr>
            <a:r>
              <a:rPr lang="ru-RU" sz="2800" kern="1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CC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гражданскому праву наступает с:</a:t>
            </a:r>
          </a:p>
          <a:p>
            <a:pPr marL="118872" indent="0">
              <a:buNone/>
            </a:pPr>
            <a:r>
              <a:rPr lang="ru-RU" altLang="ru-RU" sz="2400" dirty="0" smtClean="0"/>
              <a:t>      1. С </a:t>
            </a:r>
            <a:r>
              <a:rPr lang="ru-RU" altLang="ru-RU" sz="2400" dirty="0"/>
              <a:t>16 </a:t>
            </a:r>
            <a:r>
              <a:rPr lang="ru-RU" altLang="ru-RU" sz="2400" dirty="0" smtClean="0"/>
              <a:t>лет.</a:t>
            </a:r>
          </a:p>
          <a:p>
            <a:pPr marL="118872" indent="0">
              <a:buNone/>
            </a:pPr>
            <a:r>
              <a:rPr lang="ru-RU" altLang="ru-RU" sz="2400" dirty="0" smtClean="0"/>
              <a:t>      2</a:t>
            </a:r>
            <a:r>
              <a:rPr lang="ru-RU" altLang="ru-RU" sz="2400" dirty="0"/>
              <a:t>. С 18 лет.</a:t>
            </a:r>
          </a:p>
          <a:p>
            <a:pPr marL="118872" indent="0">
              <a:buNone/>
            </a:pPr>
            <a:r>
              <a:rPr lang="ru-RU" altLang="ru-RU" sz="2400" dirty="0" smtClean="0"/>
              <a:t>      3</a:t>
            </a:r>
            <a:r>
              <a:rPr lang="ru-RU" altLang="ru-RU" sz="2400" dirty="0"/>
              <a:t>. С 14 лет.</a:t>
            </a:r>
          </a:p>
          <a:p>
            <a:pPr marL="118872" indent="0">
              <a:buNone/>
            </a:pPr>
            <a:r>
              <a:rPr lang="ru-RU" altLang="ru-RU" sz="2400" dirty="0" smtClean="0"/>
              <a:t>      4</a:t>
            </a:r>
            <a:r>
              <a:rPr lang="ru-RU" altLang="ru-RU" sz="2400" dirty="0"/>
              <a:t>. С 15 лет.</a:t>
            </a:r>
          </a:p>
          <a:p>
            <a:pPr marL="633222" indent="-514350">
              <a:buFont typeface="+mj-lt"/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73028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Проверка пройденного материала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83765"/>
            <a:ext cx="8229600" cy="5117168"/>
          </a:xfrm>
        </p:spPr>
        <p:txBody>
          <a:bodyPr>
            <a:normAutofit/>
          </a:bodyPr>
          <a:lstStyle/>
          <a:p>
            <a:pPr marL="118872" indent="0" algn="ctr">
              <a:buNone/>
            </a:pPr>
            <a:r>
              <a:rPr lang="ru-RU" sz="3300" kern="1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CC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r>
              <a:rPr lang="ru-RU" sz="2800" kern="10" dirty="0" smtClean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CC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2800" kern="1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CC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Способность  гражданина </a:t>
            </a:r>
          </a:p>
          <a:p>
            <a:pPr marL="118872" indent="0" algn="ctr">
              <a:buNone/>
            </a:pPr>
            <a:r>
              <a:rPr lang="ru-RU" sz="2800" kern="1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CC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своими действиями приобретать, </a:t>
            </a:r>
            <a:r>
              <a:rPr lang="ru-RU" sz="2800" kern="10" dirty="0" smtClean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CC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осуществлять </a:t>
            </a:r>
            <a:r>
              <a:rPr lang="ru-RU" sz="2800" kern="1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CC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гражданские права </a:t>
            </a:r>
          </a:p>
          <a:p>
            <a:pPr marL="118872" indent="0" algn="ctr">
              <a:buNone/>
            </a:pPr>
            <a:r>
              <a:rPr lang="ru-RU" sz="2800" kern="1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CC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нести </a:t>
            </a:r>
            <a:r>
              <a:rPr lang="ru-RU" sz="2800" kern="10" dirty="0" smtClean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CC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ответственность</a:t>
            </a:r>
          </a:p>
          <a:p>
            <a:pPr marL="609600" indent="-609600">
              <a:buNone/>
              <a:defRPr/>
            </a:pPr>
            <a:r>
              <a:rPr lang="ru-RU" sz="2400" dirty="0" smtClean="0"/>
              <a:t>                                                </a:t>
            </a:r>
          </a:p>
          <a:p>
            <a:pPr marL="609600" indent="-609600">
              <a:buNone/>
              <a:defRPr/>
            </a:pPr>
            <a:r>
              <a:rPr lang="ru-RU" sz="2400" dirty="0"/>
              <a:t> </a:t>
            </a:r>
            <a:r>
              <a:rPr lang="ru-RU" sz="2400" dirty="0" smtClean="0"/>
              <a:t>                                               1. Дееспособность</a:t>
            </a:r>
            <a:r>
              <a:rPr lang="ru-RU" sz="2400" dirty="0"/>
              <a:t>.</a:t>
            </a:r>
          </a:p>
          <a:p>
            <a:pPr marL="609600" indent="-609600">
              <a:buNone/>
              <a:defRPr/>
            </a:pPr>
            <a:r>
              <a:rPr lang="ru-RU" sz="2400" dirty="0" smtClean="0"/>
              <a:t>                                                2</a:t>
            </a:r>
            <a:r>
              <a:rPr lang="ru-RU" sz="2400" dirty="0"/>
              <a:t>. Правоспособность.</a:t>
            </a:r>
          </a:p>
          <a:p>
            <a:pPr marL="609600" indent="-609600">
              <a:buNone/>
              <a:defRPr/>
            </a:pPr>
            <a:r>
              <a:rPr lang="ru-RU" sz="2400" dirty="0" smtClean="0"/>
              <a:t>                                                3</a:t>
            </a:r>
            <a:r>
              <a:rPr lang="ru-RU" sz="2400" dirty="0"/>
              <a:t>. </a:t>
            </a:r>
            <a:r>
              <a:rPr lang="ru-RU" sz="2400" dirty="0" err="1"/>
              <a:t>Правосубъектность</a:t>
            </a:r>
            <a:r>
              <a:rPr lang="ru-RU" sz="2400" dirty="0"/>
              <a:t>.</a:t>
            </a:r>
          </a:p>
          <a:p>
            <a:pPr marL="609600" indent="-609600">
              <a:buNone/>
              <a:defRPr/>
            </a:pPr>
            <a:r>
              <a:rPr lang="ru-RU" sz="2400" dirty="0" smtClean="0"/>
              <a:t>                                                4</a:t>
            </a:r>
            <a:r>
              <a:rPr lang="ru-RU" sz="2400" dirty="0"/>
              <a:t>. </a:t>
            </a:r>
            <a:r>
              <a:rPr lang="ru-RU" sz="2400" dirty="0" err="1"/>
              <a:t>Деликтоспособность</a:t>
            </a:r>
            <a:r>
              <a:rPr lang="ru-RU" sz="2400" dirty="0"/>
              <a:t>.</a:t>
            </a:r>
          </a:p>
          <a:p>
            <a:pPr marL="633222" indent="-514350" algn="ctr">
              <a:buFont typeface="+mj-lt"/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33907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Ответы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23928" y="1775191"/>
            <a:ext cx="4762872" cy="4625609"/>
          </a:xfrm>
        </p:spPr>
        <p:txBody>
          <a:bodyPr/>
          <a:lstStyle/>
          <a:p>
            <a:r>
              <a:rPr lang="ru-RU" dirty="0" smtClean="0"/>
              <a:t>1. 4 </a:t>
            </a:r>
          </a:p>
          <a:p>
            <a:r>
              <a:rPr lang="ru-RU" dirty="0" smtClean="0"/>
              <a:t>2. 1</a:t>
            </a:r>
          </a:p>
          <a:p>
            <a:r>
              <a:rPr lang="ru-RU" dirty="0" smtClean="0"/>
              <a:t>3. 5</a:t>
            </a:r>
          </a:p>
          <a:p>
            <a:r>
              <a:rPr lang="ru-RU" dirty="0" smtClean="0"/>
              <a:t>4. 1</a:t>
            </a:r>
          </a:p>
          <a:p>
            <a:r>
              <a:rPr lang="ru-RU" dirty="0" smtClean="0"/>
              <a:t>5. 1</a:t>
            </a:r>
          </a:p>
          <a:p>
            <a:r>
              <a:rPr lang="ru-RU" dirty="0" smtClean="0"/>
              <a:t>6. 2</a:t>
            </a:r>
          </a:p>
          <a:p>
            <a:r>
              <a:rPr lang="ru-RU" dirty="0" smtClean="0"/>
              <a:t>7. 1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262532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dirty="0" smtClean="0"/>
              <a:t>Цель урока:</a:t>
            </a:r>
            <a:endParaRPr lang="ru-RU" sz="5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340768"/>
            <a:ext cx="8229600" cy="4725305"/>
          </a:xfrm>
        </p:spPr>
        <p:txBody>
          <a:bodyPr/>
          <a:lstStyle/>
          <a:p>
            <a:pPr algn="ctr"/>
            <a:r>
              <a:rPr lang="ru-RU" u="sng" dirty="0"/>
              <a:t>дать общую характеристику гражданско-правовой ответственности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2492896"/>
            <a:ext cx="9144000" cy="127444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5400" b="1" dirty="0" smtClean="0">
                <a:solidFill>
                  <a:srgbClr val="FFC000"/>
                </a:solidFill>
              </a:rPr>
              <a:t>   Задачи </a:t>
            </a:r>
            <a:r>
              <a:rPr lang="ru-RU" sz="5400" b="1" dirty="0">
                <a:solidFill>
                  <a:srgbClr val="FFC000"/>
                </a:solidFill>
              </a:rPr>
              <a:t>урока: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39552" y="3767336"/>
            <a:ext cx="853244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ru-RU" sz="3200" u="sng" dirty="0"/>
              <a:t>дать понятие гражданско-правовой ответственности, </a:t>
            </a:r>
            <a:endParaRPr lang="ru-RU" sz="3200" u="sng" dirty="0" smtClean="0"/>
          </a:p>
          <a:p>
            <a:pPr marL="457200" indent="-457200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ru-RU" sz="3200" u="sng" dirty="0" smtClean="0"/>
              <a:t>ознакомить с </a:t>
            </a:r>
            <a:r>
              <a:rPr lang="ru-RU" sz="3200" u="sng" dirty="0"/>
              <a:t>видами гражданско-правовой ответственности, </a:t>
            </a:r>
            <a:endParaRPr lang="ru-RU" sz="3200" u="sng" dirty="0" smtClean="0"/>
          </a:p>
          <a:p>
            <a:pPr marL="457200" indent="-457200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ru-RU" sz="3200" u="sng" dirty="0" smtClean="0"/>
              <a:t>обеспечить </a:t>
            </a:r>
            <a:r>
              <a:rPr lang="ru-RU" sz="3200" u="sng" dirty="0"/>
              <a:t>в ходе урока усвоение и закрепление основных понятий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539819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08176"/>
          </a:xfrm>
        </p:spPr>
        <p:txBody>
          <a:bodyPr>
            <a:noAutofit/>
          </a:bodyPr>
          <a:lstStyle/>
          <a:p>
            <a:pPr algn="ctr"/>
            <a:r>
              <a:rPr lang="ru-RU" sz="4800" dirty="0" smtClean="0"/>
              <a:t>Гражданско-правовая ответственность</a:t>
            </a:r>
            <a:endParaRPr lang="ru-RU" sz="4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252028" y="1700808"/>
            <a:ext cx="5724128" cy="5149970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ru-RU" dirty="0"/>
              <a:t>вид юридической ответственности; установленные нормами гражданского права юридические последствия неисполнения или ненадлежащего исполнения лицом предусмотренных гражданским правом обязанностей, что связано с нарушением субъективных гражданских прав другого лица.</a:t>
            </a:r>
          </a:p>
          <a:p>
            <a:pPr algn="ctr"/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072" y="1549570"/>
            <a:ext cx="3923928" cy="53084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58853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08176"/>
          </a:xfrm>
        </p:spPr>
        <p:txBody>
          <a:bodyPr>
            <a:noAutofit/>
          </a:bodyPr>
          <a:lstStyle/>
          <a:p>
            <a:pPr algn="ctr"/>
            <a:r>
              <a:rPr lang="ru-RU" sz="4800" dirty="0" smtClean="0"/>
              <a:t>Гражданско-правовая ответственность</a:t>
            </a:r>
            <a:endParaRPr lang="ru-RU" sz="4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549570"/>
            <a:ext cx="5220072" cy="5149970"/>
          </a:xfrm>
        </p:spPr>
        <p:txBody>
          <a:bodyPr>
            <a:noAutofit/>
          </a:bodyPr>
          <a:lstStyle/>
          <a:p>
            <a:pPr algn="ctr"/>
            <a:r>
              <a:rPr lang="ru-RU" sz="2400" dirty="0"/>
              <a:t>Гражданская ответственность заключается в применении к правонарушителю (должнику) в интересах другого лица (потерпевшего, кредитора) либо государства установленных законом или договором мер воздействия, влекущих для него отрицательные, экономически невыгодные последствия имущественного характера — возмещение убытков, уплату неустойки (штрафа, пени), возмещение вреда.</a:t>
            </a:r>
          </a:p>
          <a:p>
            <a:pPr algn="ctr"/>
            <a:endParaRPr lang="ru-RU" sz="28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072" y="1549570"/>
            <a:ext cx="3923928" cy="53084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3163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одульная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Модульная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Моду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124</TotalTime>
  <Words>426</Words>
  <Application>Microsoft Office PowerPoint</Application>
  <PresentationFormat>Экран (4:3)</PresentationFormat>
  <Paragraphs>72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1" baseType="lpstr">
      <vt:lpstr>Arial</vt:lpstr>
      <vt:lpstr>Corbel</vt:lpstr>
      <vt:lpstr>Wingdings</vt:lpstr>
      <vt:lpstr>Wingdings 2</vt:lpstr>
      <vt:lpstr>Wingdings 3</vt:lpstr>
      <vt:lpstr>Модульная</vt:lpstr>
      <vt:lpstr>Гражданско-правовая ответственность</vt:lpstr>
      <vt:lpstr>Проверка пройденного материала</vt:lpstr>
      <vt:lpstr>Проверка пройденного материала</vt:lpstr>
      <vt:lpstr>Проверка пройденного материала</vt:lpstr>
      <vt:lpstr>Проверка пройденного материала</vt:lpstr>
      <vt:lpstr>Ответы</vt:lpstr>
      <vt:lpstr>Цель урока:</vt:lpstr>
      <vt:lpstr>Гражданско-правовая ответственность</vt:lpstr>
      <vt:lpstr>Гражданско-правовая ответственность</vt:lpstr>
      <vt:lpstr>Гражданско-правовая ответственность – это способ защиты гражданских прав</vt:lpstr>
      <vt:lpstr>Условия наступления гражданско-правовой ответственности</vt:lpstr>
      <vt:lpstr>Формы гражданско-правовой ответственности</vt:lpstr>
      <vt:lpstr>Формы гражданско-правовой ответственности</vt:lpstr>
      <vt:lpstr>Виды гражданско-правовой ответственности</vt:lpstr>
      <vt:lpstr>Виды гражданско-правовой ответственности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«Гражданско-правовая ответственность»</dc:title>
  <dc:creator>Наталья</dc:creator>
  <cp:lastModifiedBy>SUS</cp:lastModifiedBy>
  <cp:revision>13</cp:revision>
  <dcterms:created xsi:type="dcterms:W3CDTF">2010-12-04T12:26:32Z</dcterms:created>
  <dcterms:modified xsi:type="dcterms:W3CDTF">2017-11-12T23:09:22Z</dcterms:modified>
</cp:coreProperties>
</file>