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microsoft.com/office/2007/relationships/hdphoto" Target="../media/hdphoto4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3.wdp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428861" y="2428868"/>
            <a:ext cx="5617860" cy="150418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Гражданин России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312993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316847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Гражданин.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6480720" cy="540060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dirty="0" smtClean="0"/>
              <a:t>лово «гражданин» происходит от русских слов «горожанин», «город-</a:t>
            </a:r>
            <a:r>
              <a:rPr lang="ru-RU" sz="2000" b="1" dirty="0" err="1" smtClean="0"/>
              <a:t>ской</a:t>
            </a:r>
            <a:r>
              <a:rPr lang="ru-RU" sz="2000" b="1" dirty="0" smtClean="0"/>
              <a:t> житель».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smtClean="0"/>
              <a:t> </a:t>
            </a:r>
            <a:r>
              <a:rPr lang="en-US" sz="2000" b="1" dirty="0" smtClean="0"/>
              <a:t>XIX </a:t>
            </a:r>
            <a:r>
              <a:rPr lang="ru-RU" sz="2000" b="1" dirty="0" smtClean="0"/>
              <a:t>веке звание почётного горожанина присваивалось за особые заслуги купцам, военным и гражданским чиновникам.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</a:t>
            </a:r>
            <a:r>
              <a:rPr lang="ru-RU" sz="2000" b="1" dirty="0" smtClean="0"/>
              <a:t>звание сохранилось и сегодня. Например, почётным гражданином Москвы в 1896 году стал П.М. Третьяков за дар Москве Художественной картинной галереи</a:t>
            </a:r>
            <a:r>
              <a:rPr lang="ru-RU" sz="2000" b="1" dirty="0"/>
              <a:t>, </a:t>
            </a:r>
            <a:r>
              <a:rPr lang="ru-RU" sz="2000" b="1" dirty="0" smtClean="0"/>
              <a:t>а  в 2008  году В.А. Садовничий, ректор МГУ имени М.В. Ломоносова, за вклад в развитие российского образования.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40768"/>
            <a:ext cx="1586855" cy="2092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987238"/>
            <a:ext cx="1586855" cy="2163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317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1136738"/>
            <a:ext cx="5832648" cy="5532621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smtClean="0"/>
              <a:t> Древней Греции участие в решении государственных дел могли принимать только граждане. Гражданами могли быть только свободные люди, не рабы.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000" b="1" dirty="0" smtClean="0"/>
              <a:t>ни могли голосовать на народных собраниях, занимать государственные должности, входить в состав суда.</a:t>
            </a:r>
          </a:p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000" b="1" dirty="0" smtClean="0"/>
              <a:t>ражданин – это достойный, заслуживающий похвалы, уважаемый, почтенный человек.</a:t>
            </a:r>
            <a:endParaRPr lang="ru-RU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1327" y="3573016"/>
            <a:ext cx="2023293" cy="25370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0300" y="1136739"/>
            <a:ext cx="2465345" cy="1914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021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5"/>
            <a:ext cx="6777317" cy="302433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dirty="0" smtClean="0"/>
              <a:t>овременное понятие 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«гражданин» </a:t>
            </a:r>
            <a:r>
              <a:rPr lang="ru-RU" sz="2000" b="1" dirty="0" smtClean="0"/>
              <a:t>включает в себя принадлежность человека к постоянному населению конкретного государства, который подчиняется его законам и имеет определённые права и обязанности.</a:t>
            </a:r>
            <a:endParaRPr lang="ru-RU" sz="2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071670" y="3357562"/>
            <a:ext cx="3271214" cy="2351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57818" y="3643314"/>
            <a:ext cx="3330403" cy="23393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20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57158" y="4071942"/>
            <a:ext cx="28575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73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020" y="606741"/>
            <a:ext cx="60486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и обязанности граждан России.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45405"/>
            <a:ext cx="8064896" cy="435194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b="1" dirty="0" smtClean="0"/>
              <a:t>се основные права и обязанности граждан записаны в главном законе – Конституции Российской Федерации.</a:t>
            </a:r>
          </a:p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b="1" dirty="0" smtClean="0"/>
              <a:t>се граждане России имеют равные права и равные обязанности.</a:t>
            </a:r>
          </a:p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400" b="1" dirty="0" smtClean="0"/>
              <a:t>ражданином России можно стать с рождения или приобрести гражданство позже.</a:t>
            </a:r>
          </a:p>
          <a:p>
            <a:pPr algn="just"/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Полноправным гражданином </a:t>
            </a:r>
            <a:r>
              <a:rPr lang="ru-RU" sz="2400" b="1" dirty="0" smtClean="0"/>
              <a:t>можно стать только в 18 лет. В этом возрасте у тебя будут все права и все обязанности.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81370" y="134126"/>
            <a:ext cx="1497620" cy="20882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906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5832766" cy="6858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граждан РФ.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9580504">
            <a:off x="5779004" y="2225358"/>
            <a:ext cx="679577" cy="32224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1267435"/>
            <a:ext cx="2592288" cy="1633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Беречь памятники истории и культуры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 rot="523036">
            <a:off x="5743061" y="3704468"/>
            <a:ext cx="679577" cy="32224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3964229" y="4390072"/>
            <a:ext cx="987802" cy="38139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9580504">
            <a:off x="2748429" y="3671598"/>
            <a:ext cx="679577" cy="32224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2765971">
            <a:off x="2768847" y="2140276"/>
            <a:ext cx="679577" cy="32224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2592288" cy="1633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Соблюдать Конституцию и другие законы РФ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591223"/>
            <a:ext cx="2592288" cy="11339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Защищать Отечество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18730" y="2361291"/>
            <a:ext cx="2706540" cy="179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939062" y="4914910"/>
            <a:ext cx="3265875" cy="1633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Платить законно установленные налоги и сборы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8184" y="3259737"/>
            <a:ext cx="2592288" cy="1633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Бережно относиться к природным богатствам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1236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  <p:bldP spid="13" grpId="0" animBg="1"/>
      <p:bldP spid="14" grpId="0" animBg="1"/>
      <p:bldP spid="4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573" y="620688"/>
            <a:ext cx="6624854" cy="6138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права граждан РФ.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18730" y="2982021"/>
            <a:ext cx="2706540" cy="179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781692"/>
            <a:ext cx="2520280" cy="120032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Участвовать в управлении государством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459553"/>
            <a:ext cx="2520280" cy="120032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Избирать и быть избранными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11860" y="1781694"/>
            <a:ext cx="2520280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Право на образование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1799120"/>
            <a:ext cx="2520280" cy="46166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Право на труд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45868" y="2896929"/>
            <a:ext cx="2520280" cy="120032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Право на охрану здоровья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45868" y="4483239"/>
            <a:ext cx="2520280" cy="156966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Право на пользование достижениями культуры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835" y="5191070"/>
            <a:ext cx="2520280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Право на отдых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52339" y="5221902"/>
            <a:ext cx="2520280" cy="83099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Право на жилище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397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566" y="557377"/>
            <a:ext cx="8208912" cy="4824536"/>
          </a:xfrm>
        </p:spPr>
        <p:txBody>
          <a:bodyPr>
            <a:normAutofit/>
          </a:bodyPr>
          <a:lstStyle/>
          <a:p>
            <a:pPr marL="2508250" indent="-350838"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b="1" dirty="0" smtClean="0"/>
              <a:t> вот примеры поступков людей неравнодушных:</a:t>
            </a:r>
          </a:p>
          <a:p>
            <a:pPr marL="2157413" indent="0"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b="1" dirty="0" smtClean="0"/>
              <a:t> годы Великой Отечественной войны на оборонных заводах вместе со взрослыми трудились подростки  14-15  лет.    Им    было </a:t>
            </a:r>
          </a:p>
          <a:p>
            <a:pPr marL="352425" indent="0" algn="just">
              <a:buNone/>
            </a:pPr>
            <a:r>
              <a:rPr lang="ru-RU" sz="2400" b="1" dirty="0" smtClean="0"/>
              <a:t>трудно, но они понимали, что заменить ушедших на фронт больше некому.</a:t>
            </a:r>
          </a:p>
          <a:p>
            <a:pPr algn="just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b="1" dirty="0" smtClean="0"/>
              <a:t>о многих школах России ребята участвуют в работе «зелёных» и «голубых» патрулей, помогающих природе.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9897" y="476672"/>
            <a:ext cx="1737515" cy="2525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498"/>
          <a:stretch/>
        </p:blipFill>
        <p:spPr bwMode="auto">
          <a:xfrm>
            <a:off x="1640567" y="5093354"/>
            <a:ext cx="2774082" cy="16332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436096" y="5087283"/>
            <a:ext cx="3096344" cy="15671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05022" y="4774187"/>
            <a:ext cx="1209377" cy="121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69897" y="4940854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432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639</TotalTime>
  <Words>347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Гражданин России</vt:lpstr>
      <vt:lpstr>Гражданин.</vt:lpstr>
      <vt:lpstr>Слайд 3</vt:lpstr>
      <vt:lpstr>Слайд 4</vt:lpstr>
      <vt:lpstr>Права и обязанности граждан России.</vt:lpstr>
      <vt:lpstr>Обязанности граждан РФ.</vt:lpstr>
      <vt:lpstr>Основные права граждан РФ.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301</cp:lastModifiedBy>
  <cp:revision>35</cp:revision>
  <dcterms:created xsi:type="dcterms:W3CDTF">2012-07-13T15:38:40Z</dcterms:created>
  <dcterms:modified xsi:type="dcterms:W3CDTF">2018-11-07T12:17:31Z</dcterms:modified>
</cp:coreProperties>
</file>