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8" r:id="rId2"/>
    <p:sldId id="312" r:id="rId3"/>
    <p:sldId id="322" r:id="rId4"/>
    <p:sldId id="323" r:id="rId5"/>
    <p:sldId id="328" r:id="rId6"/>
    <p:sldId id="324" r:id="rId7"/>
    <p:sldId id="336" r:id="rId8"/>
    <p:sldId id="325" r:id="rId9"/>
    <p:sldId id="327" r:id="rId10"/>
    <p:sldId id="335" r:id="rId11"/>
    <p:sldId id="332" r:id="rId12"/>
    <p:sldId id="331" r:id="rId13"/>
    <p:sldId id="337" r:id="rId14"/>
    <p:sldId id="319" r:id="rId15"/>
    <p:sldId id="333" r:id="rId16"/>
  </p:sldIdLst>
  <p:sldSz cx="12192000" cy="6858000"/>
  <p:notesSz cx="10018713" cy="6888163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ontserrat" pitchFamily="2" charset="0"/>
      <p:regular r:id="rId25"/>
      <p:bold r:id="rId26"/>
      <p:italic r:id="rId27"/>
      <p:boldItalic r:id="rId28"/>
    </p:embeddedFont>
    <p:embeddedFont>
      <p:font typeface="Montserrat Black" pitchFamily="2" charset="0"/>
      <p:bold r:id="rId29"/>
      <p:italic r:id="rId30"/>
      <p:boldItalic r:id="rId31"/>
    </p:embeddedFont>
    <p:embeddedFont>
      <p:font typeface="Montserrat Medium" pitchFamily="2" charset="0"/>
      <p:regular r:id="rId32"/>
      <p: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EEE"/>
    <a:srgbClr val="8383F5"/>
    <a:srgbClr val="7B55E5"/>
    <a:srgbClr val="0A4398"/>
    <a:srgbClr val="468EF8"/>
    <a:srgbClr val="79A0EF"/>
    <a:srgbClr val="4A26E2"/>
    <a:srgbClr val="71668C"/>
    <a:srgbClr val="2F196D"/>
    <a:srgbClr val="D5D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1" autoAdjust="0"/>
    <p:restoredTop sz="96405" autoAdjust="0"/>
  </p:normalViewPr>
  <p:slideViewPr>
    <p:cSldViewPr snapToGrid="0">
      <p:cViewPr varScale="1">
        <p:scale>
          <a:sx n="103" d="100"/>
          <a:sy n="103" d="100"/>
        </p:scale>
        <p:origin x="192" y="68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5500" y="0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AA76A-2D49-49F6-9E34-D38AFA9BD7F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42172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5500" y="6542172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1C42A-8977-4354-A240-BE4FBAE63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18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18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8A8EA-FD25-425C-9E18-0296B61D4689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713" y="3271838"/>
            <a:ext cx="8015287" cy="31003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18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313" y="6542088"/>
            <a:ext cx="43418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96A4C-D7A5-44DA-9AFA-37F9F288D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04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4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813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3225" y="862013"/>
            <a:ext cx="4132263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99142-99C7-4B2E-82F5-6577058AB26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8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5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79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2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3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5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30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86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0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45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A0986-32CF-4C52-B053-413E81EA108C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72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9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6CD62-A21F-2448-B240-3BF6492C8758}"/>
              </a:ext>
            </a:extLst>
          </p:cNvPr>
          <p:cNvSpPr/>
          <p:nvPr/>
        </p:nvSpPr>
        <p:spPr>
          <a:xfrm>
            <a:off x="855095" y="5846353"/>
            <a:ext cx="784885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ФЕДЕРАЛЬНЫЕ</a:t>
            </a:r>
            <a:r>
              <a:rPr lang="en-US" sz="20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УРОКИ ИНФОРМАТИКИ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94" y="627664"/>
            <a:ext cx="3250115" cy="7897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66CD62-A21F-2448-B240-3BF6492C8758}"/>
              </a:ext>
            </a:extLst>
          </p:cNvPr>
          <p:cNvSpPr/>
          <p:nvPr/>
        </p:nvSpPr>
        <p:spPr>
          <a:xfrm>
            <a:off x="854528" y="2314582"/>
            <a:ext cx="7063922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5600" b="1" dirty="0">
                <a:solidFill>
                  <a:schemeClr val="bg1"/>
                </a:solidFill>
                <a:latin typeface="Montserrat" pitchFamily="2" charset="0"/>
              </a:rPr>
              <a:t>Государственные цифровые сервисы</a:t>
            </a:r>
          </a:p>
        </p:txBody>
      </p:sp>
    </p:spTree>
    <p:extLst>
      <p:ext uri="{BB962C8B-B14F-4D97-AF65-F5344CB8AC3E}">
        <p14:creationId xmlns:p14="http://schemas.microsoft.com/office/powerpoint/2010/main" val="28218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10800000">
            <a:off x="-6352" y="6350"/>
            <a:ext cx="5096168" cy="6857852"/>
          </a:xfrm>
          <a:prstGeom prst="rect">
            <a:avLst/>
          </a:prstGeom>
          <a:gradFill flip="none" rotWithShape="1">
            <a:gsLst>
              <a:gs pos="0">
                <a:srgbClr val="8383F5">
                  <a:tint val="66000"/>
                  <a:satMod val="160000"/>
                  <a:alpha val="97000"/>
                </a:srgbClr>
              </a:gs>
              <a:gs pos="43000">
                <a:srgbClr val="8383F5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1715"/>
          <a:stretch/>
        </p:blipFill>
        <p:spPr>
          <a:xfrm>
            <a:off x="952769" y="2834640"/>
            <a:ext cx="3682731" cy="403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741F95-4321-4857-83B9-529DD5328B35}"/>
              </a:ext>
            </a:extLst>
          </p:cNvPr>
          <p:cNvSpPr txBox="1"/>
          <p:nvPr/>
        </p:nvSpPr>
        <p:spPr>
          <a:xfrm>
            <a:off x="5644192" y="835451"/>
            <a:ext cx="12335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2009 </a:t>
            </a: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12" name="Прямая соединительная линия 11"/>
          <p:cNvCxnSpPr>
            <a:stCxn id="21" idx="2"/>
          </p:cNvCxnSpPr>
          <p:nvPr/>
        </p:nvCxnSpPr>
        <p:spPr>
          <a:xfrm>
            <a:off x="6167131" y="1337821"/>
            <a:ext cx="6024869" cy="0"/>
          </a:xfrm>
          <a:prstGeom prst="line">
            <a:avLst/>
          </a:prstGeom>
          <a:ln w="12700">
            <a:solidFill>
              <a:srgbClr val="716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6054488" y="1141813"/>
            <a:ext cx="392016" cy="670306"/>
            <a:chOff x="7188227" y="1687577"/>
            <a:chExt cx="392016" cy="670306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7188227" y="1687577"/>
              <a:ext cx="392016" cy="392016"/>
              <a:chOff x="7188227" y="1687577"/>
              <a:chExt cx="392016" cy="392016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7188227" y="1687577"/>
                <a:ext cx="392016" cy="392016"/>
              </a:xfrm>
              <a:prstGeom prst="ellipse">
                <a:avLst/>
              </a:prstGeom>
              <a:solidFill>
                <a:srgbClr val="7B55E5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300870" y="1800220"/>
                <a:ext cx="166730" cy="166730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7329586" y="1966950"/>
              <a:ext cx="109299" cy="390933"/>
              <a:chOff x="7329586" y="1966950"/>
              <a:chExt cx="109299" cy="390933"/>
            </a:xfrm>
          </p:grpSpPr>
          <p:cxnSp>
            <p:nvCxnSpPr>
              <p:cNvPr id="17" name="Прямая соединительная линия 16"/>
              <p:cNvCxnSpPr>
                <a:stCxn id="21" idx="4"/>
                <a:endCxn id="19" idx="0"/>
              </p:cNvCxnSpPr>
              <p:nvPr/>
            </p:nvCxnSpPr>
            <p:spPr>
              <a:xfrm>
                <a:off x="7384235" y="1966950"/>
                <a:ext cx="1" cy="281634"/>
              </a:xfrm>
              <a:prstGeom prst="line">
                <a:avLst/>
              </a:prstGeom>
              <a:ln w="9525">
                <a:solidFill>
                  <a:srgbClr val="7166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Овал 18"/>
              <p:cNvSpPr/>
              <p:nvPr/>
            </p:nvSpPr>
            <p:spPr>
              <a:xfrm>
                <a:off x="7329586" y="2248584"/>
                <a:ext cx="109299" cy="109299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sp>
        <p:nvSpPr>
          <p:cNvPr id="22" name="Скругленный прямоугольник 21"/>
          <p:cNvSpPr/>
          <p:nvPr/>
        </p:nvSpPr>
        <p:spPr>
          <a:xfrm>
            <a:off x="5251135" y="1596292"/>
            <a:ext cx="2031856" cy="1425204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 w="6350">
            <a:solidFill>
              <a:srgbClr val="7B55E5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/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7B55E5"/>
                </a:solidFill>
                <a:latin typeface="Montserrat" panose="00000500000000000000" pitchFamily="2" charset="-52"/>
              </a:rPr>
              <a:t>Запуск портала</a:t>
            </a:r>
          </a:p>
          <a:p>
            <a:pPr marL="88900"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Госуслуги - это информационный сайт, где можно просто почитать об услугах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741F95-4321-4857-83B9-529DD5328B35}"/>
              </a:ext>
            </a:extLst>
          </p:cNvPr>
          <p:cNvSpPr txBox="1"/>
          <p:nvPr/>
        </p:nvSpPr>
        <p:spPr>
          <a:xfrm>
            <a:off x="7778090" y="835451"/>
            <a:ext cx="12335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2010 г.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8195013" y="1140815"/>
            <a:ext cx="392016" cy="670306"/>
            <a:chOff x="7188227" y="1687577"/>
            <a:chExt cx="392016" cy="670306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7188227" y="1687577"/>
              <a:ext cx="392016" cy="392016"/>
              <a:chOff x="7188227" y="1687577"/>
              <a:chExt cx="392016" cy="392016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7188227" y="1687577"/>
                <a:ext cx="392016" cy="392016"/>
              </a:xfrm>
              <a:prstGeom prst="ellipse">
                <a:avLst/>
              </a:prstGeom>
              <a:solidFill>
                <a:srgbClr val="7B55E5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7300870" y="1800220"/>
                <a:ext cx="166730" cy="166730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7329586" y="1966950"/>
              <a:ext cx="109299" cy="390933"/>
              <a:chOff x="7329586" y="1966950"/>
              <a:chExt cx="109299" cy="390933"/>
            </a:xfrm>
          </p:grpSpPr>
          <p:cxnSp>
            <p:nvCxnSpPr>
              <p:cNvPr id="27" name="Прямая соединительная линия 26"/>
              <p:cNvCxnSpPr>
                <a:stCxn id="30" idx="4"/>
                <a:endCxn id="28" idx="0"/>
              </p:cNvCxnSpPr>
              <p:nvPr/>
            </p:nvCxnSpPr>
            <p:spPr>
              <a:xfrm>
                <a:off x="7384235" y="1966950"/>
                <a:ext cx="1" cy="281634"/>
              </a:xfrm>
              <a:prstGeom prst="line">
                <a:avLst/>
              </a:prstGeom>
              <a:ln w="9525">
                <a:solidFill>
                  <a:srgbClr val="7166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Овал 27"/>
              <p:cNvSpPr/>
              <p:nvPr/>
            </p:nvSpPr>
            <p:spPr>
              <a:xfrm>
                <a:off x="7329586" y="2248584"/>
                <a:ext cx="109299" cy="109299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sp>
        <p:nvSpPr>
          <p:cNvPr id="31" name="Скругленный прямоугольник 30"/>
          <p:cNvSpPr/>
          <p:nvPr/>
        </p:nvSpPr>
        <p:spPr>
          <a:xfrm>
            <a:off x="7391660" y="1595293"/>
            <a:ext cx="2276047" cy="1993107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 w="6350">
            <a:solidFill>
              <a:srgbClr val="7B55E5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/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7B55E5"/>
                </a:solidFill>
                <a:latin typeface="Montserrat" panose="00000500000000000000" pitchFamily="2" charset="-52"/>
              </a:rPr>
              <a:t>Первые 20 услуг</a:t>
            </a:r>
          </a:p>
          <a:p>
            <a:pPr marL="88900"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Появляется личный кабинет и первые 20 услуг.</a:t>
            </a:r>
          </a:p>
          <a:p>
            <a:pPr marL="88900"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Люди могут прийти </a:t>
            </a:r>
            <a:b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в ведомство и найти услуги через специальный терминал - </a:t>
            </a:r>
            <a:r>
              <a:rPr lang="ru-RU" sz="1000" dirty="0" err="1">
                <a:solidFill>
                  <a:srgbClr val="2F196D"/>
                </a:solidFill>
                <a:latin typeface="Montserrat" panose="00000500000000000000" pitchFamily="2" charset="-52"/>
              </a:rPr>
              <a:t>инфомат</a:t>
            </a:r>
            <a:endParaRPr lang="ru-RU" sz="1000" dirty="0">
              <a:solidFill>
                <a:srgbClr val="2F196D"/>
              </a:solidFill>
              <a:latin typeface="Montserrat" panose="00000500000000000000" pitchFamily="2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741F95-4321-4857-83B9-529DD5328B35}"/>
              </a:ext>
            </a:extLst>
          </p:cNvPr>
          <p:cNvSpPr txBox="1"/>
          <p:nvPr/>
        </p:nvSpPr>
        <p:spPr>
          <a:xfrm>
            <a:off x="10144266" y="835451"/>
            <a:ext cx="12335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2012 г.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10574441" y="1140815"/>
            <a:ext cx="392016" cy="670306"/>
            <a:chOff x="7188227" y="1687577"/>
            <a:chExt cx="392016" cy="670306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7188227" y="1687577"/>
              <a:ext cx="392016" cy="392016"/>
              <a:chOff x="7188227" y="1687577"/>
              <a:chExt cx="392016" cy="392016"/>
            </a:xfrm>
          </p:grpSpPr>
          <p:sp>
            <p:nvSpPr>
              <p:cNvPr id="38" name="Овал 37"/>
              <p:cNvSpPr/>
              <p:nvPr/>
            </p:nvSpPr>
            <p:spPr>
              <a:xfrm>
                <a:off x="7188227" y="1687577"/>
                <a:ext cx="392016" cy="392016"/>
              </a:xfrm>
              <a:prstGeom prst="ellipse">
                <a:avLst/>
              </a:prstGeom>
              <a:solidFill>
                <a:srgbClr val="7B55E5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7300870" y="1800220"/>
                <a:ext cx="166730" cy="166730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7329586" y="1966950"/>
              <a:ext cx="109299" cy="390933"/>
              <a:chOff x="7329586" y="1966950"/>
              <a:chExt cx="109299" cy="390933"/>
            </a:xfrm>
          </p:grpSpPr>
          <p:cxnSp>
            <p:nvCxnSpPr>
              <p:cNvPr id="36" name="Прямая соединительная линия 35"/>
              <p:cNvCxnSpPr>
                <a:stCxn id="39" idx="4"/>
                <a:endCxn id="37" idx="0"/>
              </p:cNvCxnSpPr>
              <p:nvPr/>
            </p:nvCxnSpPr>
            <p:spPr>
              <a:xfrm>
                <a:off x="7384235" y="1966950"/>
                <a:ext cx="1" cy="281634"/>
              </a:xfrm>
              <a:prstGeom prst="line">
                <a:avLst/>
              </a:prstGeom>
              <a:ln w="9525">
                <a:solidFill>
                  <a:srgbClr val="7166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Овал 36"/>
              <p:cNvSpPr/>
              <p:nvPr/>
            </p:nvSpPr>
            <p:spPr>
              <a:xfrm>
                <a:off x="7329586" y="2248584"/>
                <a:ext cx="109299" cy="109299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sp>
        <p:nvSpPr>
          <p:cNvPr id="40" name="Скругленный прямоугольник 39"/>
          <p:cNvSpPr/>
          <p:nvPr/>
        </p:nvSpPr>
        <p:spPr>
          <a:xfrm>
            <a:off x="9771088" y="1595293"/>
            <a:ext cx="2276047" cy="1993107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 w="6350">
            <a:solidFill>
              <a:srgbClr val="7B55E5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/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7B55E5"/>
                </a:solidFill>
                <a:latin typeface="Montserrat" panose="00000500000000000000" pitchFamily="2" charset="-52"/>
              </a:rPr>
              <a:t>Выход мобильного приложения</a:t>
            </a:r>
          </a:p>
          <a:p>
            <a:pPr marL="88900"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Госуслуги теперь </a:t>
            </a:r>
            <a:b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в телефоне! </a:t>
            </a:r>
          </a:p>
          <a:p>
            <a:pPr marL="88900"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Выходит приложение, появляются удобные формы для заполнения электронных заявлений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741F95-4321-4857-83B9-529DD5328B35}"/>
              </a:ext>
            </a:extLst>
          </p:cNvPr>
          <p:cNvSpPr txBox="1"/>
          <p:nvPr/>
        </p:nvSpPr>
        <p:spPr>
          <a:xfrm>
            <a:off x="5196619" y="3784408"/>
            <a:ext cx="18718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2013-2014 гг.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5089816" y="4293404"/>
            <a:ext cx="7102184" cy="0"/>
          </a:xfrm>
          <a:prstGeom prst="line">
            <a:avLst/>
          </a:prstGeom>
          <a:ln w="12700">
            <a:solidFill>
              <a:srgbClr val="716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42"/>
          <p:cNvGrpSpPr/>
          <p:nvPr/>
        </p:nvGrpSpPr>
        <p:grpSpPr>
          <a:xfrm>
            <a:off x="5919949" y="4097396"/>
            <a:ext cx="392016" cy="670306"/>
            <a:chOff x="7188227" y="1687577"/>
            <a:chExt cx="392016" cy="670306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188227" y="1687577"/>
              <a:ext cx="392016" cy="392016"/>
              <a:chOff x="7188227" y="1687577"/>
              <a:chExt cx="392016" cy="392016"/>
            </a:xfrm>
          </p:grpSpPr>
          <p:sp>
            <p:nvSpPr>
              <p:cNvPr id="48" name="Овал 47"/>
              <p:cNvSpPr/>
              <p:nvPr/>
            </p:nvSpPr>
            <p:spPr>
              <a:xfrm>
                <a:off x="7188227" y="1687577"/>
                <a:ext cx="392016" cy="392016"/>
              </a:xfrm>
              <a:prstGeom prst="ellipse">
                <a:avLst/>
              </a:prstGeom>
              <a:solidFill>
                <a:srgbClr val="7B55E5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7300870" y="1800220"/>
                <a:ext cx="166730" cy="166730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45" name="Группа 44"/>
            <p:cNvGrpSpPr/>
            <p:nvPr/>
          </p:nvGrpSpPr>
          <p:grpSpPr>
            <a:xfrm>
              <a:off x="7329586" y="1966950"/>
              <a:ext cx="109299" cy="390933"/>
              <a:chOff x="7329586" y="1966950"/>
              <a:chExt cx="109299" cy="390933"/>
            </a:xfrm>
          </p:grpSpPr>
          <p:cxnSp>
            <p:nvCxnSpPr>
              <p:cNvPr id="46" name="Прямая соединительная линия 45"/>
              <p:cNvCxnSpPr>
                <a:stCxn id="49" idx="4"/>
                <a:endCxn id="47" idx="0"/>
              </p:cNvCxnSpPr>
              <p:nvPr/>
            </p:nvCxnSpPr>
            <p:spPr>
              <a:xfrm>
                <a:off x="7384235" y="1966950"/>
                <a:ext cx="1" cy="281634"/>
              </a:xfrm>
              <a:prstGeom prst="line">
                <a:avLst/>
              </a:prstGeom>
              <a:ln w="9525">
                <a:solidFill>
                  <a:srgbClr val="7166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Овал 46"/>
              <p:cNvSpPr/>
              <p:nvPr/>
            </p:nvSpPr>
            <p:spPr>
              <a:xfrm>
                <a:off x="7329586" y="2248584"/>
                <a:ext cx="109299" cy="109299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sp>
        <p:nvSpPr>
          <p:cNvPr id="50" name="Скругленный прямоугольник 49"/>
          <p:cNvSpPr/>
          <p:nvPr/>
        </p:nvSpPr>
        <p:spPr>
          <a:xfrm>
            <a:off x="5251134" y="4546398"/>
            <a:ext cx="1897317" cy="2053185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 w="6350">
            <a:solidFill>
              <a:srgbClr val="7B55E5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/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7B55E5"/>
                </a:solidFill>
                <a:latin typeface="Montserrat" panose="00000500000000000000" pitchFamily="2" charset="-52"/>
              </a:rPr>
              <a:t>Смена дизайна</a:t>
            </a:r>
          </a:p>
          <a:p>
            <a:pPr marL="88900">
              <a:spcBef>
                <a:spcPts val="600"/>
              </a:spcBef>
            </a:pPr>
            <a:r>
              <a:rPr lang="ru-RU" sz="1000" dirty="0" err="1">
                <a:solidFill>
                  <a:srgbClr val="2F196D"/>
                </a:solidFill>
                <a:latin typeface="Montserrat" panose="00000500000000000000" pitchFamily="2" charset="-52"/>
              </a:rPr>
              <a:t>Редизайн</a:t>
            </a: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 портала </a:t>
            </a:r>
            <a:b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и еще 270 новых электронных услуг.</a:t>
            </a:r>
          </a:p>
          <a:p>
            <a:pPr marL="88900"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Теперь на прием </a:t>
            </a:r>
            <a:b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в ведомство можно записаться через интернет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741F95-4321-4857-83B9-529DD5328B35}"/>
              </a:ext>
            </a:extLst>
          </p:cNvPr>
          <p:cNvSpPr txBox="1"/>
          <p:nvPr/>
        </p:nvSpPr>
        <p:spPr>
          <a:xfrm>
            <a:off x="7431535" y="3784408"/>
            <a:ext cx="16992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2015-2017 гг.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8080197" y="4096398"/>
            <a:ext cx="392016" cy="670306"/>
            <a:chOff x="7188227" y="1687577"/>
            <a:chExt cx="392016" cy="670306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7188227" y="1687577"/>
              <a:ext cx="392016" cy="392016"/>
              <a:chOff x="7188227" y="1687577"/>
              <a:chExt cx="392016" cy="392016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7188227" y="1687577"/>
                <a:ext cx="392016" cy="392016"/>
              </a:xfrm>
              <a:prstGeom prst="ellipse">
                <a:avLst/>
              </a:prstGeom>
              <a:solidFill>
                <a:srgbClr val="7B55E5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7300870" y="1800220"/>
                <a:ext cx="166730" cy="166730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7329586" y="1966950"/>
              <a:ext cx="109299" cy="390933"/>
              <a:chOff x="7329586" y="1966950"/>
              <a:chExt cx="109299" cy="390933"/>
            </a:xfrm>
          </p:grpSpPr>
          <p:cxnSp>
            <p:nvCxnSpPr>
              <p:cNvPr id="55" name="Прямая соединительная линия 54"/>
              <p:cNvCxnSpPr>
                <a:stCxn id="58" idx="4"/>
                <a:endCxn id="56" idx="0"/>
              </p:cNvCxnSpPr>
              <p:nvPr/>
            </p:nvCxnSpPr>
            <p:spPr>
              <a:xfrm>
                <a:off x="7384235" y="1966950"/>
                <a:ext cx="1" cy="281634"/>
              </a:xfrm>
              <a:prstGeom prst="line">
                <a:avLst/>
              </a:prstGeom>
              <a:ln w="9525">
                <a:solidFill>
                  <a:srgbClr val="7166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Овал 55"/>
              <p:cNvSpPr/>
              <p:nvPr/>
            </p:nvSpPr>
            <p:spPr>
              <a:xfrm>
                <a:off x="7329586" y="2248584"/>
                <a:ext cx="109299" cy="109299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sp>
        <p:nvSpPr>
          <p:cNvPr id="59" name="Скругленный прямоугольник 58"/>
          <p:cNvSpPr/>
          <p:nvPr/>
        </p:nvSpPr>
        <p:spPr>
          <a:xfrm>
            <a:off x="7257122" y="4545401"/>
            <a:ext cx="2038166" cy="2054181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 w="6350">
            <a:solidFill>
              <a:srgbClr val="7B55E5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/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7B55E5"/>
                </a:solidFill>
                <a:latin typeface="Montserrat" panose="00000500000000000000" pitchFamily="2" charset="-52"/>
              </a:rPr>
              <a:t>Возможности для бизнеса</a:t>
            </a:r>
          </a:p>
          <a:p>
            <a:pPr marL="88900"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Дизайн </a:t>
            </a:r>
            <a:r>
              <a:rPr lang="ru-RU" sz="1000" dirty="0" err="1">
                <a:solidFill>
                  <a:srgbClr val="2F196D"/>
                </a:solidFill>
                <a:latin typeface="Montserrat" panose="00000500000000000000" pitchFamily="2" charset="-52"/>
              </a:rPr>
              <a:t>Госуслуг</a:t>
            </a: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 такой, каким видите его сейчас. </a:t>
            </a:r>
          </a:p>
          <a:p>
            <a:pPr marL="88900"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Становится больше возможностей для ведомств и юридических лиц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741F95-4321-4857-83B9-529DD5328B35}"/>
              </a:ext>
            </a:extLst>
          </p:cNvPr>
          <p:cNvSpPr txBox="1"/>
          <p:nvPr/>
        </p:nvSpPr>
        <p:spPr>
          <a:xfrm>
            <a:off x="10016353" y="3784408"/>
            <a:ext cx="12335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2019 г.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10439902" y="4096398"/>
            <a:ext cx="392016" cy="670306"/>
            <a:chOff x="7188227" y="1687577"/>
            <a:chExt cx="392016" cy="670306"/>
          </a:xfrm>
        </p:grpSpPr>
        <p:grpSp>
          <p:nvGrpSpPr>
            <p:cNvPr id="62" name="Группа 61"/>
            <p:cNvGrpSpPr/>
            <p:nvPr/>
          </p:nvGrpSpPr>
          <p:grpSpPr>
            <a:xfrm>
              <a:off x="7188227" y="1687577"/>
              <a:ext cx="392016" cy="392016"/>
              <a:chOff x="7188227" y="1687577"/>
              <a:chExt cx="392016" cy="392016"/>
            </a:xfrm>
          </p:grpSpPr>
          <p:sp>
            <p:nvSpPr>
              <p:cNvPr id="66" name="Овал 65"/>
              <p:cNvSpPr/>
              <p:nvPr/>
            </p:nvSpPr>
            <p:spPr>
              <a:xfrm>
                <a:off x="7188227" y="1687577"/>
                <a:ext cx="392016" cy="392016"/>
              </a:xfrm>
              <a:prstGeom prst="ellipse">
                <a:avLst/>
              </a:prstGeom>
              <a:solidFill>
                <a:srgbClr val="7B55E5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7300870" y="1800220"/>
                <a:ext cx="166730" cy="166730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63" name="Группа 62"/>
            <p:cNvGrpSpPr/>
            <p:nvPr/>
          </p:nvGrpSpPr>
          <p:grpSpPr>
            <a:xfrm>
              <a:off x="7329586" y="1966950"/>
              <a:ext cx="109299" cy="390933"/>
              <a:chOff x="7329586" y="1966950"/>
              <a:chExt cx="109299" cy="390933"/>
            </a:xfrm>
          </p:grpSpPr>
          <p:cxnSp>
            <p:nvCxnSpPr>
              <p:cNvPr id="64" name="Прямая соединительная линия 63"/>
              <p:cNvCxnSpPr>
                <a:stCxn id="67" idx="4"/>
                <a:endCxn id="65" idx="0"/>
              </p:cNvCxnSpPr>
              <p:nvPr/>
            </p:nvCxnSpPr>
            <p:spPr>
              <a:xfrm>
                <a:off x="7384235" y="1966950"/>
                <a:ext cx="1" cy="281634"/>
              </a:xfrm>
              <a:prstGeom prst="line">
                <a:avLst/>
              </a:prstGeom>
              <a:ln w="9525">
                <a:solidFill>
                  <a:srgbClr val="7166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Овал 64"/>
              <p:cNvSpPr/>
              <p:nvPr/>
            </p:nvSpPr>
            <p:spPr>
              <a:xfrm>
                <a:off x="7329586" y="2248584"/>
                <a:ext cx="109299" cy="109299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sp>
        <p:nvSpPr>
          <p:cNvPr id="68" name="Скругленный прямоугольник 67"/>
          <p:cNvSpPr/>
          <p:nvPr/>
        </p:nvSpPr>
        <p:spPr>
          <a:xfrm>
            <a:off x="9403958" y="4545402"/>
            <a:ext cx="2653503" cy="2054182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 w="6350">
            <a:solidFill>
              <a:srgbClr val="7B55E5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/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7B55E5"/>
                </a:solidFill>
                <a:latin typeface="Montserrat" panose="00000500000000000000" pitchFamily="2" charset="-52"/>
              </a:rPr>
              <a:t>Старт </a:t>
            </a:r>
            <a:r>
              <a:rPr lang="ru-RU" sz="1400" b="1" dirty="0" err="1">
                <a:solidFill>
                  <a:srgbClr val="7B55E5"/>
                </a:solidFill>
                <a:latin typeface="Montserrat" panose="00000500000000000000" pitchFamily="2" charset="-52"/>
              </a:rPr>
              <a:t>суперсервисов</a:t>
            </a:r>
            <a:endParaRPr lang="ru-RU" sz="1400" b="1" dirty="0">
              <a:solidFill>
                <a:srgbClr val="7B55E5"/>
              </a:solidFill>
              <a:latin typeface="Montserrat" panose="00000500000000000000" pitchFamily="2" charset="-52"/>
            </a:endParaRPr>
          </a:p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Госуслуги - помощник </a:t>
            </a:r>
            <a:b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в общении с государством: справки, оплата штрафов, запись к врачу - теперь все </a:t>
            </a:r>
            <a:b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в приложении и на компьютере.</a:t>
            </a:r>
          </a:p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Появляются </a:t>
            </a:r>
            <a:r>
              <a:rPr lang="ru-RU" sz="1000" dirty="0" err="1">
                <a:solidFill>
                  <a:srgbClr val="2F196D"/>
                </a:solidFill>
                <a:latin typeface="Montserrat" panose="00000500000000000000" pitchFamily="2" charset="-52"/>
              </a:rPr>
              <a:t>суперсервисы</a:t>
            </a:r>
            <a:r>
              <a:rPr lang="ru-RU" sz="1000" dirty="0">
                <a:solidFill>
                  <a:srgbClr val="2F196D"/>
                </a:solidFill>
                <a:latin typeface="Montserrat" panose="00000500000000000000" pitchFamily="2" charset="-52"/>
              </a:rPr>
              <a:t> - наборы услуг, объединенные конкретной жизненной ситуацией</a:t>
            </a:r>
          </a:p>
        </p:txBody>
      </p:sp>
      <p:pic>
        <p:nvPicPr>
          <p:cNvPr id="69" name="Рисунок 68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4196" y="276357"/>
            <a:ext cx="1803976" cy="438367"/>
          </a:xfrm>
          <a:prstGeom prst="rect">
            <a:avLst/>
          </a:prstGeom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22721" y="533464"/>
            <a:ext cx="4155020" cy="212365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Bef>
                <a:spcPts val="1200"/>
              </a:spcBef>
              <a:tabLst>
                <a:tab pos="2150480" algn="l"/>
              </a:tabLst>
            </a:pP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История развития портала ГОСУСЛУГИ </a:t>
            </a:r>
          </a:p>
          <a:p>
            <a:pPr>
              <a:spcBef>
                <a:spcPts val="1200"/>
              </a:spcBef>
              <a:tabLst>
                <a:tab pos="2150480" algn="l"/>
              </a:tabLst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www.gosuslugi.ru</a:t>
            </a:r>
          </a:p>
        </p:txBody>
      </p:sp>
      <p:sp>
        <p:nvSpPr>
          <p:cNvPr id="7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49414" y="6331928"/>
            <a:ext cx="736485" cy="365125"/>
          </a:xfrm>
        </p:spPr>
        <p:txBody>
          <a:bodyPr lIns="0" tIns="0" rIns="0" bIns="0"/>
          <a:lstStyle/>
          <a:p>
            <a:pPr algn="l"/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 algn="l"/>
              <a:t>10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09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>
            <a:off x="5061954" y="0"/>
            <a:ext cx="7130046" cy="6864202"/>
          </a:xfrm>
          <a:prstGeom prst="rect">
            <a:avLst/>
          </a:prstGeom>
          <a:gradFill flip="none" rotWithShape="1">
            <a:gsLst>
              <a:gs pos="0">
                <a:srgbClr val="8383F5">
                  <a:tint val="66000"/>
                  <a:satMod val="160000"/>
                  <a:alpha val="97000"/>
                </a:srgbClr>
              </a:gs>
              <a:gs pos="43000">
                <a:srgbClr val="8383F5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61411" y="4645539"/>
            <a:ext cx="4643672" cy="1837811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 w="6350">
            <a:solidFill>
              <a:srgbClr val="7B55E5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/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endParaRPr lang="ru-RU" sz="1400" dirty="0">
              <a:solidFill>
                <a:srgbClr val="2F196D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6" y="560033"/>
            <a:ext cx="4225764" cy="29238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Bef>
                <a:spcPts val="1200"/>
              </a:spcBef>
              <a:tabLst>
                <a:tab pos="2150480" algn="l"/>
              </a:tabLst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Развитие </a:t>
            </a:r>
            <a:b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портала ГОСУСЛУГИ </a:t>
            </a:r>
            <a:b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в 2022 году</a:t>
            </a:r>
          </a:p>
          <a:p>
            <a:pPr>
              <a:spcBef>
                <a:spcPts val="1200"/>
              </a:spcBef>
              <a:tabLst>
                <a:tab pos="2150480" algn="l"/>
              </a:tabLst>
            </a:pP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741F95-4321-4857-83B9-529DD5328B35}"/>
              </a:ext>
            </a:extLst>
          </p:cNvPr>
          <p:cNvSpPr txBox="1"/>
          <p:nvPr/>
        </p:nvSpPr>
        <p:spPr>
          <a:xfrm>
            <a:off x="7261170" y="4070881"/>
            <a:ext cx="23144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20</a:t>
            </a: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22</a:t>
            </a:r>
            <a:r>
              <a:rPr lang="en-US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13" name="Прямая соединительная линия 12"/>
          <p:cNvCxnSpPr>
            <a:stCxn id="22" idx="2"/>
          </p:cNvCxnSpPr>
          <p:nvPr/>
        </p:nvCxnSpPr>
        <p:spPr>
          <a:xfrm flipH="1">
            <a:off x="5061954" y="4225891"/>
            <a:ext cx="1820794" cy="0"/>
          </a:xfrm>
          <a:prstGeom prst="line">
            <a:avLst/>
          </a:prstGeom>
          <a:ln w="12700">
            <a:solidFill>
              <a:srgbClr val="716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6770105" y="4029883"/>
            <a:ext cx="392016" cy="670306"/>
            <a:chOff x="7188227" y="1687577"/>
            <a:chExt cx="392016" cy="670306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7188227" y="1687577"/>
              <a:ext cx="392016" cy="392016"/>
              <a:chOff x="7188227" y="1687577"/>
              <a:chExt cx="392016" cy="392016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7188227" y="1687577"/>
                <a:ext cx="392016" cy="392016"/>
              </a:xfrm>
              <a:prstGeom prst="ellipse">
                <a:avLst/>
              </a:prstGeom>
              <a:solidFill>
                <a:srgbClr val="7B55E5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7300870" y="1800220"/>
                <a:ext cx="166730" cy="166730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7329586" y="1966950"/>
              <a:ext cx="109299" cy="390933"/>
              <a:chOff x="7329586" y="1966950"/>
              <a:chExt cx="109299" cy="390933"/>
            </a:xfrm>
          </p:grpSpPr>
          <p:cxnSp>
            <p:nvCxnSpPr>
              <p:cNvPr id="19" name="Прямая соединительная линия 18"/>
              <p:cNvCxnSpPr>
                <a:stCxn id="22" idx="4"/>
                <a:endCxn id="20" idx="0"/>
              </p:cNvCxnSpPr>
              <p:nvPr/>
            </p:nvCxnSpPr>
            <p:spPr>
              <a:xfrm>
                <a:off x="7384235" y="1966950"/>
                <a:ext cx="1" cy="281634"/>
              </a:xfrm>
              <a:prstGeom prst="line">
                <a:avLst/>
              </a:prstGeom>
              <a:ln w="9525">
                <a:solidFill>
                  <a:srgbClr val="7166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Овал 19"/>
              <p:cNvSpPr/>
              <p:nvPr/>
            </p:nvSpPr>
            <p:spPr>
              <a:xfrm>
                <a:off x="7329586" y="2248584"/>
                <a:ext cx="109299" cy="109299"/>
              </a:xfrm>
              <a:prstGeom prst="ellipse">
                <a:avLst/>
              </a:prstGeom>
              <a:solidFill>
                <a:srgbClr val="7B5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6881638" y="6033437"/>
            <a:ext cx="4141961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100" dirty="0">
                <a:solidFill>
                  <a:srgbClr val="2F196D"/>
                </a:solidFill>
                <a:latin typeface="Montserrat" panose="00000500000000000000" pitchFamily="2" charset="-52"/>
              </a:rPr>
              <a:t>Обновление мобильного приложения «</a:t>
            </a:r>
            <a:r>
              <a:rPr lang="ru-RU" sz="1100" dirty="0" err="1">
                <a:solidFill>
                  <a:srgbClr val="2F196D"/>
                </a:solidFill>
                <a:latin typeface="Montserrat" panose="00000500000000000000" pitchFamily="2" charset="-52"/>
              </a:rPr>
              <a:t>Госуслуги</a:t>
            </a:r>
            <a:r>
              <a:rPr lang="ru-RU" sz="1100" dirty="0">
                <a:solidFill>
                  <a:srgbClr val="2F196D"/>
                </a:solidFill>
                <a:latin typeface="Montserrat" panose="00000500000000000000" pitchFamily="2" charset="-52"/>
              </a:rPr>
              <a:t>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829275" y="4853190"/>
            <a:ext cx="3229125" cy="107106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7B55E5"/>
                </a:solidFill>
                <a:latin typeface="Montserrat" panose="00000500000000000000" pitchFamily="2" charset="-52"/>
              </a:rPr>
              <a:t>Развитие </a:t>
            </a:r>
            <a:r>
              <a:rPr lang="ru-RU" sz="1400" b="1" dirty="0" err="1">
                <a:solidFill>
                  <a:srgbClr val="7B55E5"/>
                </a:solidFill>
                <a:latin typeface="Montserrat" panose="00000500000000000000" pitchFamily="2" charset="-52"/>
              </a:rPr>
              <a:t>суперсервисов</a:t>
            </a:r>
            <a:endParaRPr lang="ru-RU" sz="1400" b="1" dirty="0">
              <a:solidFill>
                <a:srgbClr val="7B55E5"/>
              </a:solidFill>
              <a:latin typeface="Montserrat" panose="00000500000000000000" pitchFamily="2" charset="-52"/>
            </a:endParaRPr>
          </a:p>
          <a:p>
            <a:pPr marL="266700">
              <a:spcBef>
                <a:spcPts val="600"/>
              </a:spcBef>
            </a:pPr>
            <a:r>
              <a:rPr lang="ru-RU" sz="1200" dirty="0">
                <a:solidFill>
                  <a:srgbClr val="2F196D"/>
                </a:solidFill>
                <a:latin typeface="Montserrat" panose="00000500000000000000" pitchFamily="2" charset="-52"/>
              </a:rPr>
              <a:t>«Поступление в вуз онлайн» </a:t>
            </a:r>
          </a:p>
          <a:p>
            <a:pPr marL="266700">
              <a:spcBef>
                <a:spcPts val="600"/>
              </a:spcBef>
            </a:pPr>
            <a:r>
              <a:rPr lang="ru-RU" sz="1200" dirty="0">
                <a:solidFill>
                  <a:srgbClr val="2F196D"/>
                </a:solidFill>
                <a:latin typeface="Montserrat" panose="00000500000000000000" pitchFamily="2" charset="-52"/>
              </a:rPr>
              <a:t>«Мое здоровье онлайн» </a:t>
            </a:r>
          </a:p>
          <a:p>
            <a:pPr marL="266700">
              <a:spcBef>
                <a:spcPts val="600"/>
              </a:spcBef>
            </a:pPr>
            <a:r>
              <a:rPr lang="ru-RU" sz="1200" dirty="0">
                <a:solidFill>
                  <a:srgbClr val="2F196D"/>
                </a:solidFill>
                <a:latin typeface="Montserrat" panose="00000500000000000000" pitchFamily="2" charset="-52"/>
              </a:rPr>
              <a:t>«Трудовые отношения онлайн»</a:t>
            </a:r>
          </a:p>
        </p:txBody>
      </p:sp>
      <p:sp>
        <p:nvSpPr>
          <p:cNvPr id="26" name="Прямоугольная выноска 25"/>
          <p:cNvSpPr/>
          <p:nvPr/>
        </p:nvSpPr>
        <p:spPr>
          <a:xfrm rot="16200000" flipH="1">
            <a:off x="5867402" y="-990599"/>
            <a:ext cx="3282948" cy="6127750"/>
          </a:xfrm>
          <a:prstGeom prst="wedgeRectCallout">
            <a:avLst>
              <a:gd name="adj1" fmla="val -20578"/>
              <a:gd name="adj2" fmla="val 52886"/>
            </a:avLst>
          </a:prstGeom>
          <a:solidFill>
            <a:srgbClr val="2F196D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64151" y="806254"/>
            <a:ext cx="4375149" cy="249299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88900">
              <a:spcBef>
                <a:spcPts val="1200"/>
              </a:spcBef>
            </a:pPr>
            <a:r>
              <a:rPr lang="ru-RU" sz="1200" dirty="0">
                <a:solidFill>
                  <a:schemeClr val="lt1"/>
                </a:solidFill>
                <a:latin typeface="Montserrat" panose="00000500000000000000" pitchFamily="2" charset="-52"/>
              </a:rPr>
              <a:t>Уже в 2022 году мы должны внедрить принципы социального казначейства, это значит, что все федеральные пособия, пенсии, другие социальные надбавки, услуги будут оформляться и выплачиваться в режиме одного окна, без беготни по инстанциям, а просто по факту создания семьи, рождения ребенка, выхода на пенсию или другой жизненной ситуации. Уже через три года абсолютное большинство государственных и муниципальных услуг должно предоставляться гражданам России дистанционно, в режиме 24 часа в сутки, 7 дней в неделю - то есть на постоянной основе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29" y="682821"/>
            <a:ext cx="428625" cy="333375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678787" y="3215174"/>
            <a:ext cx="1252613" cy="27699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>
              <a:spcBef>
                <a:spcPts val="300"/>
              </a:spcBef>
            </a:pPr>
            <a:r>
              <a:rPr lang="ru-RU" sz="1200" dirty="0">
                <a:solidFill>
                  <a:schemeClr val="lt1"/>
                </a:solidFill>
                <a:latin typeface="Montserrat" panose="00000500000000000000" pitchFamily="2" charset="-52"/>
              </a:rPr>
              <a:t>-  В.В. Путин</a:t>
            </a:r>
          </a:p>
        </p:txBody>
      </p:sp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4208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11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38" y="2651994"/>
            <a:ext cx="4102613" cy="41423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388" y="727271"/>
            <a:ext cx="1482725" cy="148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5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>
            <a:off x="-6353" y="6350"/>
            <a:ext cx="8866556" cy="6851650"/>
          </a:xfrm>
          <a:prstGeom prst="rect">
            <a:avLst/>
          </a:prstGeom>
          <a:gradFill flip="none" rotWithShape="1">
            <a:gsLst>
              <a:gs pos="0">
                <a:srgbClr val="96BEEE">
                  <a:alpha val="41000"/>
                </a:srgbClr>
              </a:gs>
              <a:gs pos="100000">
                <a:srgbClr val="8383F5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12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6" y="776786"/>
            <a:ext cx="3626966" cy="13295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Регистрация</a:t>
            </a:r>
            <a:b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на портале ГОСУСЛУГИ </a:t>
            </a:r>
          </a:p>
        </p:txBody>
      </p:sp>
      <p:pic>
        <p:nvPicPr>
          <p:cNvPr id="45" name="Рисунок 4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4496" y="394348"/>
            <a:ext cx="1803976" cy="438367"/>
          </a:xfrm>
          <a:prstGeom prst="rect">
            <a:avLst/>
          </a:prstGeom>
        </p:spPr>
      </p:pic>
      <p:sp>
        <p:nvSpPr>
          <p:cNvPr id="3" name="Блок-схема: несколько документов 2"/>
          <p:cNvSpPr/>
          <p:nvPr/>
        </p:nvSpPr>
        <p:spPr>
          <a:xfrm>
            <a:off x="4250972" y="554536"/>
            <a:ext cx="4825887" cy="3345642"/>
          </a:xfrm>
          <a:prstGeom prst="flowChartMultidocument">
            <a:avLst/>
          </a:prstGeom>
          <a:gradFill flip="none" rotWithShape="1">
            <a:gsLst>
              <a:gs pos="0">
                <a:srgbClr val="96BEEE">
                  <a:alpha val="32000"/>
                </a:srgbClr>
              </a:gs>
              <a:gs pos="6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rgbClr val="468EF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7B55E5"/>
                </a:solidFill>
                <a:latin typeface="Montserrat" panose="00000500000000000000" pitchFamily="2" charset="-52"/>
              </a:rPr>
              <a:t>Постановление Правительства Российской Федерации от 4 февраля 2022 г. № 111 </a:t>
            </a:r>
          </a:p>
          <a:p>
            <a:pPr marL="266700">
              <a:spcBef>
                <a:spcPts val="600"/>
              </a:spcBef>
            </a:pP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</a:rPr>
              <a:t>С 1 апреля 2022 г. </a:t>
            </a:r>
            <a:b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</a:rPr>
            </a:b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</a:rPr>
              <a:t>дети старше 14 лет смогут зарегистрироваться </a:t>
            </a:r>
            <a:b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</a:rPr>
            </a:br>
            <a:r>
              <a:rPr lang="ru-RU" b="1" dirty="0">
                <a:solidFill>
                  <a:srgbClr val="2F196D"/>
                </a:solidFill>
                <a:latin typeface="Montserrat" panose="00000500000000000000" pitchFamily="2" charset="-52"/>
              </a:rPr>
              <a:t>на портале самостоятельно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1" b="38452"/>
          <a:stretch/>
        </p:blipFill>
        <p:spPr>
          <a:xfrm>
            <a:off x="8257285" y="2324100"/>
            <a:ext cx="3474688" cy="45339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6" y="3623830"/>
            <a:ext cx="2639894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регистрации необходимо: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7658" y="4854156"/>
            <a:ext cx="1877892" cy="1047489"/>
          </a:xfrm>
          <a:prstGeom prst="roundRect">
            <a:avLst>
              <a:gd name="adj" fmla="val 10213"/>
            </a:avLst>
          </a:prstGeom>
          <a:solidFill>
            <a:srgbClr val="468EF8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 marL="717550">
              <a:lnSpc>
                <a:spcPct val="90000"/>
              </a:lnSpc>
            </a:pPr>
            <a:r>
              <a:rPr lang="ru-RU" sz="1400" b="1" dirty="0">
                <a:latin typeface="Montserrat" panose="00000500000000000000" pitchFamily="2" charset="-52"/>
              </a:rPr>
              <a:t>СНИЛС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68707" y="4854156"/>
            <a:ext cx="1915993" cy="1047489"/>
          </a:xfrm>
          <a:prstGeom prst="roundRect">
            <a:avLst>
              <a:gd name="adj" fmla="val 10213"/>
            </a:avLst>
          </a:prstGeom>
          <a:solidFill>
            <a:srgbClr val="468EF8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 marL="717550">
              <a:lnSpc>
                <a:spcPct val="90000"/>
              </a:lnSpc>
            </a:pPr>
            <a:r>
              <a:rPr lang="ru-RU" sz="1400" b="1" dirty="0">
                <a:latin typeface="Montserrat" panose="00000500000000000000" pitchFamily="2" charset="-52"/>
              </a:rPr>
              <a:t>Паспорт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42259" y="4854155"/>
            <a:ext cx="2296780" cy="1047489"/>
          </a:xfrm>
          <a:prstGeom prst="roundRect">
            <a:avLst>
              <a:gd name="adj" fmla="val 10213"/>
            </a:avLst>
          </a:prstGeom>
          <a:solidFill>
            <a:srgbClr val="468EF8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 marL="717550">
              <a:lnSpc>
                <a:spcPct val="90000"/>
              </a:lnSpc>
            </a:pPr>
            <a:r>
              <a:rPr lang="ru-RU" sz="1400" b="1" dirty="0">
                <a:latin typeface="Montserrat" panose="00000500000000000000" pitchFamily="2" charset="-52"/>
              </a:rPr>
              <a:t>Номер мобильного телефона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04139" y="4854154"/>
            <a:ext cx="2440637" cy="1047489"/>
          </a:xfrm>
          <a:prstGeom prst="roundRect">
            <a:avLst>
              <a:gd name="adj" fmla="val 10213"/>
            </a:avLst>
          </a:prstGeom>
          <a:solidFill>
            <a:srgbClr val="468EF8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 marL="717550">
              <a:lnSpc>
                <a:spcPct val="90000"/>
              </a:lnSpc>
            </a:pPr>
            <a:r>
              <a:rPr lang="ru-RU" sz="1400" b="1" dirty="0">
                <a:latin typeface="Montserrat" panose="00000500000000000000" pitchFamily="2" charset="-52"/>
              </a:rPr>
              <a:t>Адрес электронной почты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9" y="4940300"/>
            <a:ext cx="869950" cy="8699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03" y="4942925"/>
            <a:ext cx="869950" cy="8699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13" y="4942925"/>
            <a:ext cx="869950" cy="8699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77" y="4942925"/>
            <a:ext cx="869950" cy="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13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 rot="10800000">
            <a:off x="-6353" y="6350"/>
            <a:ext cx="8866556" cy="6851650"/>
          </a:xfrm>
          <a:prstGeom prst="rect">
            <a:avLst/>
          </a:prstGeom>
          <a:gradFill flip="none" rotWithShape="1">
            <a:gsLst>
              <a:gs pos="0">
                <a:srgbClr val="96BEEE">
                  <a:alpha val="41000"/>
                </a:srgbClr>
              </a:gs>
              <a:gs pos="100000">
                <a:srgbClr val="8383F5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с одним скругленным углом 41"/>
          <p:cNvSpPr/>
          <p:nvPr/>
        </p:nvSpPr>
        <p:spPr>
          <a:xfrm>
            <a:off x="-11799" y="2569792"/>
            <a:ext cx="5044043" cy="4288208"/>
          </a:xfrm>
          <a:prstGeom prst="round1Rect">
            <a:avLst>
              <a:gd name="adj" fmla="val 5000"/>
            </a:avLst>
          </a:prstGeom>
          <a:solidFill>
            <a:srgbClr val="E2EDFD"/>
          </a:solidFill>
          <a:ln>
            <a:noFill/>
          </a:ln>
          <a:effectLst>
            <a:outerShdw blurRad="241300" sx="102000" sy="102000" algn="ctr" rotWithShape="0">
              <a:schemeClr val="bg1">
                <a:lumMod val="75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13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6" y="776786"/>
            <a:ext cx="3626966" cy="13295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Регистрация</a:t>
            </a:r>
            <a:b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на портале ГОСУСЛУГИ </a:t>
            </a:r>
          </a:p>
        </p:txBody>
      </p:sp>
      <p:pic>
        <p:nvPicPr>
          <p:cNvPr id="45" name="Рисунок 4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4496" y="394348"/>
            <a:ext cx="1803976" cy="43836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8639872" y="2430136"/>
            <a:ext cx="2798182" cy="4427864"/>
            <a:chOff x="9083851" y="2377126"/>
            <a:chExt cx="2798182" cy="442786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" b="14"/>
            <a:stretch/>
          </p:blipFill>
          <p:spPr>
            <a:xfrm>
              <a:off x="9294067" y="2516781"/>
              <a:ext cx="2587966" cy="4288209"/>
            </a:xfrm>
            <a:prstGeom prst="rect">
              <a:avLst/>
            </a:prstGeom>
            <a:effectLst>
              <a:outerShdw blurRad="241300" sx="102000" sy="102000" algn="ctr" rotWithShape="0">
                <a:schemeClr val="bg1">
                  <a:lumMod val="75000"/>
                  <a:alpha val="64000"/>
                </a:schemeClr>
              </a:outerShdw>
            </a:effectLst>
          </p:spPr>
        </p:pic>
        <p:sp>
          <p:nvSpPr>
            <p:cNvPr id="48" name="Овал 47"/>
            <p:cNvSpPr/>
            <p:nvPr/>
          </p:nvSpPr>
          <p:spPr>
            <a:xfrm>
              <a:off x="9083851" y="2377126"/>
              <a:ext cx="473696" cy="473697"/>
            </a:xfrm>
            <a:prstGeom prst="ellipse">
              <a:avLst/>
            </a:prstGeom>
            <a:solidFill>
              <a:srgbClr val="7B5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3</a:t>
              </a:r>
            </a:p>
          </p:txBody>
        </p:sp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03" y="2569791"/>
            <a:ext cx="2491360" cy="3327426"/>
          </a:xfrm>
          <a:prstGeom prst="rect">
            <a:avLst/>
          </a:prstGeom>
          <a:effectLst>
            <a:outerShdw blurRad="241300" sx="102000" sy="102000" algn="ctr" rotWithShape="0">
              <a:schemeClr val="bg1">
                <a:lumMod val="75000"/>
                <a:alpha val="64000"/>
              </a:schemeClr>
            </a:outerShdw>
          </a:effectLst>
        </p:spPr>
      </p:pic>
      <p:sp>
        <p:nvSpPr>
          <p:cNvPr id="50" name="Овал 49"/>
          <p:cNvSpPr/>
          <p:nvPr/>
        </p:nvSpPr>
        <p:spPr>
          <a:xfrm>
            <a:off x="5486641" y="2430136"/>
            <a:ext cx="473696" cy="473697"/>
          </a:xfrm>
          <a:prstGeom prst="ellipse">
            <a:avLst/>
          </a:prstGeom>
          <a:solidFill>
            <a:srgbClr val="7B5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  <a:endParaRPr lang="ru-RU" sz="28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215202" y="4964605"/>
            <a:ext cx="1524699" cy="326394"/>
          </a:xfrm>
          <a:prstGeom prst="roundRect">
            <a:avLst/>
          </a:prstGeom>
          <a:noFill/>
          <a:ln w="38100">
            <a:solidFill>
              <a:srgbClr val="7B5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40" y="5258423"/>
            <a:ext cx="775529" cy="127758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73" y="3103796"/>
            <a:ext cx="617712" cy="49416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3" t="4751" r="4010" b="37471"/>
          <a:stretch/>
        </p:blipFill>
        <p:spPr>
          <a:xfrm>
            <a:off x="-19878" y="2895600"/>
            <a:ext cx="4664765" cy="3962400"/>
          </a:xfrm>
          <a:prstGeom prst="rect">
            <a:avLst/>
          </a:prstGeom>
        </p:spPr>
      </p:pic>
      <p:sp>
        <p:nvSpPr>
          <p:cNvPr id="55" name="Овал 54"/>
          <p:cNvSpPr/>
          <p:nvPr/>
        </p:nvSpPr>
        <p:spPr>
          <a:xfrm>
            <a:off x="542844" y="2426807"/>
            <a:ext cx="473696" cy="473697"/>
          </a:xfrm>
          <a:prstGeom prst="ellipse">
            <a:avLst/>
          </a:prstGeom>
          <a:solidFill>
            <a:srgbClr val="7B5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588195" y="2911120"/>
            <a:ext cx="745799" cy="333551"/>
          </a:xfrm>
          <a:prstGeom prst="roundRect">
            <a:avLst/>
          </a:prstGeom>
          <a:noFill/>
          <a:ln w="38100">
            <a:solidFill>
              <a:srgbClr val="7B5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75" y="3177478"/>
            <a:ext cx="806739" cy="13290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07" y="3097534"/>
            <a:ext cx="617712" cy="494169"/>
          </a:xfrm>
          <a:prstGeom prst="rect">
            <a:avLst/>
          </a:prstGeom>
        </p:spPr>
      </p:pic>
      <p:grpSp>
        <p:nvGrpSpPr>
          <p:cNvPr id="59" name="Группа 58"/>
          <p:cNvGrpSpPr/>
          <p:nvPr/>
        </p:nvGrpSpPr>
        <p:grpSpPr>
          <a:xfrm>
            <a:off x="4528102" y="744607"/>
            <a:ext cx="4417418" cy="1282256"/>
            <a:chOff x="614714" y="3687275"/>
            <a:chExt cx="5211678" cy="1512808"/>
          </a:xfrm>
        </p:grpSpPr>
        <p:grpSp>
          <p:nvGrpSpPr>
            <p:cNvPr id="60" name="Группа 59"/>
            <p:cNvGrpSpPr/>
            <p:nvPr/>
          </p:nvGrpSpPr>
          <p:grpSpPr>
            <a:xfrm>
              <a:off x="614714" y="3687275"/>
              <a:ext cx="5211678" cy="1512808"/>
              <a:chOff x="614714" y="3687275"/>
              <a:chExt cx="5211678" cy="1512808"/>
            </a:xfrm>
          </p:grpSpPr>
          <p:sp>
            <p:nvSpPr>
              <p:cNvPr id="62" name="Скругленный прямоугольник 61"/>
              <p:cNvSpPr/>
              <p:nvPr/>
            </p:nvSpPr>
            <p:spPr>
              <a:xfrm>
                <a:off x="614714" y="3708371"/>
                <a:ext cx="2777749" cy="1491712"/>
              </a:xfrm>
              <a:prstGeom prst="roundRect">
                <a:avLst>
                  <a:gd name="adj" fmla="val 9580"/>
                </a:avLst>
              </a:prstGeom>
              <a:solidFill>
                <a:schemeClr val="bg1">
                  <a:alpha val="63000"/>
                </a:schemeClr>
              </a:solidFill>
              <a:ln w="9525">
                <a:solidFill>
                  <a:srgbClr val="468EF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3" name="Picture 2" descr="F:\projects\Презентации\Урок Информатики - Госсервисы\моя школа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280" y="4162948"/>
                <a:ext cx="2180112" cy="258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4016108" y="3687275"/>
                <a:ext cx="1810284" cy="1476110"/>
              </a:xfrm>
              <a:prstGeom prst="roundRect">
                <a:avLst>
                  <a:gd name="adj" fmla="val 9580"/>
                </a:avLst>
              </a:prstGeom>
              <a:solidFill>
                <a:schemeClr val="bg1">
                  <a:alpha val="63000"/>
                </a:schemeClr>
              </a:solidFill>
              <a:ln w="9525">
                <a:solidFill>
                  <a:srgbClr val="468EF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6588" y="3994996"/>
                <a:ext cx="842819" cy="925697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545988" y="4020720"/>
                <a:ext cx="342161" cy="423672"/>
              </a:xfrm>
              <a:prstGeom prst="rect">
                <a:avLst/>
              </a:prstGeom>
            </p:spPr>
          </p:pic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3516516" y="4384574"/>
                <a:ext cx="342161" cy="423672"/>
              </a:xfrm>
              <a:prstGeom prst="rect">
                <a:avLst/>
              </a:prstGeom>
            </p:spPr>
          </p:pic>
        </p:grpSp>
        <p:sp>
          <p:nvSpPr>
            <p:cNvPr id="61" name="Прямоугольник 60"/>
            <p:cNvSpPr/>
            <p:nvPr/>
          </p:nvSpPr>
          <p:spPr>
            <a:xfrm>
              <a:off x="811841" y="4481823"/>
              <a:ext cx="2469910" cy="308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https://myschool.edu.ru</a:t>
              </a:r>
              <a:endPara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373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7305675" y="1152525"/>
            <a:ext cx="4419600" cy="5210175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 w="6350">
            <a:solidFill>
              <a:srgbClr val="7B55E5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/>
          <a:lstStyle/>
          <a:p>
            <a:pPr marL="88900">
              <a:lnSpc>
                <a:spcPct val="90000"/>
              </a:lnSpc>
              <a:spcBef>
                <a:spcPts val="600"/>
              </a:spcBef>
            </a:pPr>
            <a:endParaRPr lang="ru-RU" sz="1400" dirty="0">
              <a:solidFill>
                <a:srgbClr val="2F196D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0800000">
            <a:off x="-6352" y="6350"/>
            <a:ext cx="5096168" cy="6857852"/>
          </a:xfrm>
          <a:prstGeom prst="rect">
            <a:avLst/>
          </a:prstGeom>
          <a:gradFill flip="none" rotWithShape="1">
            <a:gsLst>
              <a:gs pos="0">
                <a:srgbClr val="8383F5">
                  <a:tint val="66000"/>
                  <a:satMod val="160000"/>
                  <a:alpha val="97000"/>
                </a:srgbClr>
              </a:gs>
              <a:gs pos="43000">
                <a:srgbClr val="8383F5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14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90" name="Рисунок 89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4196" y="276357"/>
            <a:ext cx="1803976" cy="43836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6" y="776786"/>
            <a:ext cx="3725744" cy="8863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Поступление в ВУЗ онлайн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054"/>
          <a:stretch/>
        </p:blipFill>
        <p:spPr>
          <a:xfrm>
            <a:off x="-133350" y="2314221"/>
            <a:ext cx="9197733" cy="45429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68" y="2397964"/>
            <a:ext cx="3959654" cy="437541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868474" y="1601717"/>
            <a:ext cx="33996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Как поступить в ВУЗ онлайн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Заполните заявление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Отправьте заявление и следите за уведомлениями от ВУЗов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Подайте согласие на зачисление в ВУЗ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Получите уведомление о зачислении в ВУЗ</a:t>
            </a:r>
          </a:p>
        </p:txBody>
      </p:sp>
    </p:spTree>
    <p:extLst>
      <p:ext uri="{BB962C8B-B14F-4D97-AF65-F5344CB8AC3E}">
        <p14:creationId xmlns:p14="http://schemas.microsoft.com/office/powerpoint/2010/main" val="399710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41B31D4-409C-4E93-9364-38F6062844C8}"/>
              </a:ext>
            </a:extLst>
          </p:cNvPr>
          <p:cNvSpPr/>
          <p:nvPr/>
        </p:nvSpPr>
        <p:spPr>
          <a:xfrm>
            <a:off x="6891950" y="0"/>
            <a:ext cx="5320420" cy="6864203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45000">
                <a:srgbClr val="E4ECFD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387DE0-21D2-4A05-958C-756C16FF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7" b="13620"/>
          <a:stretch/>
        </p:blipFill>
        <p:spPr>
          <a:xfrm>
            <a:off x="7834647" y="975733"/>
            <a:ext cx="4351528" cy="5879166"/>
          </a:xfrm>
          <a:prstGeom prst="rect">
            <a:avLst/>
          </a:prstGeom>
        </p:spPr>
      </p:pic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00F65303-6879-4D1D-86A3-7FB7E9AEB5CB}"/>
              </a:ext>
            </a:extLst>
          </p:cNvPr>
          <p:cNvSpPr/>
          <p:nvPr/>
        </p:nvSpPr>
        <p:spPr>
          <a:xfrm>
            <a:off x="5314492" y="1200047"/>
            <a:ext cx="3799582" cy="2004991"/>
          </a:xfrm>
          <a:prstGeom prst="roundRect">
            <a:avLst>
              <a:gd name="adj" fmla="val 6846"/>
            </a:avLst>
          </a:prstGeom>
          <a:solidFill>
            <a:srgbClr val="468E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>
              <a:spcBef>
                <a:spcPts val="300"/>
              </a:spcBef>
            </a:pPr>
            <a:r>
              <a:rPr lang="ru-RU" sz="1600" b="1" dirty="0">
                <a:latin typeface="Montserrat" panose="00000500000000000000" pitchFamily="2" charset="-52"/>
              </a:rPr>
              <a:t>Закончить процедуру регистрации на портале ГОСУСЛУГИ / помочь зарегистрироваться родителям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93084" y="2991873"/>
            <a:ext cx="3012153" cy="1479443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 w="6350">
            <a:solidFill>
              <a:srgbClr val="7B55E5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 anchorCtr="0"/>
          <a:lstStyle/>
          <a:p>
            <a:pPr marL="266700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Подумайте и дайте предложение:</a:t>
            </a:r>
          </a:p>
          <a:p>
            <a:pPr marL="26670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Какие сервисы могут быть добавлены </a:t>
            </a:r>
            <a:b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 портале Госуслуг?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15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0800000">
            <a:off x="-6350" y="6350"/>
            <a:ext cx="5016500" cy="6857852"/>
          </a:xfrm>
          <a:prstGeom prst="rect">
            <a:avLst/>
          </a:prstGeom>
          <a:gradFill flip="none" rotWithShape="1">
            <a:gsLst>
              <a:gs pos="0">
                <a:srgbClr val="8383F5">
                  <a:tint val="66000"/>
                  <a:satMod val="160000"/>
                  <a:alpha val="97000"/>
                </a:srgbClr>
              </a:gs>
              <a:gs pos="43000">
                <a:srgbClr val="8383F5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6" y="657795"/>
            <a:ext cx="3598745" cy="11079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Bef>
                <a:spcPts val="1200"/>
              </a:spcBef>
              <a:tabLst>
                <a:tab pos="2150480" algn="l"/>
              </a:tabLst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Домашнее задание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1CC032E-345A-4156-B5D5-926CF0E90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9" y="2570597"/>
            <a:ext cx="4239086" cy="2868123"/>
          </a:xfrm>
          <a:prstGeom prst="rect">
            <a:avLst/>
          </a:prstGeom>
        </p:spPr>
      </p:pic>
      <p:pic>
        <p:nvPicPr>
          <p:cNvPr id="26" name="Рисунок 25" descr="logo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64496" y="394348"/>
            <a:ext cx="1803976" cy="43836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38390" y="4353864"/>
            <a:ext cx="3784106" cy="1724107"/>
            <a:chOff x="7319292" y="2946004"/>
            <a:chExt cx="3784106" cy="1724107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27D1F839-9972-475E-9396-15B515B212CA}"/>
                </a:ext>
              </a:extLst>
            </p:cNvPr>
            <p:cNvSpPr/>
            <p:nvPr/>
          </p:nvSpPr>
          <p:spPr>
            <a:xfrm>
              <a:off x="7905197" y="2946004"/>
              <a:ext cx="3198201" cy="1724107"/>
            </a:xfrm>
            <a:prstGeom prst="roundRect">
              <a:avLst>
                <a:gd name="adj" fmla="val 6846"/>
              </a:avLst>
            </a:prstGeom>
            <a:solidFill>
              <a:schemeClr val="bg1">
                <a:alpha val="88000"/>
              </a:schemeClr>
            </a:solidFill>
            <a:ln w="9525">
              <a:solidFill>
                <a:srgbClr val="468EF8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4013">
                <a:spcBef>
                  <a:spcPts val="300"/>
                </a:spcBef>
              </a:pPr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Дополнительное задание:</a:t>
              </a:r>
            </a:p>
            <a:p>
              <a:pPr marL="354013">
                <a:spcBef>
                  <a:spcPts val="300"/>
                </a:spcBef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Подготовить в виде презентации / </a:t>
              </a:r>
              <a:r>
                <a:rPr lang="ru-RU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инфографики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 преимущества одного </a:t>
              </a:r>
              <a:b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из сервисов ЕПГУ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292" y="3457396"/>
              <a:ext cx="670992" cy="670992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326559A-CE25-45E2-8AC4-EE2EDF7B9B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51" y="3333667"/>
            <a:ext cx="670992" cy="6709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FB666E-00A6-2D42-AE39-22D81F3C5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843" y="4569458"/>
            <a:ext cx="2016614" cy="200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42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 91"/>
          <p:cNvSpPr/>
          <p:nvPr/>
        </p:nvSpPr>
        <p:spPr>
          <a:xfrm rot="10800000">
            <a:off x="0" y="148"/>
            <a:ext cx="5016500" cy="6857852"/>
          </a:xfrm>
          <a:prstGeom prst="rect">
            <a:avLst/>
          </a:prstGeom>
          <a:gradFill flip="none" rotWithShape="1">
            <a:gsLst>
              <a:gs pos="0">
                <a:srgbClr val="8383F5">
                  <a:tint val="66000"/>
                  <a:satMod val="160000"/>
                  <a:alpha val="97000"/>
                </a:srgbClr>
              </a:gs>
              <a:gs pos="43000">
                <a:srgbClr val="8383F5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2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18" y="2186940"/>
            <a:ext cx="6576852" cy="46710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99308" y="2731478"/>
            <a:ext cx="39696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ЦИФРОВОЙ СЕРВИС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– </a:t>
            </a:r>
            <a:b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комплексное решение на базе цифровых продуктов, направленное на значимое качественное улучшение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или ускорение процессов жизнедеятельности, организационных или бизнес-процессов, в том числе производственных процессов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7" y="730336"/>
            <a:ext cx="3239518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Цифровой сервис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4" r="19504" b="29137"/>
          <a:stretch/>
        </p:blipFill>
        <p:spPr>
          <a:xfrm flipH="1">
            <a:off x="2647920" y="1320800"/>
            <a:ext cx="3928138" cy="5537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7" y="3475006"/>
            <a:ext cx="2348497" cy="29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13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 rot="10800000">
            <a:off x="-6350" y="6350"/>
            <a:ext cx="5016500" cy="6857852"/>
          </a:xfrm>
          <a:prstGeom prst="rect">
            <a:avLst/>
          </a:prstGeom>
          <a:gradFill flip="none" rotWithShape="1">
            <a:gsLst>
              <a:gs pos="0">
                <a:srgbClr val="8383F5">
                  <a:tint val="66000"/>
                  <a:satMod val="160000"/>
                  <a:alpha val="97000"/>
                </a:srgbClr>
              </a:gs>
              <a:gs pos="43000">
                <a:srgbClr val="8383F5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2620847"/>
            <a:ext cx="4725000" cy="4244772"/>
          </a:xfrm>
          <a:prstGeom prst="rect">
            <a:avLst/>
          </a:prstGeom>
        </p:spPr>
      </p:pic>
      <p:sp>
        <p:nvSpPr>
          <p:cNvPr id="15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3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598606" y="558275"/>
            <a:ext cx="3239518" cy="14957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Виды цифровых сервисов</a:t>
            </a:r>
          </a:p>
        </p:txBody>
      </p:sp>
      <p:pic>
        <p:nvPicPr>
          <p:cNvPr id="90" name="Рисунок 89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4496" y="394348"/>
            <a:ext cx="1803976" cy="43836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393301" y="1343301"/>
            <a:ext cx="8354200" cy="5057498"/>
            <a:chOff x="3202801" y="1343301"/>
            <a:chExt cx="8354200" cy="5057498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4133851" y="1346420"/>
              <a:ext cx="3371850" cy="1047489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984250">
                <a:lnSpc>
                  <a:spcPct val="90000"/>
                </a:lnSpc>
              </a:pPr>
              <a:r>
                <a:rPr lang="ru-RU" sz="1600" b="1" dirty="0">
                  <a:latin typeface="Montserrat" panose="00000500000000000000" pitchFamily="2" charset="-52"/>
                </a:rPr>
                <a:t>Сервисы </a:t>
              </a:r>
              <a:br>
                <a:rPr lang="ru-RU" sz="1600" b="1" dirty="0">
                  <a:latin typeface="Montserrat" panose="00000500000000000000" pitchFamily="2" charset="-52"/>
                </a:rPr>
              </a:br>
              <a:r>
                <a:rPr lang="ru-RU" sz="1600" b="1" dirty="0">
                  <a:latin typeface="Montserrat" panose="00000500000000000000" pitchFamily="2" charset="-52"/>
                </a:rPr>
                <a:t>для обучения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133851" y="2616346"/>
              <a:ext cx="3371850" cy="1047489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984250">
                <a:lnSpc>
                  <a:spcPct val="90000"/>
                </a:lnSpc>
              </a:pPr>
              <a:r>
                <a:rPr lang="ru-RU" sz="1600" b="1" dirty="0">
                  <a:latin typeface="Montserrat" panose="00000500000000000000" pitchFamily="2" charset="-52"/>
                </a:rPr>
                <a:t>Онлайн-библиотеки 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8185151" y="5353310"/>
              <a:ext cx="3371850" cy="1047489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1079500">
                <a:lnSpc>
                  <a:spcPct val="90000"/>
                </a:lnSpc>
              </a:pPr>
              <a:r>
                <a:rPr lang="ru-RU" sz="1600" b="1" dirty="0">
                  <a:latin typeface="Montserrat" panose="00000500000000000000" pitchFamily="2" charset="-52"/>
                </a:rPr>
                <a:t>Игровые сервисы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133850" y="3957699"/>
              <a:ext cx="3371850" cy="1396854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984250">
                <a:lnSpc>
                  <a:spcPct val="90000"/>
                </a:lnSpc>
              </a:pPr>
              <a:r>
                <a:rPr lang="ru-RU" sz="1600" b="1" dirty="0">
                  <a:latin typeface="Montserrat" panose="00000500000000000000" pitchFamily="2" charset="-52"/>
                </a:rPr>
                <a:t>Информационно-поисковые сервисы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8185151" y="1343301"/>
              <a:ext cx="3371850" cy="1047489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1079500">
                <a:lnSpc>
                  <a:spcPct val="90000"/>
                </a:lnSpc>
              </a:pPr>
              <a:r>
                <a:rPr lang="ru-RU" sz="1600" b="1" dirty="0">
                  <a:latin typeface="Montserrat" panose="00000500000000000000" pitchFamily="2" charset="-52"/>
                </a:rPr>
                <a:t>Социальные сервисы</a:t>
              </a: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8185151" y="2613227"/>
              <a:ext cx="3371850" cy="1047489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1079500">
                <a:lnSpc>
                  <a:spcPct val="90000"/>
                </a:lnSpc>
              </a:pPr>
              <a:r>
                <a:rPr lang="ru-RU" sz="1600" b="1" dirty="0">
                  <a:latin typeface="Montserrat" panose="00000500000000000000" pitchFamily="2" charset="-52"/>
                </a:rPr>
                <a:t>Сервисы покупок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8185151" y="3980073"/>
              <a:ext cx="3371850" cy="1047489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1079500">
                <a:lnSpc>
                  <a:spcPct val="90000"/>
                </a:lnSpc>
              </a:pPr>
              <a:r>
                <a:rPr lang="ru-RU" sz="1600" b="1" dirty="0">
                  <a:latin typeface="Montserrat" panose="00000500000000000000" pitchFamily="2" charset="-52"/>
                </a:rPr>
                <a:t>Банковские сервисы</a:t>
              </a:r>
            </a:p>
          </p:txBody>
        </p:sp>
        <p:cxnSp>
          <p:nvCxnSpPr>
            <p:cNvPr id="6" name="Соединительная линия уступом 5"/>
            <p:cNvCxnSpPr>
              <a:stCxn id="80" idx="1"/>
            </p:cNvCxnSpPr>
            <p:nvPr/>
          </p:nvCxnSpPr>
          <p:spPr>
            <a:xfrm rot="10800000" flipV="1">
              <a:off x="3714753" y="1870165"/>
              <a:ext cx="419099" cy="4007512"/>
            </a:xfrm>
            <a:prstGeom prst="bentConnector2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Соединительная линия уступом 21"/>
            <p:cNvCxnSpPr>
              <a:endCxn id="13" idx="2"/>
            </p:cNvCxnSpPr>
            <p:nvPr/>
          </p:nvCxnSpPr>
          <p:spPr>
            <a:xfrm flipV="1">
              <a:off x="3714752" y="5354553"/>
              <a:ext cx="2105023" cy="523125"/>
            </a:xfrm>
            <a:prstGeom prst="bentConnector2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11" idx="1"/>
            </p:cNvCxnSpPr>
            <p:nvPr/>
          </p:nvCxnSpPr>
          <p:spPr>
            <a:xfrm flipH="1">
              <a:off x="3714752" y="3140091"/>
              <a:ext cx="419099" cy="0"/>
            </a:xfrm>
            <a:prstGeom prst="line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13" idx="1"/>
            </p:cNvCxnSpPr>
            <p:nvPr/>
          </p:nvCxnSpPr>
          <p:spPr>
            <a:xfrm flipH="1">
              <a:off x="3714752" y="4656126"/>
              <a:ext cx="419098" cy="0"/>
            </a:xfrm>
            <a:prstGeom prst="line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Соединительная линия уступом 27"/>
            <p:cNvCxnSpPr>
              <a:stCxn id="14" idx="1"/>
            </p:cNvCxnSpPr>
            <p:nvPr/>
          </p:nvCxnSpPr>
          <p:spPr>
            <a:xfrm rot="10800000" flipV="1">
              <a:off x="7848601" y="1867046"/>
              <a:ext cx="336551" cy="4010008"/>
            </a:xfrm>
            <a:prstGeom prst="bentConnector2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>
              <a:stCxn id="15" idx="1"/>
            </p:cNvCxnSpPr>
            <p:nvPr/>
          </p:nvCxnSpPr>
          <p:spPr>
            <a:xfrm flipH="1">
              <a:off x="7848600" y="3136972"/>
              <a:ext cx="336551" cy="3119"/>
            </a:xfrm>
            <a:prstGeom prst="line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>
              <a:stCxn id="16" idx="1"/>
            </p:cNvCxnSpPr>
            <p:nvPr/>
          </p:nvCxnSpPr>
          <p:spPr>
            <a:xfrm flipH="1" flipV="1">
              <a:off x="7848600" y="4503817"/>
              <a:ext cx="336551" cy="1"/>
            </a:xfrm>
            <a:prstGeom prst="line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 flipH="1">
              <a:off x="5819776" y="5877677"/>
              <a:ext cx="2028824" cy="1"/>
            </a:xfrm>
            <a:prstGeom prst="line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 flipV="1">
              <a:off x="7832724" y="5877676"/>
              <a:ext cx="336551" cy="1"/>
            </a:xfrm>
            <a:prstGeom prst="line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3285675" y="1873540"/>
              <a:ext cx="419098" cy="0"/>
            </a:xfrm>
            <a:prstGeom prst="line">
              <a:avLst/>
            </a:prstGeom>
            <a:ln w="12700">
              <a:solidFill>
                <a:srgbClr val="7B55E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Овал 77"/>
            <p:cNvSpPr/>
            <p:nvPr/>
          </p:nvSpPr>
          <p:spPr>
            <a:xfrm>
              <a:off x="4050978" y="1784171"/>
              <a:ext cx="165748" cy="165748"/>
            </a:xfrm>
            <a:prstGeom prst="ellipse">
              <a:avLst/>
            </a:prstGeom>
            <a:gradFill flip="none" rotWithShape="1">
              <a:gsLst>
                <a:gs pos="0">
                  <a:srgbClr val="8383F5"/>
                </a:gs>
                <a:gs pos="100000">
                  <a:srgbClr val="7B55E5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lnSpc>
                  <a:spcPct val="90000"/>
                </a:lnSpc>
              </a:pPr>
              <a:endParaRPr lang="ru-RU" sz="1400" b="1">
                <a:latin typeface="Montserrat" panose="00000500000000000000" pitchFamily="2" charset="-52"/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063032" y="3054097"/>
              <a:ext cx="165748" cy="165748"/>
            </a:xfrm>
            <a:prstGeom prst="ellipse">
              <a:avLst/>
            </a:prstGeom>
            <a:gradFill flip="none" rotWithShape="1">
              <a:gsLst>
                <a:gs pos="0">
                  <a:srgbClr val="8383F5"/>
                </a:gs>
                <a:gs pos="100000">
                  <a:srgbClr val="7B55E5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lnSpc>
                  <a:spcPct val="90000"/>
                </a:lnSpc>
              </a:pPr>
              <a:endParaRPr lang="ru-RU" sz="1400" b="1">
                <a:latin typeface="Montserrat" panose="00000500000000000000" pitchFamily="2" charset="-52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063034" y="4573252"/>
              <a:ext cx="165748" cy="165748"/>
            </a:xfrm>
            <a:prstGeom prst="ellipse">
              <a:avLst/>
            </a:prstGeom>
            <a:gradFill flip="none" rotWithShape="1">
              <a:gsLst>
                <a:gs pos="0">
                  <a:srgbClr val="8383F5"/>
                </a:gs>
                <a:gs pos="100000">
                  <a:srgbClr val="7B55E5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lnSpc>
                  <a:spcPct val="90000"/>
                </a:lnSpc>
              </a:pPr>
              <a:endParaRPr lang="ru-RU" sz="1400" b="1">
                <a:latin typeface="Montserrat" panose="00000500000000000000" pitchFamily="2" charset="-52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3202801" y="1790666"/>
              <a:ext cx="165748" cy="165748"/>
            </a:xfrm>
            <a:prstGeom prst="ellipse">
              <a:avLst/>
            </a:prstGeom>
            <a:gradFill flip="none" rotWithShape="1">
              <a:gsLst>
                <a:gs pos="0">
                  <a:srgbClr val="71668C"/>
                </a:gs>
                <a:gs pos="100000">
                  <a:srgbClr val="2F196D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algn="ctr">
                <a:lnSpc>
                  <a:spcPct val="90000"/>
                </a:lnSpc>
              </a:pPr>
              <a:endParaRPr lang="ru-RU" sz="1200" b="1">
                <a:latin typeface="Montserrat" panose="00000500000000000000" pitchFamily="2" charset="-52"/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8102278" y="1790666"/>
              <a:ext cx="165748" cy="165748"/>
            </a:xfrm>
            <a:prstGeom prst="ellipse">
              <a:avLst/>
            </a:prstGeom>
            <a:gradFill flip="none" rotWithShape="1">
              <a:gsLst>
                <a:gs pos="0">
                  <a:srgbClr val="8383F5"/>
                </a:gs>
                <a:gs pos="100000">
                  <a:srgbClr val="7B55E5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lnSpc>
                  <a:spcPct val="90000"/>
                </a:lnSpc>
              </a:pPr>
              <a:endParaRPr lang="ru-RU" sz="1400" b="1">
                <a:latin typeface="Montserrat" panose="00000500000000000000" pitchFamily="2" charset="-52"/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8102278" y="3054097"/>
              <a:ext cx="165748" cy="165748"/>
            </a:xfrm>
            <a:prstGeom prst="ellipse">
              <a:avLst/>
            </a:prstGeom>
            <a:gradFill flip="none" rotWithShape="1">
              <a:gsLst>
                <a:gs pos="0">
                  <a:srgbClr val="8383F5"/>
                </a:gs>
                <a:gs pos="100000">
                  <a:srgbClr val="7B55E5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lnSpc>
                  <a:spcPct val="90000"/>
                </a:lnSpc>
              </a:pPr>
              <a:endParaRPr lang="ru-RU" sz="1400" b="1">
                <a:latin typeface="Montserrat" panose="00000500000000000000" pitchFamily="2" charset="-52"/>
              </a:endParaRPr>
            </a:p>
          </p:txBody>
        </p:sp>
        <p:sp>
          <p:nvSpPr>
            <p:cNvPr id="61" name="Овал 60"/>
            <p:cNvSpPr/>
            <p:nvPr/>
          </p:nvSpPr>
          <p:spPr>
            <a:xfrm>
              <a:off x="8114980" y="4420944"/>
              <a:ext cx="165748" cy="165748"/>
            </a:xfrm>
            <a:prstGeom prst="ellipse">
              <a:avLst/>
            </a:prstGeom>
            <a:gradFill flip="none" rotWithShape="1">
              <a:gsLst>
                <a:gs pos="0">
                  <a:srgbClr val="8383F5"/>
                </a:gs>
                <a:gs pos="100000">
                  <a:srgbClr val="7B55E5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lnSpc>
                  <a:spcPct val="90000"/>
                </a:lnSpc>
              </a:pPr>
              <a:endParaRPr lang="ru-RU" sz="1400" b="1">
                <a:latin typeface="Montserrat" panose="00000500000000000000" pitchFamily="2" charset="-52"/>
              </a:endParaRPr>
            </a:p>
          </p:txBody>
        </p:sp>
        <p:sp>
          <p:nvSpPr>
            <p:cNvPr id="62" name="Овал 61"/>
            <p:cNvSpPr/>
            <p:nvPr/>
          </p:nvSpPr>
          <p:spPr>
            <a:xfrm>
              <a:off x="8114980" y="5794804"/>
              <a:ext cx="165748" cy="165748"/>
            </a:xfrm>
            <a:prstGeom prst="ellipse">
              <a:avLst/>
            </a:prstGeom>
            <a:gradFill flip="none" rotWithShape="1">
              <a:gsLst>
                <a:gs pos="0">
                  <a:srgbClr val="8383F5"/>
                </a:gs>
                <a:gs pos="100000">
                  <a:srgbClr val="7B55E5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lnSpc>
                  <a:spcPct val="90000"/>
                </a:lnSpc>
              </a:pPr>
              <a:endParaRPr lang="ru-RU" sz="1400" b="1">
                <a:latin typeface="Montserrat" panose="00000500000000000000" pitchFamily="2" charset="-52"/>
              </a:endParaRPr>
            </a:p>
          </p:txBody>
        </p:sp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37" y="4100428"/>
              <a:ext cx="961026" cy="760412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1380" y="1485032"/>
              <a:ext cx="898640" cy="770263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300" y="2780928"/>
              <a:ext cx="836413" cy="777864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1791" y="5591985"/>
              <a:ext cx="834019" cy="60674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252" y="4180926"/>
              <a:ext cx="964722" cy="78465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953" y="2788920"/>
              <a:ext cx="1133993" cy="6789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8799">
              <a:off x="4265491" y="1594651"/>
              <a:ext cx="904998" cy="428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3698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 rot="10800000">
            <a:off x="5498841" y="130"/>
            <a:ext cx="6697093" cy="6857852"/>
          </a:xfrm>
          <a:prstGeom prst="rect">
            <a:avLst/>
          </a:prstGeom>
          <a:gradFill flip="none" rotWithShape="1">
            <a:gsLst>
              <a:gs pos="0">
                <a:srgbClr val="8383F5">
                  <a:tint val="66000"/>
                  <a:satMod val="160000"/>
                  <a:alpha val="97000"/>
                </a:srgbClr>
              </a:gs>
              <a:gs pos="43000">
                <a:srgbClr val="8383F5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7" y="564227"/>
            <a:ext cx="3239518" cy="14957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Квест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 </a:t>
            </a:r>
            <a:b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«Поиск решений»</a:t>
            </a:r>
          </a:p>
        </p:txBody>
      </p:sp>
      <p:pic>
        <p:nvPicPr>
          <p:cNvPr id="53" name="Рисунок 52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4496" y="394348"/>
            <a:ext cx="1803976" cy="438367"/>
          </a:xfrm>
          <a:prstGeom prst="rect">
            <a:avLst/>
          </a:prstGeom>
        </p:spPr>
      </p:pic>
      <p:sp>
        <p:nvSpPr>
          <p:cNvPr id="5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4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50338" y="986171"/>
            <a:ext cx="3536950" cy="2480150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>
              <a:lnSpc>
                <a:spcPct val="90000"/>
              </a:lnSpc>
            </a:pPr>
            <a:endParaRPr lang="ru-RU" sz="1600" b="1" dirty="0">
              <a:latin typeface="Montserrat" panose="00000500000000000000" pitchFamily="2" charset="-52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76" y="1242646"/>
            <a:ext cx="692920" cy="76562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594728" y="1185762"/>
            <a:ext cx="23579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 стране зафиксирован рост заболеваемости новой </a:t>
            </a:r>
            <a:r>
              <a:rPr lang="ru-RU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коронавирусной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инфекцией. Чтобы обезопасить себя, людям необходимо пройти вакцинацию.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914762" y="2470150"/>
            <a:ext cx="3037933" cy="850759"/>
          </a:xfrm>
          <a:prstGeom prst="rect">
            <a:avLst/>
          </a:prstGeom>
          <a:solidFill>
            <a:srgbClr val="838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144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С помощью каких сервисов </a:t>
            </a:r>
            <a:b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можно записаться на вакцинацию </a:t>
            </a:r>
            <a:b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от COVID-19?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397826" y="995132"/>
            <a:ext cx="3536950" cy="2480150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>
              <a:lnSpc>
                <a:spcPct val="90000"/>
              </a:lnSpc>
            </a:pPr>
            <a:endParaRPr lang="ru-RU" sz="1600" b="1" dirty="0">
              <a:latin typeface="Montserrat" panose="00000500000000000000" pitchFamily="2" charset="-52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02" y="1242646"/>
            <a:ext cx="666243" cy="76562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9287946" y="1101124"/>
            <a:ext cx="237169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Светлана закончила педагогический университет.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трудоустройства в школу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ей необходимо предоставить справку об отсутствии судимости. 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650338" y="3688717"/>
            <a:ext cx="3536950" cy="2552700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>
              <a:lnSpc>
                <a:spcPct val="90000"/>
              </a:lnSpc>
            </a:pPr>
            <a:endParaRPr lang="ru-RU" sz="1600" b="1" dirty="0">
              <a:latin typeface="Montserrat" panose="00000500000000000000" pitchFamily="2" charset="-52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39" y="4016880"/>
            <a:ext cx="642994" cy="765628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594728" y="3959996"/>
            <a:ext cx="23579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Пётр Иванович имеет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42 года трудового стажа.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Он хотел бы получить подробную информацию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о размере пенсии, видах пенсионных выплат.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914762" y="5382503"/>
            <a:ext cx="3037933" cy="694038"/>
          </a:xfrm>
          <a:prstGeom prst="rect">
            <a:avLst/>
          </a:prstGeom>
          <a:solidFill>
            <a:srgbClr val="838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144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Какие сервисы могут помочь ему </a:t>
            </a:r>
            <a:b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в получении данной информации? 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438051" y="3688080"/>
            <a:ext cx="3536950" cy="2552700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>
              <a:lnSpc>
                <a:spcPct val="90000"/>
              </a:lnSpc>
            </a:pPr>
            <a:endParaRPr lang="ru-RU" sz="1600" b="1" dirty="0">
              <a:latin typeface="Montserrat" panose="00000500000000000000" pitchFamily="2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367526" y="3852275"/>
            <a:ext cx="2357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Семья </a:t>
            </a:r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Семёновых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накопила большой семейный капитал </a:t>
            </a:r>
            <a:b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 собирается потратить его </a:t>
            </a:r>
            <a:b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на приобретение автомобиля. После покупки автомобиля Семёновым необходимо зарегистрировать его </a:t>
            </a:r>
            <a:b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 получить государственные номера.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8687561" y="5369803"/>
            <a:ext cx="3037933" cy="694038"/>
          </a:xfrm>
          <a:prstGeom prst="rect">
            <a:avLst/>
          </a:prstGeom>
          <a:solidFill>
            <a:srgbClr val="838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144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Какими сервисами для решения данного вопроса нужно воспользоваться </a:t>
            </a:r>
            <a:r>
              <a:rPr lang="ru-RU" sz="105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Семёновым</a:t>
            </a: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? 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8621702" y="2470150"/>
            <a:ext cx="3037933" cy="859720"/>
          </a:xfrm>
          <a:prstGeom prst="rect">
            <a:avLst/>
          </a:prstGeom>
          <a:solidFill>
            <a:srgbClr val="838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144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С помощью каких сервисов Светлана может получить справку </a:t>
            </a:r>
            <a:b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о наличии или отсутствии судимости?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61" y="4024444"/>
            <a:ext cx="635391" cy="76319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3254"/>
          <a:stretch/>
        </p:blipFill>
        <p:spPr>
          <a:xfrm>
            <a:off x="226563" y="2754197"/>
            <a:ext cx="4608115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2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 rot="10800000">
            <a:off x="5498841" y="130"/>
            <a:ext cx="6697093" cy="6857852"/>
          </a:xfrm>
          <a:prstGeom prst="rect">
            <a:avLst/>
          </a:prstGeom>
          <a:gradFill flip="none" rotWithShape="1">
            <a:gsLst>
              <a:gs pos="0">
                <a:srgbClr val="8383F5">
                  <a:tint val="66000"/>
                  <a:satMod val="160000"/>
                  <a:alpha val="97000"/>
                </a:srgbClr>
              </a:gs>
              <a:gs pos="43000">
                <a:srgbClr val="8383F5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5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46" name="Рисунок 45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4496" y="394348"/>
            <a:ext cx="1803976" cy="438367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7" y="564227"/>
            <a:ext cx="3239518" cy="14957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Квест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 </a:t>
            </a:r>
            <a:b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«Поиск решений»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50338" y="896216"/>
            <a:ext cx="3536950" cy="2633606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>
              <a:lnSpc>
                <a:spcPct val="90000"/>
              </a:lnSpc>
            </a:pPr>
            <a:endParaRPr lang="ru-RU" sz="1600" b="1" dirty="0">
              <a:latin typeface="Montserrat" panose="00000500000000000000" pitchFamily="2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38160" y="1108297"/>
            <a:ext cx="257283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 семье Третьяковых есть дочь трёх лет. Маме, Наталье Павловне, положена ежемесячная выплата.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Она хочет получать данную выплату и решила оформить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ее получение.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960951" y="2468109"/>
            <a:ext cx="3037933" cy="876158"/>
          </a:xfrm>
          <a:prstGeom prst="rect">
            <a:avLst/>
          </a:prstGeom>
          <a:solidFill>
            <a:srgbClr val="838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144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Где необходимо подать заявление на получение ежемесячной выплаты?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423136" y="896215"/>
            <a:ext cx="3536950" cy="2633606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>
              <a:lnSpc>
                <a:spcPct val="90000"/>
              </a:lnSpc>
            </a:pPr>
            <a:endParaRPr lang="ru-RU" sz="1600" b="1" dirty="0">
              <a:latin typeface="Montserrat" panose="00000500000000000000" pitchFamily="2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338191" y="1446851"/>
            <a:ext cx="23579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Полюбив друг друга, Дмитрий и Марина решили создать семью - пожениться.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687560" y="2444750"/>
            <a:ext cx="3037933" cy="876158"/>
          </a:xfrm>
          <a:prstGeom prst="rect">
            <a:avLst/>
          </a:prstGeom>
          <a:solidFill>
            <a:srgbClr val="838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144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Какими сервисами Дмитрию </a:t>
            </a:r>
            <a:b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и Марине необходимо воспользоваться для регистрации брака?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650338" y="3757853"/>
            <a:ext cx="3536950" cy="2636598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>
              <a:lnSpc>
                <a:spcPct val="90000"/>
              </a:lnSpc>
            </a:pPr>
            <a:endParaRPr lang="ru-RU" sz="1600" b="1" dirty="0">
              <a:latin typeface="Montserrat" panose="00000500000000000000" pitchFamily="2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589336" y="3909790"/>
            <a:ext cx="235796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Виолетта любит играть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 баскетбол и хочет посещать секцию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 баскетболу в городском Дворце спорта.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914762" y="4954232"/>
            <a:ext cx="3037933" cy="1268770"/>
          </a:xfrm>
          <a:prstGeom prst="rect">
            <a:avLst/>
          </a:prstGeom>
          <a:solidFill>
            <a:srgbClr val="838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144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Какими сервисами должны воспользоваться родители Виолетты для того, чтобы </a:t>
            </a:r>
            <a:b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записать её в секцию?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423136" y="3757852"/>
            <a:ext cx="3536950" cy="2636598"/>
          </a:xfrm>
          <a:prstGeom prst="roundRect">
            <a:avLst>
              <a:gd name="adj" fmla="val 10213"/>
            </a:avLst>
          </a:prstGeom>
          <a:solidFill>
            <a:schemeClr val="bg1"/>
          </a:solidFill>
          <a:ln>
            <a:noFill/>
          </a:ln>
          <a:effectLst>
            <a:outerShdw blurRad="647700" dist="38100" dir="2700000" sx="103000" sy="103000" algn="tl" rotWithShape="0">
              <a:srgbClr val="79A0E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/>
          <a:lstStyle/>
          <a:p>
            <a:pPr>
              <a:lnSpc>
                <a:spcPct val="90000"/>
              </a:lnSpc>
            </a:pPr>
            <a:endParaRPr lang="ru-RU" sz="1600" b="1" dirty="0">
              <a:latin typeface="Montserrat" panose="00000500000000000000" pitchFamily="2" charset="-52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313255" y="3920445"/>
            <a:ext cx="25925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. 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8687560" y="4954231"/>
            <a:ext cx="3037933" cy="1268770"/>
          </a:xfrm>
          <a:prstGeom prst="rect">
            <a:avLst/>
          </a:prstGeom>
          <a:solidFill>
            <a:srgbClr val="838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144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Как ему убедиться, что это письмо направили не мошенники? Если выяснится, что всё же налоговая задолженность у Григория Ивановича имеется, как проверить и оплатить ее?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26" y="1365333"/>
            <a:ext cx="635391" cy="76320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490" y="1365334"/>
            <a:ext cx="635390" cy="76319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6" y="2268328"/>
            <a:ext cx="4332970" cy="45611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62" y="3953219"/>
            <a:ext cx="649469" cy="780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490" y="3953219"/>
            <a:ext cx="649469" cy="7801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25260" y="3992407"/>
            <a:ext cx="227089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Григорию Ивановичу на электронную почту пришло письмо о наличии налоговой задолженности. </a:t>
            </a:r>
          </a:p>
        </p:txBody>
      </p:sp>
    </p:spTree>
    <p:extLst>
      <p:ext uri="{BB962C8B-B14F-4D97-AF65-F5344CB8AC3E}">
        <p14:creationId xmlns:p14="http://schemas.microsoft.com/office/powerpoint/2010/main" val="2517939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6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3378" y="647366"/>
            <a:ext cx="4303594" cy="29915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ГОСУСЛУГИ –</a:t>
            </a:r>
          </a:p>
          <a:p>
            <a:pPr>
              <a:lnSpc>
                <a:spcPct val="90000"/>
              </a:lnSpc>
              <a:tabLst>
                <a:tab pos="2150480" algn="l"/>
              </a:tabLst>
            </a:pP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Montserrat Black" panose="00000A00000000000000" pitchFamily="2" charset="-52"/>
            </a:endParaRPr>
          </a:p>
          <a:p>
            <a:pPr>
              <a:lnSpc>
                <a:spcPct val="90000"/>
              </a:lnSpc>
              <a:tabLst>
                <a:tab pos="2150480" algn="l"/>
              </a:tabLst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Справочно-информационный интернет-портал государственных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 муниципальных услуг Российской Федерации</a:t>
            </a:r>
          </a:p>
        </p:txBody>
      </p:sp>
      <p:pic>
        <p:nvPicPr>
          <p:cNvPr id="90" name="Рисунок 89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4496" y="394348"/>
            <a:ext cx="1803976" cy="4383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8" y="4037615"/>
            <a:ext cx="2053622" cy="205362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890345" y="4883150"/>
            <a:ext cx="3678621" cy="1570037"/>
            <a:chOff x="3067050" y="4521200"/>
            <a:chExt cx="3575050" cy="1570037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067050" y="4521200"/>
              <a:ext cx="3528528" cy="1570037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80000" bIns="108000" rtlCol="0" anchor="ctr"/>
            <a:lstStyle/>
            <a:p>
              <a:pPr marL="895350">
                <a:lnSpc>
                  <a:spcPct val="90000"/>
                </a:lnSpc>
              </a:pPr>
              <a:endParaRPr lang="ru-RU" sz="1100" b="1" dirty="0">
                <a:latin typeface="Montserrat" panose="00000500000000000000" pitchFamily="2" charset="-52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449" y="4615465"/>
              <a:ext cx="1371600" cy="137160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4318000" y="4804036"/>
              <a:ext cx="2324100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66700">
                <a:lnSpc>
                  <a:spcPct val="90000"/>
                </a:lnSpc>
              </a:pPr>
              <a:r>
                <a:rPr lang="ru-RU" sz="2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4 место </a:t>
              </a:r>
              <a:br>
                <a:rPr lang="ru-RU" sz="11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</a:br>
              <a:r>
                <a:rPr lang="ru-RU" sz="11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в мире по посещаемости сайтов в сфере государственного управления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167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rot="10800000">
            <a:off x="7175500" y="6350"/>
            <a:ext cx="5016500" cy="6857852"/>
          </a:xfrm>
          <a:prstGeom prst="rect">
            <a:avLst/>
          </a:prstGeom>
          <a:gradFill flip="none" rotWithShape="1">
            <a:gsLst>
              <a:gs pos="0">
                <a:srgbClr val="8383F5">
                  <a:tint val="66000"/>
                  <a:satMod val="160000"/>
                  <a:alpha val="97000"/>
                </a:srgbClr>
              </a:gs>
              <a:gs pos="43000">
                <a:srgbClr val="8383F5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7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598606" y="613531"/>
            <a:ext cx="4182944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Bef>
                <a:spcPts val="1200"/>
              </a:spcBef>
              <a:tabLst>
                <a:tab pos="2150480" algn="l"/>
              </a:tabLst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Групповая работа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90" name="Рисунок 89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4496" y="394348"/>
            <a:ext cx="1803976" cy="4383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4538" y="1121713"/>
            <a:ext cx="5175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tabLst>
                <a:tab pos="2150480" algn="l"/>
              </a:tabLst>
            </a:pP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«Как сервисы ГОСУСЛУГ облегчают </a:t>
            </a: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нашу жизнь?»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576800" y="1055844"/>
            <a:ext cx="4196922" cy="3039476"/>
            <a:chOff x="7660620" y="1055844"/>
            <a:chExt cx="4196922" cy="3039476"/>
          </a:xfrm>
        </p:grpSpPr>
        <p:pic>
          <p:nvPicPr>
            <p:cNvPr id="1026" name="Picture 2" descr="F:\projects\Презентации\Урок Информатики - Госсервисы\pix госсервисы\ic_Book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272" y="1059496"/>
              <a:ext cx="989210" cy="98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F:\projects\Презентации\Урок Информатики - Госсервисы\pix госсервисы\ic_Ca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620" y="3098797"/>
              <a:ext cx="996523" cy="99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:\projects\Презентации\Урок Информатики - Госсервисы\pix госсервисы\ic_Family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1554" y="3098797"/>
              <a:ext cx="996523" cy="99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F:\projects\Презентации\Урок Информатики - Госсервисы\pix госсервисы\ic_Fines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4496" y="2107087"/>
              <a:ext cx="996523" cy="99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:\projects\Презентации\Урок Информатики - Госсервисы\pix госсервисы\ic_Fold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1554" y="2107087"/>
              <a:ext cx="996523" cy="99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F:\projects\Презентации\Урок Информатики - Госсервисы\pix госсервисы\ic_Health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620" y="2107087"/>
              <a:ext cx="996523" cy="99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:\projects\Презентации\Урок Информатики - Госсервисы\pix госсервисы\ic_Hom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1019" y="1059496"/>
              <a:ext cx="996523" cy="99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F:\projects\Презентации\Урок Информатики - Госсервисы\pix госсервисы\ic_Pasport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4496" y="1055844"/>
              <a:ext cx="996523" cy="99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:\projects\Презентации\Урок Информатики - Госсервисы\pix госсервисы\ic_Wallet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1554" y="1055844"/>
              <a:ext cx="996523" cy="99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6198143" y="3152866"/>
            <a:ext cx="5993857" cy="371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16" y="1623951"/>
            <a:ext cx="4154768" cy="45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0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8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66882" y="685801"/>
            <a:ext cx="3390778" cy="18158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ГОСУСЛУГИ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 – </a:t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</a:b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  <a:t>то место, где вы один </a:t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</a:b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  <a:t>раз зарегистрировались </a:t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</a:b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  <a:t>и получаете услуги </a:t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</a:b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  <a:t>на всех государственных сайтах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537920" y="731520"/>
            <a:ext cx="7428318" cy="5318759"/>
            <a:chOff x="4375150" y="1403350"/>
            <a:chExt cx="7293323" cy="4692651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375151" y="1403350"/>
              <a:ext cx="7293322" cy="811877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spcBef>
                  <a:spcPts val="1200"/>
                </a:spcBef>
              </a:pPr>
              <a:r>
                <a:rPr lang="ru-RU" sz="1200" b="1" dirty="0">
                  <a:latin typeface="Montserrat" panose="00000500000000000000" pitchFamily="2" charset="-52"/>
                </a:rPr>
                <a:t>Упрощение получения государственной и муниципальной услуги и другой полезной информации (подать заявление можно в любой удобный день и час)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375150" y="2507448"/>
              <a:ext cx="2647949" cy="1025938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spcBef>
                  <a:spcPts val="1200"/>
                </a:spcBef>
              </a:pPr>
              <a:r>
                <a:rPr lang="ru-RU" sz="1200" b="1" dirty="0">
                  <a:latin typeface="Montserrat" panose="00000500000000000000" pitchFamily="2" charset="-52"/>
                </a:rPr>
                <a:t>Сокращение количества предоставляемых документов</a:t>
              </a: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9015332" y="2507448"/>
              <a:ext cx="2653141" cy="1025938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spcBef>
                  <a:spcPts val="1200"/>
                </a:spcBef>
              </a:pPr>
              <a:r>
                <a:rPr lang="ru-RU" sz="1200" b="1" dirty="0">
                  <a:latin typeface="Montserrat" panose="00000500000000000000" pitchFamily="2" charset="-52"/>
                </a:rPr>
                <a:t>Информирование гражданина на каждом этапе работы по его заявлению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75150" y="5212071"/>
              <a:ext cx="7293322" cy="883930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 algn="ctr">
                <a:spcBef>
                  <a:spcPts val="1200"/>
                </a:spcBef>
              </a:pPr>
              <a:r>
                <a:rPr lang="ru-RU" sz="1200" b="1" dirty="0">
                  <a:latin typeface="Montserrat" panose="00000500000000000000" pitchFamily="2" charset="-52"/>
                </a:rPr>
                <a:t>Снижение административных барьеров и повышение доступности получения услуг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9015331" y="3794898"/>
              <a:ext cx="2653141" cy="1126352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spcBef>
                  <a:spcPts val="1200"/>
                </a:spcBef>
              </a:pPr>
              <a:r>
                <a:rPr lang="ru-RU" sz="1200" b="1" dirty="0">
                  <a:latin typeface="Montserrat" panose="00000500000000000000" pitchFamily="2" charset="-52"/>
                </a:rPr>
                <a:t>Отсутствие необходимости тратить деньги на поездку в транспорте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4375150" y="3794898"/>
              <a:ext cx="2647949" cy="1126352"/>
            </a:xfrm>
            <a:prstGeom prst="roundRect">
              <a:avLst>
                <a:gd name="adj" fmla="val 10213"/>
              </a:avLst>
            </a:prstGeom>
            <a:solidFill>
              <a:srgbClr val="468EF8"/>
            </a:solidFill>
            <a:ln>
              <a:noFill/>
            </a:ln>
            <a:effectLst>
              <a:outerShdw blurRad="647700" dist="38100" dir="2700000" sx="103000" sy="103000" algn="tl" rotWithShape="0">
                <a:srgbClr val="79A0E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ctr"/>
            <a:lstStyle/>
            <a:p>
              <a:pPr marL="88900">
                <a:spcBef>
                  <a:spcPts val="1200"/>
                </a:spcBef>
              </a:pPr>
              <a:r>
                <a:rPr lang="ru-RU" sz="1200" b="1" dirty="0">
                  <a:latin typeface="Montserrat" panose="00000500000000000000" pitchFamily="2" charset="-52"/>
                </a:rPr>
                <a:t>Отсутствие необходимости тратить время на поездку </a:t>
              </a:r>
              <a:br>
                <a:rPr lang="ru-RU" sz="1200" b="1" dirty="0">
                  <a:latin typeface="Montserrat" panose="00000500000000000000" pitchFamily="2" charset="-52"/>
                </a:rPr>
              </a:br>
              <a:r>
                <a:rPr lang="ru-RU" sz="1200" b="1" dirty="0">
                  <a:latin typeface="Montserrat" panose="00000500000000000000" pitchFamily="2" charset="-52"/>
                </a:rPr>
                <a:t>и ожидание в очереди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091" y="3015118"/>
              <a:ext cx="1545440" cy="1452155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1"/>
          <a:stretch/>
        </p:blipFill>
        <p:spPr>
          <a:xfrm>
            <a:off x="7574280" y="2904607"/>
            <a:ext cx="4624071" cy="39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0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15000">
              <a:srgbClr val="8383F5">
                <a:alpha val="45000"/>
              </a:srgbClr>
            </a:gs>
            <a:gs pos="65000">
              <a:schemeClr val="bg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18" y="324242"/>
            <a:ext cx="4882531" cy="2746424"/>
          </a:xfrm>
          <a:prstGeom prst="rect">
            <a:avLst/>
          </a:prstGeom>
          <a:effectLst>
            <a:outerShdw blurRad="685800" dist="50800" dir="5400000" algn="ctr" rotWithShape="0">
              <a:srgbClr val="96BEEE"/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890" y="2507325"/>
            <a:ext cx="4484582" cy="2956868"/>
          </a:xfrm>
          <a:prstGeom prst="rect">
            <a:avLst/>
          </a:prstGeom>
          <a:effectLst>
            <a:outerShdw blurRad="685800" dist="50800" dir="5400000" algn="ctr" rotWithShape="0">
              <a:srgbClr val="96BEEE"/>
            </a:outerShdw>
          </a:effectLst>
        </p:spPr>
      </p:pic>
      <p:sp>
        <p:nvSpPr>
          <p:cNvPr id="15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13024" y="6331928"/>
            <a:ext cx="736485" cy="365125"/>
          </a:xfrm>
        </p:spPr>
        <p:txBody>
          <a:bodyPr lIns="0" tIns="0" rIns="0" bIns="0"/>
          <a:lstStyle/>
          <a:p>
            <a:fld id="{725C68B6-61C2-468F-89AB-4B9F7531AA68}" type="slidenum">
              <a:rPr lang="ru-RU" sz="1050">
                <a:solidFill>
                  <a:srgbClr val="002060"/>
                </a:solidFill>
                <a:latin typeface="Montserrat Medium" panose="00000600000000000000" pitchFamily="50" charset="-52"/>
                <a:ea typeface="Roboto" pitchFamily="2" charset="0"/>
                <a:cs typeface="Arial" panose="020B0604020202020204" pitchFamily="34" charset="0"/>
              </a:rPr>
              <a:pPr/>
              <a:t>9</a:t>
            </a:fld>
            <a:endParaRPr lang="ru-RU" sz="1050" dirty="0">
              <a:solidFill>
                <a:srgbClr val="002060"/>
              </a:solidFill>
              <a:latin typeface="Montserrat Medium" panose="000006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C1CB168-8362-4E9B-AEDD-8439530D0B49}"/>
              </a:ext>
            </a:extLst>
          </p:cNvPr>
          <p:cNvSpPr/>
          <p:nvPr/>
        </p:nvSpPr>
        <p:spPr>
          <a:xfrm>
            <a:off x="617656" y="581242"/>
            <a:ext cx="3598745" cy="166199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>
              <a:spcBef>
                <a:spcPts val="1200"/>
              </a:spcBef>
              <a:tabLst>
                <a:tab pos="2150480" algn="l"/>
              </a:tabLst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Как</a:t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это было</a:t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2" charset="-52"/>
              </a:rPr>
              <a:t>до ГОСУСЛУГ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18" y="3833197"/>
            <a:ext cx="4372432" cy="2763012"/>
          </a:xfrm>
          <a:prstGeom prst="rect">
            <a:avLst/>
          </a:prstGeom>
          <a:effectLst>
            <a:outerShdw blurRad="685800" dist="50800" dir="5400000" algn="ctr" rotWithShape="0">
              <a:srgbClr val="96BEEE"/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" y="2773490"/>
            <a:ext cx="4178608" cy="4090859"/>
          </a:xfrm>
          <a:prstGeom prst="rect">
            <a:avLst/>
          </a:prstGeom>
        </p:spPr>
      </p:pic>
      <p:pic>
        <p:nvPicPr>
          <p:cNvPr id="12" name="Рисунок 11" descr="logo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64496" y="394348"/>
            <a:ext cx="1803976" cy="4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047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4061</TotalTime>
  <Words>934</Words>
  <Application>Microsoft Macintosh PowerPoint</Application>
  <PresentationFormat>Широкоэкранный</PresentationFormat>
  <Paragraphs>132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Montserrat Black</vt:lpstr>
      <vt:lpstr>Arial</vt:lpstr>
      <vt:lpstr>Calibri Light</vt:lpstr>
      <vt:lpstr>Montserrat Medium</vt:lpstr>
      <vt:lpstr>Montserrat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Microsoft Office User</cp:lastModifiedBy>
  <cp:revision>408</cp:revision>
  <cp:lastPrinted>2022-03-04T11:11:33Z</cp:lastPrinted>
  <dcterms:created xsi:type="dcterms:W3CDTF">2022-03-02T12:35:31Z</dcterms:created>
  <dcterms:modified xsi:type="dcterms:W3CDTF">2022-03-31T15:36:45Z</dcterms:modified>
</cp:coreProperties>
</file>