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65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FF9B"/>
    <a:srgbClr val="BFBFBF"/>
    <a:srgbClr val="DB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2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5F6EB-A600-4702-9F8B-6D289F7E7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B3A4A-716B-4B69-AEC2-C748EF1D1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45483-2102-4AA6-9BB2-5BF3CF0E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4BB-16FB-4819-8D41-B31F05B20DD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812404-7E25-4008-91ED-EF11A8D6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DC6555-111E-46E8-9102-CCCEF215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E379-1E73-49E9-BEDD-0E9E1A55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3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6D4B1-48E8-4ACB-881C-275CD0EC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89BF2F-B455-42D3-BD66-44FB09D0D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461D10-424B-434C-95E5-14AC3296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4BB-16FB-4819-8D41-B31F05B20DD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B91B5-C165-4049-898F-AE742724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28984-BD98-44EC-8E83-4DEA3C38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E379-1E73-49E9-BEDD-0E9E1A55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2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5C3B92-117C-4884-B441-098EC8B91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C6ABED-615A-4EF7-9FAC-25EAFD533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D68EB-96B4-4B70-977F-CC1F53EE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4BB-16FB-4819-8D41-B31F05B20DD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F1284-A00B-4007-9D55-55E0EAA1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1EF4E9-C230-401B-B96C-7A02210B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E379-1E73-49E9-BEDD-0E9E1A55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5888C-2F80-4A82-B0D4-BBFB6370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E8AE9-DA5B-4E30-AA8F-67828BB34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E39C5-8C06-440B-9D89-41BC2019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4BB-16FB-4819-8D41-B31F05B20DD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C388E-4E67-449E-A113-5C658094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6C5D4-1D85-4D17-9A10-4C0D8138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E379-1E73-49E9-BEDD-0E9E1A55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5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1375D-13D9-4E7D-A4E5-DF8CC2D5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C3B9C5-826E-4F2D-B89E-0EAB29551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BF0057-C703-457B-8C8F-E0B848BB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4BB-16FB-4819-8D41-B31F05B20DD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0B683-9475-4A4A-B241-736F9E2E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A41637-7411-4028-BF0B-6518BE64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E379-1E73-49E9-BEDD-0E9E1A55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4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F15D6-F2EC-44EF-82E9-D7ED7692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B609AF-8127-41FB-920F-462F19EFD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756B3B-2E34-4856-BDDD-2768F4241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EFB63B-EFA9-4D31-AE21-60E57238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4BB-16FB-4819-8D41-B31F05B20DD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B506E3-E67F-4337-9F32-99350EF4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F58C8C-BF13-4669-834D-5E90F847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E379-1E73-49E9-BEDD-0E9E1A55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2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D5DC8-9338-4DF3-B3C3-B49C0B85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4AD791-3AF9-41BF-A31A-BFE46099C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C1E807-AD14-48FE-BB51-4C777FFA4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982782-1638-4679-B946-B1EFB0253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20563A-48C0-4FA4-8F19-2DED4DC84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609E28-4984-4E08-B14B-1078D506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4BB-16FB-4819-8D41-B31F05B20DD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50396B-FAEA-4807-A611-A1A42B75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0A6955-E917-489A-8402-B2B5A3D8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E379-1E73-49E9-BEDD-0E9E1A55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1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78F24-25BB-4DF1-A0ED-4E5AD0CE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758089-4E6F-4696-A2F4-743B3790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4BB-16FB-4819-8D41-B31F05B20DD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B387C4-F830-4232-A66D-84B0A345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7FBE88-D94F-41C4-8FC0-FB8708F3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E379-1E73-49E9-BEDD-0E9E1A55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9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B669D-EEC4-4AC4-9FB4-EB79678B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4BB-16FB-4819-8D41-B31F05B20DD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BEAD27-656E-46FB-987D-E9A8CF79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4070B4-A2AB-4ABC-9246-62814FAF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E379-1E73-49E9-BEDD-0E9E1A55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9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BFE2F-F521-4E09-9499-88CBBC89E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217737-6B0B-405D-9DCD-D1B9836C6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3E2DF4-871A-4ACC-AFB9-8D0B31B00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E6830-D27A-42BE-A7D2-AB1F3E3B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4BB-16FB-4819-8D41-B31F05B20DD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DF112A-FB84-4701-BF73-AB12F861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971CC7-A498-4D4C-A1BE-3697735D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E379-1E73-49E9-BEDD-0E9E1A55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2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464C9-8CE2-41D8-ACD7-AC98087D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141474-D30C-403A-8148-DFE63C1E7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7396D8-24AA-473A-B87F-F4F7BA31F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E4E807-6CC3-43A2-9779-B5885E0D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4BB-16FB-4819-8D41-B31F05B20DD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B3C06E-C908-4A97-AEEC-532FAA70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D0BBD-BFD6-4128-B636-90F9EEBB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E379-1E73-49E9-BEDD-0E9E1A55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9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C9B6D-EF64-49CB-981D-475C25B2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27EF60-B750-4C7B-85BE-E97E7B7CA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5EE15-8041-4DCF-BB32-D9A585B2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634BB-16FB-4819-8D41-B31F05B20DD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1E50D-C898-409E-B598-C03262DF2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E03EC-AB05-45A3-B9ED-AD20082E7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E379-1E73-49E9-BEDD-0E9E1A557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3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&#1057;&#1080;&#1085;&#1076;&#1088;&#1086;&#1084;_&#1044;&#1072;&#1091;&#1085;&#1072;" TargetMode="External"/><Relationship Id="rId13" Type="http://schemas.openxmlformats.org/officeDocument/2006/relationships/hyperlink" Target="https://ru.wikipedia.org/wiki/&#1042;&#1080;&#1082;&#1090;&#1086;&#1088;&#1080;&#1103;_(&#1082;&#1086;&#1088;&#1086;&#1083;&#1077;&#1074;&#1072;_&#1042;&#1077;&#1083;&#1080;&#1082;&#1086;&#1073;&#1088;&#1080;&#1090;&#1072;&#1085;&#1080;&#1080;)" TargetMode="External"/><Relationship Id="rId3" Type="http://schemas.openxmlformats.org/officeDocument/2006/relationships/hyperlink" Target="https://ru.wikipedia.org/wiki/&#1043;&#1077;&#1085;&#1085;&#1099;&#1077;_&#1073;&#1086;&#1083;&#1077;&#1079;&#1085;&#1080;" TargetMode="External"/><Relationship Id="rId7" Type="http://schemas.openxmlformats.org/officeDocument/2006/relationships/hyperlink" Target="https://ru.wikipedia.org/wiki/&#1044;&#1072;&#1091;&#1085;,_&#1044;&#1078;&#1086;&#1085;_&#1051;&#1101;&#1085;&#1075;&#1076;&#1086;&#1085;_&#1061;&#1101;&#1081;&#1076;&#1086;&#1085;#/media/&#1060;&#1072;&#1081;&#1083;:Portrait_of_John_Langdon_Down_(c_1870)_by_Sydney_Hodges.jpg" TargetMode="External"/><Relationship Id="rId12" Type="http://schemas.openxmlformats.org/officeDocument/2006/relationships/hyperlink" Target="https://ru.wikipedia.org/wiki/&#1043;&#1077;&#1084;&#1086;&#1092;&#1080;&#1083;&#1080;&#1103;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rasotaimedicina.ru/diseases/genetic" TargetMode="External"/><Relationship Id="rId11" Type="http://schemas.openxmlformats.org/officeDocument/2006/relationships/hyperlink" Target="https://www.invitro.ru/library/bolezni/29767/" TargetMode="External"/><Relationship Id="rId5" Type="http://schemas.openxmlformats.org/officeDocument/2006/relationships/hyperlink" Target="https://infourok.ru/prezentaciya-geneticheskie-zabolevaniya-cheloveka-1199726.html" TargetMode="External"/><Relationship Id="rId10" Type="http://schemas.openxmlformats.org/officeDocument/2006/relationships/hyperlink" Target="https://ru.wikipedia.org/wiki/&#1056;&#1077;&#1090;&#1080;&#1085;&#1086;&#1073;&#1083;&#1072;&#1089;&#1090;&#1086;&#1084;&#1072;#/media/&#1060;&#1072;&#1081;&#1083;:Rb_Retina_Scan.jpg" TargetMode="External"/><Relationship Id="rId4" Type="http://schemas.openxmlformats.org/officeDocument/2006/relationships/hyperlink" Target="https://ru.wikipedia.org/wiki/&#1053;&#1072;&#1089;&#1083;&#1077;&#1076;&#1089;&#1090;&#1074;&#1077;&#1085;&#1085;&#1099;&#1077;_&#1079;&#1072;&#1073;&#1086;&#1083;&#1077;&#1074;&#1072;&#1085;&#1080;&#1103;" TargetMode="External"/><Relationship Id="rId9" Type="http://schemas.openxmlformats.org/officeDocument/2006/relationships/hyperlink" Target="https://www.krasotaimedicina.ru/diseases/ophthalmology/retinoblastoma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son.ru/si/art313.htm" TargetMode="External"/><Relationship Id="rId3" Type="http://schemas.openxmlformats.org/officeDocument/2006/relationships/hyperlink" Target="https://ru.wikipedia.org/wiki/&#1040;&#1083;&#1077;&#1082;&#1089;&#1077;&#1081;_&#1053;&#1080;&#1082;&#1086;&#1083;&#1072;&#1077;&#1074;&#1080;&#1095;#&#1043;&#1080;&#1073;&#1077;&#1083;&#1100;" TargetMode="External"/><Relationship Id="rId7" Type="http://schemas.openxmlformats.org/officeDocument/2006/relationships/hyperlink" Target="https://ru.wikipedia.org/wiki/&#1053;&#1077;&#1087;&#1077;&#1088;&#1077;&#1085;&#1086;&#1089;&#1080;&#1084;&#1086;&#1089;&#1090;&#1100;_&#1083;&#1072;&#1082;&#1090;&#1086;&#1079;&#1099;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stnauka.ru/faq/92853" TargetMode="External"/><Relationship Id="rId5" Type="http://schemas.openxmlformats.org/officeDocument/2006/relationships/hyperlink" Target="https://ru.wikipedia.org/wiki/&#1053;&#1077;&#1087;&#1077;&#1088;&#1077;&#1085;&#1086;&#1089;&#1080;&#1084;&#1086;&#1089;&#1090;&#1100;_&#1083;&#1072;&#1082;&#1090;&#1086;&#1079;&#1099;#/media/&#1060;&#1072;&#1081;&#1083;:LacIntol-World2.png" TargetMode="External"/><Relationship Id="rId4" Type="http://schemas.openxmlformats.org/officeDocument/2006/relationships/hyperlink" Target="https://www.medicina.ru/patsientam/zabolevanija/gemofiliya/" TargetMode="External"/><Relationship Id="rId9" Type="http://schemas.openxmlformats.org/officeDocument/2006/relationships/hyperlink" Target="https://yandex.ru/imag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-1-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6EEE7-F03A-470C-A244-0E5F5FCA5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406">
            <a:off x="-1551192" y="4017977"/>
            <a:ext cx="5122296" cy="2881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ED973B-962B-475C-90C8-9A9B73DFFA43}"/>
              </a:ext>
            </a:extLst>
          </p:cNvPr>
          <p:cNvSpPr txBox="1"/>
          <p:nvPr/>
        </p:nvSpPr>
        <p:spPr>
          <a:xfrm>
            <a:off x="9320554" y="3014325"/>
            <a:ext cx="18473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ru-RU" sz="7900" dirty="0">
                <a:highlight>
                  <a:srgbClr val="BCFF9B"/>
                </a:highlight>
                <a:latin typeface="Century Gothic" panose="020B0502020202020204" pitchFamily="34" charset="0"/>
              </a:rPr>
            </a:br>
            <a:endParaRPr lang="ru-RU" sz="7900" dirty="0">
              <a:highlight>
                <a:srgbClr val="BCFF9B"/>
              </a:highligh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FBBF2-2EB7-49B2-AEE8-18089F7C8831}"/>
              </a:ext>
            </a:extLst>
          </p:cNvPr>
          <p:cNvSpPr txBox="1"/>
          <p:nvPr/>
        </p:nvSpPr>
        <p:spPr>
          <a:xfrm>
            <a:off x="113272" y="156194"/>
            <a:ext cx="5982728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100" dirty="0">
                <a:highlight>
                  <a:srgbClr val="BCFF9B"/>
                </a:highlight>
                <a:latin typeface="Century Gothic" panose="020B0502020202020204" pitchFamily="34" charset="0"/>
              </a:rPr>
              <a:t>ГЕНЕТИЧЕСКИЕ</a:t>
            </a:r>
            <a:r>
              <a:rPr lang="ru-RU" sz="6000" dirty="0">
                <a:highlight>
                  <a:srgbClr val="BCFF9B"/>
                </a:highlight>
                <a:latin typeface="Century Gothic" panose="020B0502020202020204" pitchFamily="34" charset="0"/>
              </a:rPr>
              <a:t> </a:t>
            </a:r>
          </a:p>
          <a:p>
            <a:r>
              <a:rPr lang="ru-RU" sz="6000" dirty="0">
                <a:highlight>
                  <a:srgbClr val="BCFF9B"/>
                </a:highlight>
                <a:latin typeface="Century Gothic" panose="020B0502020202020204" pitchFamily="34" charset="0"/>
              </a:rPr>
              <a:t>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190663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-10-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8B97953-9EC3-4001-B6ED-1D3CA2D7C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73" y="-13290"/>
            <a:ext cx="4951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6026CFB4-57F9-4D26-A69A-81EC9774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7" y="-13290"/>
            <a:ext cx="4951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5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-11-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CF240-6774-4894-9505-5C04C4CEC4AA}"/>
              </a:ext>
            </a:extLst>
          </p:cNvPr>
          <p:cNvSpPr txBox="1"/>
          <p:nvPr/>
        </p:nvSpPr>
        <p:spPr>
          <a:xfrm>
            <a:off x="1955410" y="0"/>
            <a:ext cx="102365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Century Gothic" panose="020B0502020202020204" pitchFamily="34" charset="0"/>
              </a:rPr>
              <a:t>Самой известной носительницей гемофилии в истории была королева </a:t>
            </a:r>
            <a:r>
              <a:rPr lang="ru-RU" dirty="0">
                <a:latin typeface="Century Gothic" panose="020B0502020202020204" pitchFamily="34" charset="0"/>
              </a:rPr>
              <a:t>Виктория. 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Гемофилией страдал один из сыновей Виктории (</a:t>
            </a:r>
            <a:r>
              <a:rPr lang="ru-RU" dirty="0">
                <a:latin typeface="Century Gothic" panose="020B0502020202020204" pitchFamily="34" charset="0"/>
              </a:rPr>
              <a:t>Леопольд, герцог Олбани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), а также ряд внуков и правнуков (родившихся от дочерей или внучек), включая российского царевича </a:t>
            </a:r>
            <a:r>
              <a:rPr lang="ru-RU" dirty="0">
                <a:latin typeface="Century Gothic" panose="020B0502020202020204" pitchFamily="34" charset="0"/>
              </a:rPr>
              <a:t>Алексея Николаевича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.</a:t>
            </a:r>
          </a:p>
          <a:p>
            <a:r>
              <a:rPr lang="ru-RU" b="0" i="0" dirty="0">
                <a:effectLst/>
                <a:latin typeface="Century Gothic" panose="020B0502020202020204" pitchFamily="34" charset="0"/>
              </a:rPr>
              <a:t>По этой причине данное заболевание получило такие названия: «викторианская болезнь» и «царская болезнь». </a:t>
            </a:r>
          </a:p>
          <a:p>
            <a:r>
              <a:rPr lang="ru-RU" b="0" i="0" dirty="0">
                <a:effectLst/>
                <a:latin typeface="Century Gothic" panose="020B0502020202020204" pitchFamily="34" charset="0"/>
              </a:rPr>
              <a:t>Также иногда в царских фамилиях для сохранения титула допускались браки между близкими родственниками, отчего частота встречаемости гемофилии была выше.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EA28CED-532F-4629-A4BB-D20BE009A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10" y="2471850"/>
            <a:ext cx="2771335" cy="39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FFBC82-8FB1-40D0-AA64-FB233694F127}"/>
              </a:ext>
            </a:extLst>
          </p:cNvPr>
          <p:cNvSpPr txBox="1"/>
          <p:nvPr/>
        </p:nvSpPr>
        <p:spPr>
          <a:xfrm>
            <a:off x="1955410" y="6198379"/>
            <a:ext cx="3778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BCFF9B"/>
                </a:highlight>
                <a:latin typeface="Century Gothic" panose="020B0502020202020204" pitchFamily="34" charset="0"/>
              </a:rPr>
              <a:t>Королева Великобритании и Ирландии</a:t>
            </a:r>
            <a:r>
              <a:rPr lang="ru-RU" i="0" u="none" strike="noStrike" dirty="0">
                <a:effectLst/>
                <a:highlight>
                  <a:srgbClr val="BCFF9B"/>
                </a:highlight>
                <a:latin typeface="Century Gothic" panose="020B0502020202020204" pitchFamily="34" charset="0"/>
              </a:rPr>
              <a:t> Виктория (1837-1901)</a:t>
            </a:r>
            <a:endParaRPr lang="ru-RU" dirty="0">
              <a:highlight>
                <a:srgbClr val="BCFF9B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1268" name="Picture 4" descr="Алексей Николаевич в 1913 году">
            <a:extLst>
              <a:ext uri="{FF2B5EF4-FFF2-40B4-BE49-F238E27FC236}">
                <a16:creationId xmlns:a16="http://schemas.microsoft.com/office/drawing/2014/main" id="{327E2653-A378-415F-B6A5-9951809D1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05" y="2426865"/>
            <a:ext cx="3011061" cy="400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C03444-05C3-4E37-8991-C6D66098CC97}"/>
              </a:ext>
            </a:extLst>
          </p:cNvPr>
          <p:cNvSpPr txBox="1"/>
          <p:nvPr/>
        </p:nvSpPr>
        <p:spPr>
          <a:xfrm>
            <a:off x="7073705" y="6198379"/>
            <a:ext cx="3011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highlight>
                  <a:srgbClr val="BCFF9B"/>
                </a:highlight>
                <a:latin typeface="Century Gothic" panose="020B0502020202020204" pitchFamily="34" charset="0"/>
              </a:rPr>
              <a:t>Алексей Николаевич </a:t>
            </a:r>
          </a:p>
          <a:p>
            <a:r>
              <a:rPr lang="ru-RU" b="0" i="0" dirty="0">
                <a:solidFill>
                  <a:srgbClr val="202122"/>
                </a:solidFill>
                <a:effectLst/>
                <a:highlight>
                  <a:srgbClr val="BCFF9B"/>
                </a:highlight>
                <a:latin typeface="Century Gothic" panose="020B0502020202020204" pitchFamily="34" charset="0"/>
              </a:rPr>
              <a:t>в 1913 году</a:t>
            </a:r>
            <a:endParaRPr lang="ru-RU" dirty="0">
              <a:highlight>
                <a:srgbClr val="BCFF9B"/>
              </a:highligh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1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-12-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2467A-CA78-4DA7-823B-77546C97CBF3}"/>
              </a:ext>
            </a:extLst>
          </p:cNvPr>
          <p:cNvSpPr txBox="1"/>
          <p:nvPr/>
        </p:nvSpPr>
        <p:spPr>
          <a:xfrm>
            <a:off x="2004647" y="140677"/>
            <a:ext cx="101873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02122"/>
                </a:solidFill>
                <a:effectLst/>
                <a:latin typeface="Century Gothic" panose="020B0502020202020204" pitchFamily="34" charset="0"/>
              </a:rPr>
              <a:t>Непереносимость лактозы</a:t>
            </a:r>
            <a:r>
              <a:rPr lang="ru-RU" b="0" i="0" dirty="0">
                <a:solidFill>
                  <a:srgbClr val="202122"/>
                </a:solidFill>
                <a:effectLst/>
                <a:latin typeface="Century Gothic" panose="020B0502020202020204" pitchFamily="34" charset="0"/>
              </a:rPr>
              <a:t> (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Century Gothic" panose="020B0502020202020204" pitchFamily="34" charset="0"/>
              </a:rPr>
              <a:t>гиполактазия</a:t>
            </a:r>
            <a:r>
              <a:rPr lang="ru-RU" b="0" i="0" dirty="0">
                <a:solidFill>
                  <a:srgbClr val="202122"/>
                </a:solidFill>
                <a:effectLst/>
                <a:latin typeface="Century Gothic" panose="020B0502020202020204" pitchFamily="34" charset="0"/>
              </a:rPr>
              <a:t>) — заболевание, которое характеризуется непереносимость лактозы, молочного сахара, который содержится в материнском и коровьем молоке. Заболевание может проявится с рождения или в процессе 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жизни.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b="0" i="0" dirty="0">
                <a:effectLst/>
                <a:latin typeface="Century Gothic" panose="020B0502020202020204" pitchFamily="34" charset="0"/>
              </a:rPr>
              <a:t>Сохранение переносимости лактозы во взрослом возрасте появилось с распространением гена толерантности к </a:t>
            </a:r>
            <a:r>
              <a:rPr lang="ru-RU" dirty="0">
                <a:latin typeface="Century Gothic" panose="020B0502020202020204" pitchFamily="34" charset="0"/>
              </a:rPr>
              <a:t>лактозе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. Анализ ДНК 10 останков жителей Центральной и Восточной Европы возрастом 3800-6000 лет показал, что переносимость лактозы тогда ещё не была обычна. Популяции в это время уже занимались разведением животных, дающих молоко, но потребляли его преимущественно в ферментированной форме — в виде </a:t>
            </a:r>
            <a:r>
              <a:rPr lang="ru-RU" dirty="0">
                <a:latin typeface="Century Gothic" panose="020B0502020202020204" pitchFamily="34" charset="0"/>
              </a:rPr>
              <a:t>творога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и </a:t>
            </a:r>
            <a:r>
              <a:rPr lang="ru-RU" dirty="0">
                <a:latin typeface="Century Gothic" panose="020B0502020202020204" pitchFamily="34" charset="0"/>
              </a:rPr>
              <a:t>сыров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, поскольку они бедны лактозой. Мутации, оставляющие ген лактазы активным во взрослом возрасте у жителей Восточной Африки, отличны от таковых у жителей Европы. В Африке три разные мутации, позволяющие переносить лактозу, появились между 2700 и 6800 годами назад. Хорошая переносимость </a:t>
            </a:r>
            <a:r>
              <a:rPr lang="ru-RU" dirty="0">
                <a:latin typeface="Century Gothic" panose="020B0502020202020204" pitchFamily="34" charset="0"/>
              </a:rPr>
              <a:t>молочного сахара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дала носителям этого гена преимущества в борьбе за выживание и позволила широко распространиться.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2290" name="Picture 2" descr="Лактоза - дисахарид, состоящий из β-D-галактозы и β-D-глюкозы. В норме лактоза расщепляется ферментом лактазой.">
            <a:extLst>
              <a:ext uri="{FF2B5EF4-FFF2-40B4-BE49-F238E27FC236}">
                <a16:creationId xmlns:a16="http://schemas.microsoft.com/office/drawing/2014/main" id="{C429C677-2257-4639-BB36-6871ED48F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26" y="4951768"/>
            <a:ext cx="3858065" cy="17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12F5019D-5DFC-40C7-B8E1-13387F9B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803" y="3386185"/>
            <a:ext cx="4434254" cy="29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7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-13-</a:t>
            </a:r>
          </a:p>
        </p:txBody>
      </p:sp>
      <p:pic>
        <p:nvPicPr>
          <p:cNvPr id="13314" name="Picture 2" descr="Карта, по-видимому, составлена из таблицы в статье. В статье есть информация только о казахах из автономного района Китая, и почему-то на карте эту информацию использовали для страны Казахстан. Информация ошибочна">
            <a:extLst>
              <a:ext uri="{FF2B5EF4-FFF2-40B4-BE49-F238E27FC236}">
                <a16:creationId xmlns:a16="http://schemas.microsoft.com/office/drawing/2014/main" id="{27FE8FB3-90F4-4493-8988-24B0F51C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" y="776049"/>
            <a:ext cx="12056012" cy="530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BC4C0D-8CE3-4B73-80F1-ACE2E3CFD75E}"/>
              </a:ext>
            </a:extLst>
          </p:cNvPr>
          <p:cNvSpPr txBox="1"/>
          <p:nvPr/>
        </p:nvSpPr>
        <p:spPr>
          <a:xfrm>
            <a:off x="1702191" y="6198379"/>
            <a:ext cx="12056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highlight>
                  <a:srgbClr val="BCFF9B"/>
                </a:highlight>
                <a:latin typeface="Century Gothic" panose="020B0502020202020204" pitchFamily="34" charset="0"/>
              </a:rPr>
              <a:t>Частота проявления непереносимости лактозы в зависимости от региона</a:t>
            </a:r>
            <a:endParaRPr lang="ru-RU" dirty="0">
              <a:highlight>
                <a:srgbClr val="BCFF9B"/>
              </a:highligh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9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-14-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98D59-8561-4B3E-9D1D-EAB822B9DB4F}"/>
              </a:ext>
            </a:extLst>
          </p:cNvPr>
          <p:cNvSpPr txBox="1"/>
          <p:nvPr/>
        </p:nvSpPr>
        <p:spPr>
          <a:xfrm>
            <a:off x="2236762" y="109753"/>
            <a:ext cx="9955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sng" dirty="0">
                <a:effectLst/>
                <a:latin typeface="Century Gothic" panose="020B0502020202020204" pitchFamily="34" charset="0"/>
              </a:rPr>
              <a:t>Пренатальная диагностика в РФ:</a:t>
            </a:r>
          </a:p>
          <a:p>
            <a:pPr algn="l"/>
            <a:endParaRPr lang="ru-RU" b="1" i="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ru-RU" b="0" i="0" dirty="0">
                <a:effectLst/>
                <a:latin typeface="Century Gothic" panose="020B0502020202020204" pitchFamily="34" charset="0"/>
              </a:rPr>
              <a:t>В России беременные женщины в числе прочих исследований проходят скрининг на предмет вероятности рождения ребёнка с синдромом Дауна, </a:t>
            </a:r>
            <a:r>
              <a:rPr lang="ru-RU" dirty="0">
                <a:latin typeface="Century Gothic" panose="020B0502020202020204" pitchFamily="34" charset="0"/>
              </a:rPr>
              <a:t>Эдвардса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, </a:t>
            </a:r>
            <a:r>
              <a:rPr lang="ru-RU" dirty="0">
                <a:latin typeface="Century Gothic" panose="020B0502020202020204" pitchFamily="34" charset="0"/>
              </a:rPr>
              <a:t>Патау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, </a:t>
            </a:r>
            <a:r>
              <a:rPr lang="ru-RU" dirty="0" err="1">
                <a:latin typeface="Century Gothic" panose="020B0502020202020204" pitchFamily="34" charset="0"/>
              </a:rPr>
              <a:t>Тёрнера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и т. д.) и с дефектом развития нервной трубки (</a:t>
            </a:r>
            <a:r>
              <a:rPr lang="ru-RU" dirty="0">
                <a:latin typeface="Century Gothic" panose="020B0502020202020204" pitchFamily="34" charset="0"/>
              </a:rPr>
              <a:t>расщепление позвоночника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, называемое </a:t>
            </a:r>
            <a:r>
              <a:rPr lang="ru-RU" b="0" i="0" dirty="0" err="1">
                <a:effectLst/>
                <a:latin typeface="Century Gothic" panose="020B0502020202020204" pitchFamily="34" charset="0"/>
              </a:rPr>
              <a:t>Spina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 </a:t>
            </a:r>
            <a:r>
              <a:rPr lang="ru-RU" b="0" i="0" dirty="0" err="1">
                <a:effectLst/>
                <a:latin typeface="Century Gothic" panose="020B0502020202020204" pitchFamily="34" charset="0"/>
              </a:rPr>
              <a:t>bifida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35965-02AF-41B1-9C61-35811EEFDA20}"/>
              </a:ext>
            </a:extLst>
          </p:cNvPr>
          <p:cNvSpPr txBox="1"/>
          <p:nvPr/>
        </p:nvSpPr>
        <p:spPr>
          <a:xfrm>
            <a:off x="2236762" y="5824917"/>
            <a:ext cx="99552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effectLst/>
                <a:latin typeface="Century Gothic" panose="020B0502020202020204" pitchFamily="34" charset="0"/>
              </a:rPr>
              <a:t>Расщепление позвоночника, </a:t>
            </a:r>
            <a:r>
              <a:rPr lang="ru-RU" i="0" dirty="0" err="1">
                <a:effectLst/>
                <a:latin typeface="Century Gothic" panose="020B0502020202020204" pitchFamily="34" charset="0"/>
              </a:rPr>
              <a:t>незаращение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 дужки позвонка (</a:t>
            </a:r>
            <a:r>
              <a:rPr lang="ru-RU" dirty="0">
                <a:latin typeface="Century Gothic" panose="020B0502020202020204" pitchFamily="34" charset="0"/>
              </a:rPr>
              <a:t>лат.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</a:t>
            </a:r>
            <a:r>
              <a:rPr lang="ru-RU" i="1" dirty="0" err="1">
                <a:effectLst/>
                <a:latin typeface="Century Gothic" panose="020B0502020202020204" pitchFamily="34" charset="0"/>
              </a:rPr>
              <a:t>Spina</a:t>
            </a:r>
            <a:r>
              <a:rPr lang="ru-RU" i="1" dirty="0">
                <a:effectLst/>
                <a:latin typeface="Century Gothic" panose="020B0502020202020204" pitchFamily="34" charset="0"/>
              </a:rPr>
              <a:t> </a:t>
            </a:r>
            <a:r>
              <a:rPr lang="ru-RU" i="1" dirty="0" err="1">
                <a:effectLst/>
                <a:latin typeface="Century Gothic" panose="020B0502020202020204" pitchFamily="34" charset="0"/>
              </a:rPr>
              <a:t>bifida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, </a:t>
            </a:r>
            <a:r>
              <a:rPr lang="ru-RU" dirty="0">
                <a:latin typeface="Century Gothic" panose="020B0502020202020204" pitchFamily="34" charset="0"/>
              </a:rPr>
              <a:t>англ.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</a:t>
            </a:r>
            <a:r>
              <a:rPr lang="ru-RU" i="1" dirty="0" err="1">
                <a:effectLst/>
                <a:latin typeface="Century Gothic" panose="020B0502020202020204" pitchFamily="34" charset="0"/>
              </a:rPr>
              <a:t>split</a:t>
            </a:r>
            <a:r>
              <a:rPr lang="ru-RU" i="1" dirty="0">
                <a:effectLst/>
                <a:latin typeface="Century Gothic" panose="020B0502020202020204" pitchFamily="34" charset="0"/>
              </a:rPr>
              <a:t> </a:t>
            </a:r>
            <a:r>
              <a:rPr lang="ru-RU" i="1" dirty="0" err="1">
                <a:effectLst/>
                <a:latin typeface="Century Gothic" panose="020B0502020202020204" pitchFamily="34" charset="0"/>
              </a:rPr>
              <a:t>spine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) — порок развития позвоночника, часто сочетающийся с дефектами развития спинного мозга. 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AAFF087-EE44-4C9A-A698-91F1EB4C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27" y="1973832"/>
            <a:ext cx="2921392" cy="37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A610A906-FF62-451E-B7B5-E169D89F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91" y="1977501"/>
            <a:ext cx="3347161" cy="37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87ADCE35-F2B0-4AB7-9A8E-02FCC01CF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4" y="205856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7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-15-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CDC49-DEE8-40CE-8085-BD0E7A826E16}"/>
              </a:ext>
            </a:extLst>
          </p:cNvPr>
          <p:cNvSpPr txBox="1"/>
          <p:nvPr/>
        </p:nvSpPr>
        <p:spPr>
          <a:xfrm>
            <a:off x="2039816" y="94957"/>
            <a:ext cx="1015218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1. Генные болезни (Википедия)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https://ru.wikipedia.org/wiki/Генные_болезни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2.Наследственные заболевания (Википедия)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</a:t>
            </a:r>
            <a:r>
              <a:rPr lang="ru-RU" dirty="0" err="1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Наследственные_заболевания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3. 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Презентация "Генетические заболевания человека« (</a:t>
            </a:r>
            <a:r>
              <a:rPr lang="ru-RU" i="0" dirty="0" err="1">
                <a:effectLst/>
                <a:latin typeface="Century Gothic" panose="020B0502020202020204" pitchFamily="34" charset="0"/>
              </a:rPr>
              <a:t>Инфоурок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)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https://infourok.ru/prezentaciya-geneticheskie-zabolevaniya-cheloveka-1199726.html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4. 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Наследственные болезни – причины, симптомы, диагностика и лечение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https://www.krasotaimedicina.ru/diseases/genetic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5.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John Langdon Down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</a:t>
            </a:r>
            <a:r>
              <a:rPr lang="ru-RU" dirty="0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Даун,_</a:t>
            </a:r>
            <a:r>
              <a:rPr lang="ru-RU" dirty="0" err="1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Джон_Лэнгдон_Хэйдон</a:t>
            </a:r>
            <a:r>
              <a:rPr lang="ru-RU" dirty="0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#/</a:t>
            </a:r>
            <a:r>
              <a:rPr lang="en-US" dirty="0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media/</a:t>
            </a:r>
            <a:r>
              <a:rPr lang="ru-RU" dirty="0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Файл:</a:t>
            </a:r>
            <a:r>
              <a:rPr lang="en-US" dirty="0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Portrait_of_John_Langdon_Down_(c_1870)_by_Sydney_Hodges.jpg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6. Синдром Дауна (Википедия)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</a:t>
            </a:r>
            <a:r>
              <a:rPr lang="ru-RU" dirty="0" err="1"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Синдром_Дауна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7.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Ретинобластома – причины, симптомы, диагностика и лечение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https://www.krasotaimedicina.ru/diseases/ophthalmology/retinoblastoma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8. 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Retinoblastoma retina scan before and after chemotherapy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</a:t>
            </a:r>
            <a:r>
              <a:rPr lang="ru-RU" dirty="0">
                <a:latin typeface="Century Gothic" panose="020B0502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Ретинобластома#/</a:t>
            </a:r>
            <a:r>
              <a:rPr lang="en-US" dirty="0">
                <a:latin typeface="Century Gothic" panose="020B0502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media/</a:t>
            </a:r>
            <a:r>
              <a:rPr lang="ru-RU" dirty="0">
                <a:latin typeface="Century Gothic" panose="020B0502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Файл:</a:t>
            </a:r>
            <a:r>
              <a:rPr lang="en-US" dirty="0">
                <a:latin typeface="Century Gothic" panose="020B0502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Rb_Retina_Scan.jpg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9. Гемофилия (</a:t>
            </a:r>
            <a:r>
              <a:rPr lang="ru-RU" dirty="0" err="1">
                <a:latin typeface="Century Gothic" panose="020B0502020202020204" pitchFamily="34" charset="0"/>
              </a:rPr>
              <a:t>Инвитро</a:t>
            </a:r>
            <a:r>
              <a:rPr lang="ru-RU" dirty="0">
                <a:latin typeface="Century Gothic" panose="020B0502020202020204" pitchFamily="34" charset="0"/>
              </a:rPr>
              <a:t>)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https://www.invitro.ru/library/bolezni/29767/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10. Гемофилия (Википедия)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</a:t>
            </a:r>
            <a:r>
              <a:rPr lang="ru-RU" dirty="0">
                <a:latin typeface="Century Gothic" panose="020B0502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Гемофилия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11. Виктория (Википедия)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</a:t>
            </a:r>
            <a:r>
              <a:rPr lang="ru-RU" dirty="0">
                <a:latin typeface="Century Gothic" panose="020B0502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Виктория_(</a:t>
            </a:r>
            <a:r>
              <a:rPr lang="ru-RU" dirty="0" err="1">
                <a:latin typeface="Century Gothic" panose="020B0502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королева_Великобритании</a:t>
            </a:r>
            <a:r>
              <a:rPr lang="ru-RU" dirty="0">
                <a:latin typeface="Century Gothic" panose="020B0502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br>
              <a:rPr lang="ru-RU" dirty="0"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1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-16-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CDC49-DEE8-40CE-8085-BD0E7A826E16}"/>
              </a:ext>
            </a:extLst>
          </p:cNvPr>
          <p:cNvSpPr txBox="1"/>
          <p:nvPr/>
        </p:nvSpPr>
        <p:spPr>
          <a:xfrm>
            <a:off x="2039816" y="94957"/>
            <a:ext cx="101521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12. Алексей Николаевич (Википедия)</a:t>
            </a:r>
          </a:p>
          <a:p>
            <a:r>
              <a:rPr lang="en-US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</a:t>
            </a:r>
            <a:r>
              <a:rPr lang="ru-RU" dirty="0" err="1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Алексей_Николаевич#Гибель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13. Гемофилия (</a:t>
            </a:r>
            <a:r>
              <a:rPr lang="ru-RU" dirty="0" err="1">
                <a:latin typeface="Century Gothic" panose="020B0502020202020204" pitchFamily="34" charset="0"/>
              </a:rPr>
              <a:t>Медицина.ру</a:t>
            </a:r>
            <a:r>
              <a:rPr lang="ru-RU" dirty="0">
                <a:latin typeface="Century Gothic" panose="020B0502020202020204" pitchFamily="34" charset="0"/>
              </a:rPr>
              <a:t>)</a:t>
            </a:r>
          </a:p>
          <a:p>
            <a:r>
              <a:rPr lang="en-US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https://www.medicina.ru/patsientam/zabolevanija/gemofiliya/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</a:p>
          <a:p>
            <a:r>
              <a:rPr lang="ru-RU" dirty="0">
                <a:latin typeface="Century Gothic" panose="020B0502020202020204" pitchFamily="34" charset="0"/>
              </a:rPr>
              <a:t>14. 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Частота проявления непереносимости лактозы в зависимости от региона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</a:t>
            </a:r>
            <a:r>
              <a:rPr lang="ru-RU" dirty="0" err="1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Непереносимость_лактозы</a:t>
            </a:r>
            <a:r>
              <a:rPr lang="ru-RU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#/</a:t>
            </a:r>
            <a:r>
              <a:rPr lang="en-US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media/</a:t>
            </a:r>
            <a:r>
              <a:rPr lang="ru-RU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Файл:</a:t>
            </a:r>
            <a:r>
              <a:rPr lang="en-US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LacIntol-World2.png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</a:p>
          <a:p>
            <a:r>
              <a:rPr lang="ru-RU" dirty="0">
                <a:latin typeface="Century Gothic" panose="020B0502020202020204" pitchFamily="34" charset="0"/>
              </a:rPr>
              <a:t>15. Нетерпимость лактозы (</a:t>
            </a:r>
            <a:r>
              <a:rPr lang="ru-RU" dirty="0" err="1">
                <a:latin typeface="Century Gothic" panose="020B0502020202020204" pitchFamily="34" charset="0"/>
              </a:rPr>
              <a:t>ПостНаука.ру</a:t>
            </a:r>
            <a:r>
              <a:rPr lang="ru-RU" dirty="0">
                <a:latin typeface="Century Gothic" panose="020B0502020202020204" pitchFamily="34" charset="0"/>
              </a:rPr>
              <a:t>) </a:t>
            </a:r>
          </a:p>
          <a:p>
            <a:r>
              <a:rPr lang="en-US" dirty="0"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https://postnauka.ru/faq/92853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</a:p>
          <a:p>
            <a:r>
              <a:rPr lang="ru-RU" dirty="0">
                <a:latin typeface="Century Gothic" panose="020B0502020202020204" pitchFamily="34" charset="0"/>
              </a:rPr>
              <a:t>16. Нетерпимость лактозы (Википедия) </a:t>
            </a:r>
          </a:p>
          <a:p>
            <a:r>
              <a:rPr lang="en-US" dirty="0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</a:t>
            </a:r>
            <a:r>
              <a:rPr lang="ru-RU" dirty="0" err="1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Непереносимость_лактозы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</a:p>
          <a:p>
            <a:r>
              <a:rPr lang="ru-RU" dirty="0">
                <a:latin typeface="Century Gothic" panose="020B0502020202020204" pitchFamily="34" charset="0"/>
              </a:rPr>
              <a:t>17.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Пренатальная (дородовая) диагностика нарушений развития ребенка - пилотный проект МЗ и СР РФ . Новая концепция и алгоритмы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https://www.medison.ru/si/art313.htm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</a:p>
          <a:p>
            <a:r>
              <a:rPr lang="ru-RU" dirty="0">
                <a:latin typeface="Century Gothic" panose="020B0502020202020204" pitchFamily="34" charset="0"/>
              </a:rPr>
              <a:t>18. Яндекс картинки</a:t>
            </a:r>
          </a:p>
          <a:p>
            <a:r>
              <a:rPr lang="en-US" dirty="0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https://yandex.ru/images/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28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-2-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3F52BB-4332-4EB9-BC9D-4618CBE40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406">
            <a:off x="-1551192" y="4017977"/>
            <a:ext cx="5122296" cy="2881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076447-ACDA-4735-BE33-5FC2530F4927}"/>
              </a:ext>
            </a:extLst>
          </p:cNvPr>
          <p:cNvSpPr txBox="1"/>
          <p:nvPr/>
        </p:nvSpPr>
        <p:spPr>
          <a:xfrm>
            <a:off x="2303584" y="124494"/>
            <a:ext cx="988841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i="0" dirty="0">
                <a:effectLst/>
                <a:latin typeface="Century Gothic" panose="020B0502020202020204" pitchFamily="34" charset="0"/>
              </a:rPr>
              <a:t>Генные болезни — это большая группа заболеваний, возникающих в результате повреждения </a:t>
            </a:r>
            <a:r>
              <a:rPr lang="ru-RU" dirty="0">
                <a:latin typeface="Century Gothic" panose="020B0502020202020204" pitchFamily="34" charset="0"/>
              </a:rPr>
              <a:t>ДНК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на уровне </a:t>
            </a:r>
            <a:r>
              <a:rPr lang="ru-RU" dirty="0">
                <a:latin typeface="Century Gothic" panose="020B0502020202020204" pitchFamily="34" charset="0"/>
              </a:rPr>
              <a:t>гена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. Термин употребляется в отношении моногенных заболеваний, в отличие от более широкой группы — </a:t>
            </a:r>
            <a:r>
              <a:rPr lang="ru-RU" dirty="0">
                <a:latin typeface="Century Gothic" panose="020B0502020202020204" pitchFamily="34" charset="0"/>
              </a:rPr>
              <a:t>наследственные заболевания</a:t>
            </a:r>
            <a:r>
              <a:rPr lang="ru-RU" i="0" u="none" strike="noStrike" dirty="0">
                <a:effectLst/>
                <a:latin typeface="Century Gothic" panose="020B0502020202020204" pitchFamily="34" charset="0"/>
              </a:rPr>
              <a:t>.</a:t>
            </a:r>
            <a:br>
              <a:rPr lang="ru-RU" i="0" u="none" strike="noStrike" dirty="0">
                <a:effectLst/>
                <a:latin typeface="Century Gothic" panose="020B0502020202020204" pitchFamily="34" charset="0"/>
              </a:rPr>
            </a:br>
            <a:br>
              <a:rPr lang="ru-RU" i="0" dirty="0">
                <a:effectLst/>
                <a:latin typeface="Century Gothic" panose="020B0502020202020204" pitchFamily="34" charset="0"/>
              </a:rPr>
            </a:br>
            <a:r>
              <a:rPr lang="ru-RU" i="0" dirty="0">
                <a:effectLst/>
                <a:latin typeface="Century Gothic" panose="020B0502020202020204" pitchFamily="34" charset="0"/>
              </a:rPr>
              <a:t>Наследственные заболева</a:t>
            </a:r>
            <a:r>
              <a:rPr lang="ru-RU" dirty="0">
                <a:latin typeface="Century Gothic" panose="020B0502020202020204" pitchFamily="34" charset="0"/>
              </a:rPr>
              <a:t>ния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— заболевания, возникновение и развитие которых связано с различными дефектами и нарушениями в </a:t>
            </a:r>
            <a:r>
              <a:rPr lang="ru-RU" dirty="0">
                <a:latin typeface="Century Gothic" panose="020B0502020202020204" pitchFamily="34" charset="0"/>
              </a:rPr>
              <a:t>наследственном аппарате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</a:t>
            </a:r>
            <a:r>
              <a:rPr lang="ru-RU" dirty="0">
                <a:latin typeface="Century Gothic" panose="020B0502020202020204" pitchFamily="34" charset="0"/>
              </a:rPr>
              <a:t>клеток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. В основе наследственных заболеваний лежат </a:t>
            </a:r>
            <a:r>
              <a:rPr lang="ru-RU" dirty="0">
                <a:latin typeface="Century Gothic" panose="020B0502020202020204" pitchFamily="34" charset="0"/>
              </a:rPr>
              <a:t>мутации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. Наследственные заболевания могут быть обусловлены мутациями, передаваемыми в семьях по наследству, или мутациями, вновь возникшими в </a:t>
            </a:r>
            <a:r>
              <a:rPr lang="ru-RU" dirty="0">
                <a:latin typeface="Century Gothic" panose="020B0502020202020204" pitchFamily="34" charset="0"/>
              </a:rPr>
              <a:t>клетках 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на очень ранних этапах развития. </a:t>
            </a:r>
          </a:p>
          <a:p>
            <a:pPr algn="l"/>
            <a:endParaRPr lang="ru-RU" dirty="0">
              <a:latin typeface="Century Gothic" panose="020B0502020202020204" pitchFamily="34" charset="0"/>
            </a:endParaRPr>
          </a:p>
          <a:p>
            <a:pPr algn="l"/>
            <a:r>
              <a:rPr lang="ru-RU" i="0" dirty="0">
                <a:effectLst/>
                <a:latin typeface="Century Gothic" panose="020B0502020202020204" pitchFamily="34" charset="0"/>
              </a:rPr>
              <a:t>Наследственные болезни многочисленны (известно свыше 6000) и разнообразны по проявлениям.</a:t>
            </a:r>
          </a:p>
          <a:p>
            <a:pPr algn="l"/>
            <a:endParaRPr lang="ru-RU" i="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ru-RU" i="0" dirty="0">
                <a:effectLst/>
                <a:latin typeface="Century Gothic" panose="020B0502020202020204" pitchFamily="34" charset="0"/>
              </a:rPr>
              <a:t>Некоторые наследственные заболевания являются </a:t>
            </a:r>
            <a:r>
              <a:rPr lang="ru-RU" dirty="0">
                <a:latin typeface="Century Gothic" panose="020B0502020202020204" pitchFamily="34" charset="0"/>
              </a:rPr>
              <a:t>врождёнными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. Врождённые наследственные болезни следует отличать от пороков развития, вызванных, например, </a:t>
            </a:r>
            <a:r>
              <a:rPr lang="ru-RU" dirty="0">
                <a:latin typeface="Century Gothic" panose="020B0502020202020204" pitchFamily="34" charset="0"/>
              </a:rPr>
              <a:t>инфекцией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(</a:t>
            </a:r>
            <a:r>
              <a:rPr lang="ru-RU" dirty="0">
                <a:latin typeface="Century Gothic" panose="020B0502020202020204" pitchFamily="34" charset="0"/>
              </a:rPr>
              <a:t>сифилис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или </a:t>
            </a:r>
            <a:r>
              <a:rPr lang="ru-RU" dirty="0">
                <a:latin typeface="Century Gothic" panose="020B0502020202020204" pitchFamily="34" charset="0"/>
              </a:rPr>
              <a:t>токсоплазмоз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) или воздействием иных повреждающих факторов на </a:t>
            </a:r>
            <a:r>
              <a:rPr lang="ru-RU" dirty="0">
                <a:latin typeface="Century Gothic" panose="020B0502020202020204" pitchFamily="34" charset="0"/>
              </a:rPr>
              <a:t>плод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во время </a:t>
            </a:r>
            <a:r>
              <a:rPr lang="ru-RU" dirty="0">
                <a:latin typeface="Century Gothic" panose="020B0502020202020204" pitchFamily="34" charset="0"/>
              </a:rPr>
              <a:t>беременности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21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-3-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4BCBEE-720D-4655-8D2E-28B9581F1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406">
            <a:off x="-1551192" y="4017977"/>
            <a:ext cx="5122296" cy="2881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027606-AB5E-4ABE-B050-FDEE060B9DF8}"/>
              </a:ext>
            </a:extLst>
          </p:cNvPr>
          <p:cNvSpPr txBox="1"/>
          <p:nvPr/>
        </p:nvSpPr>
        <p:spPr>
          <a:xfrm>
            <a:off x="2359856" y="145259"/>
            <a:ext cx="98321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Century Gothic" panose="020B0502020202020204" pitchFamily="34" charset="0"/>
              </a:rPr>
              <a:t>При наследственных заболеваниях могут иметь место генетические нарушения различного характера и локализации. Эти болезни могут быть связаны с нарушениями ядерной (</a:t>
            </a:r>
            <a:r>
              <a:rPr lang="ru-RU" dirty="0">
                <a:latin typeface="Century Gothic" panose="020B0502020202020204" pitchFamily="34" charset="0"/>
              </a:rPr>
              <a:t>хромосомной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) или </a:t>
            </a:r>
            <a:r>
              <a:rPr lang="ru-RU" dirty="0">
                <a:latin typeface="Century Gothic" panose="020B0502020202020204" pitchFamily="34" charset="0"/>
              </a:rPr>
              <a:t>митохондриальной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ДНК. Они могут развиться в результате генных (</a:t>
            </a:r>
            <a:r>
              <a:rPr lang="ru-RU" dirty="0">
                <a:latin typeface="Century Gothic" panose="020B0502020202020204" pitchFamily="34" charset="0"/>
              </a:rPr>
              <a:t>точечных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) мутаций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либо довольно грубых изменений структуры хромосом, а также вследствие геномных мутаций (изменения числа хромосом). </a:t>
            </a:r>
            <a:endParaRPr lang="en-US" b="0" i="0" dirty="0">
              <a:effectLst/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ru-RU" b="0" i="0" u="sng" dirty="0">
                <a:effectLst/>
                <a:latin typeface="Century Gothic" panose="020B0502020202020204" pitchFamily="34" charset="0"/>
              </a:rPr>
              <a:t>Соответственно, наследственные заболевания классифицируют как</a:t>
            </a:r>
            <a:r>
              <a:rPr lang="en-US" u="sng" dirty="0">
                <a:latin typeface="Century Gothic" panose="020B0502020202020204" pitchFamily="34" charset="0"/>
              </a:rPr>
              <a:t>:</a:t>
            </a:r>
            <a:br>
              <a:rPr lang="en-US" u="sng" dirty="0">
                <a:latin typeface="Century Gothic" panose="020B0502020202020204" pitchFamily="34" charset="0"/>
              </a:rPr>
            </a:br>
            <a:r>
              <a:rPr lang="ru-RU" b="0" i="0" dirty="0">
                <a:effectLst/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77325-B227-4863-8EB8-6AE2D4ED04B9}"/>
              </a:ext>
            </a:extLst>
          </p:cNvPr>
          <p:cNvSpPr txBox="1"/>
          <p:nvPr/>
        </p:nvSpPr>
        <p:spPr>
          <a:xfrm>
            <a:off x="5226389" y="4105315"/>
            <a:ext cx="2524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highlight>
                  <a:srgbClr val="BCFF9B"/>
                </a:highlight>
                <a:latin typeface="Century Gothic" panose="020B0502020202020204" pitchFamily="34" charset="0"/>
              </a:rPr>
              <a:t>митохондриальные</a:t>
            </a:r>
            <a:endParaRPr lang="ru-RU" dirty="0">
              <a:highlight>
                <a:srgbClr val="BCFF9B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B74B6-DECE-4DD4-9897-10B5EF540839}"/>
              </a:ext>
            </a:extLst>
          </p:cNvPr>
          <p:cNvSpPr txBox="1"/>
          <p:nvPr/>
        </p:nvSpPr>
        <p:spPr>
          <a:xfrm>
            <a:off x="9502968" y="4127419"/>
            <a:ext cx="2046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highlight>
                  <a:srgbClr val="BCFF9B"/>
                </a:highlight>
                <a:latin typeface="Century Gothic" panose="020B0502020202020204" pitchFamily="34" charset="0"/>
              </a:rPr>
              <a:t>хромосомные</a:t>
            </a:r>
            <a:endParaRPr lang="ru-RU" dirty="0">
              <a:highlight>
                <a:srgbClr val="BCFF9B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B42D1E-EEA4-45F8-A1C6-AD21008512BE}"/>
              </a:ext>
            </a:extLst>
          </p:cNvPr>
          <p:cNvSpPr txBox="1"/>
          <p:nvPr/>
        </p:nvSpPr>
        <p:spPr>
          <a:xfrm>
            <a:off x="2359856" y="4105315"/>
            <a:ext cx="1002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highlight>
                  <a:srgbClr val="BCFF9B"/>
                </a:highlight>
                <a:latin typeface="Century Gothic" panose="020B0502020202020204" pitchFamily="34" charset="0"/>
              </a:rPr>
              <a:t>генные</a:t>
            </a:r>
            <a:endParaRPr lang="ru-RU" dirty="0">
              <a:highlight>
                <a:srgbClr val="BCFF9B"/>
              </a:highlight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4482471-FB8C-45BB-A707-3C6CF9BD5C0A}"/>
              </a:ext>
            </a:extLst>
          </p:cNvPr>
          <p:cNvCxnSpPr/>
          <p:nvPr/>
        </p:nvCxnSpPr>
        <p:spPr>
          <a:xfrm>
            <a:off x="2861017" y="3043588"/>
            <a:ext cx="0" cy="982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5209155-346A-4034-9B80-840DCCBEEA7B}"/>
              </a:ext>
            </a:extLst>
          </p:cNvPr>
          <p:cNvCxnSpPr/>
          <p:nvPr/>
        </p:nvCxnSpPr>
        <p:spPr>
          <a:xfrm>
            <a:off x="6488844" y="3043587"/>
            <a:ext cx="0" cy="982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C08478D-00CD-433B-9659-2572461CA418}"/>
              </a:ext>
            </a:extLst>
          </p:cNvPr>
          <p:cNvCxnSpPr/>
          <p:nvPr/>
        </p:nvCxnSpPr>
        <p:spPr>
          <a:xfrm>
            <a:off x="10398956" y="3043587"/>
            <a:ext cx="0" cy="982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5962565-D45A-413F-BE73-BE7FF1058509}"/>
              </a:ext>
            </a:extLst>
          </p:cNvPr>
          <p:cNvCxnSpPr/>
          <p:nvPr/>
        </p:nvCxnSpPr>
        <p:spPr>
          <a:xfrm>
            <a:off x="2861017" y="3043587"/>
            <a:ext cx="75209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3C24C71-493B-4A09-9161-8F66772E2708}"/>
              </a:ext>
            </a:extLst>
          </p:cNvPr>
          <p:cNvCxnSpPr>
            <a:cxnSpLocks/>
          </p:cNvCxnSpPr>
          <p:nvPr/>
        </p:nvCxnSpPr>
        <p:spPr>
          <a:xfrm flipV="1">
            <a:off x="10258278" y="2363372"/>
            <a:ext cx="0" cy="680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-4-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D60FE4-5C38-47ED-94A7-911202F8A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406">
            <a:off x="-1551192" y="4017977"/>
            <a:ext cx="5122296" cy="2881292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403E834-78DD-45C5-B63B-7E2E26A4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86" y="295402"/>
            <a:ext cx="6383435" cy="6267196"/>
          </a:xfrm>
          <a:prstGeom prst="rect">
            <a:avLst/>
          </a:prstGeom>
          <a:noFill/>
          <a:ln w="76200">
            <a:solidFill>
              <a:srgbClr val="BCFF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197066-D8A6-4B3E-A861-1BB429040E86}"/>
              </a:ext>
            </a:extLst>
          </p:cNvPr>
          <p:cNvSpPr txBox="1"/>
          <p:nvPr/>
        </p:nvSpPr>
        <p:spPr>
          <a:xfrm>
            <a:off x="9186204" y="5319764"/>
            <a:ext cx="69986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highlight>
                  <a:srgbClr val="BCFF9B"/>
                </a:highlight>
                <a:latin typeface="Century Gothic" panose="020B0502020202020204" pitchFamily="34" charset="0"/>
              </a:rPr>
              <a:t>Митотические </a:t>
            </a:r>
          </a:p>
          <a:p>
            <a:r>
              <a:rPr lang="ru-RU" b="0" i="0" dirty="0">
                <a:solidFill>
                  <a:srgbClr val="202122"/>
                </a:solidFill>
                <a:effectLst/>
                <a:highlight>
                  <a:srgbClr val="BCFF9B"/>
                </a:highlight>
                <a:latin typeface="Century Gothic" panose="020B0502020202020204" pitchFamily="34" charset="0"/>
              </a:rPr>
              <a:t>хромосомы </a:t>
            </a:r>
          </a:p>
          <a:p>
            <a:r>
              <a:rPr lang="ru-RU" b="0" i="0" dirty="0">
                <a:solidFill>
                  <a:srgbClr val="202122"/>
                </a:solidFill>
                <a:effectLst/>
                <a:highlight>
                  <a:srgbClr val="BCFF9B"/>
                </a:highlight>
                <a:latin typeface="Century Gothic" panose="020B0502020202020204" pitchFamily="34" charset="0"/>
              </a:rPr>
              <a:t>человека, </a:t>
            </a:r>
          </a:p>
          <a:p>
            <a:r>
              <a:rPr lang="ru-RU" b="0" i="0" dirty="0">
                <a:solidFill>
                  <a:srgbClr val="202122"/>
                </a:solidFill>
                <a:effectLst/>
                <a:highlight>
                  <a:srgbClr val="BCFF9B"/>
                </a:highlight>
                <a:latin typeface="Century Gothic" panose="020B0502020202020204" pitchFamily="34" charset="0"/>
              </a:rPr>
              <a:t>окраска </a:t>
            </a:r>
            <a:r>
              <a:rPr lang="ru-RU" dirty="0">
                <a:highlight>
                  <a:srgbClr val="BCFF9B"/>
                </a:highlight>
                <a:latin typeface="Century Gothic" panose="020B0502020202020204" pitchFamily="34" charset="0"/>
              </a:rPr>
              <a:t>DAPI</a:t>
            </a:r>
          </a:p>
        </p:txBody>
      </p:sp>
    </p:spTree>
    <p:extLst>
      <p:ext uri="{BB962C8B-B14F-4D97-AF65-F5344CB8AC3E}">
        <p14:creationId xmlns:p14="http://schemas.microsoft.com/office/powerpoint/2010/main" val="334387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-5-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59E27-2E54-4AB5-B690-84829448B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406">
            <a:off x="-1551192" y="4017977"/>
            <a:ext cx="5122296" cy="28812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4D2D13-957C-4439-BE32-77AEA3BE8C6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30657" y="460946"/>
            <a:ext cx="90455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Century Gothic" panose="020B0502020202020204" pitchFamily="34" charset="0"/>
              </a:rPr>
              <a:t>Статистика заболеваний, вызванных генетическими нарушениями: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Примерно 5-6 детей из 100 рождаются с какими-нибудь генетически обусловленными заболеваниями. В большинстве — это заболевания с генетическими предрасположенностями. Это могут быть пороки развития, нарушения в интеллектуальном развитии ребёнка. В эти 5-6 процентов входят наследственные заболевания, возникшие впервые или унаследованные от одного из родителей.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Century Gothic" panose="020B0502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— 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И. Наумчик.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0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-6-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EFFFAF-878A-43CF-84D0-6630B4B2A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406">
            <a:off x="-1551192" y="4017977"/>
            <a:ext cx="5122296" cy="2881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214817-78C4-46E6-9564-C7983592977C}"/>
              </a:ext>
            </a:extLst>
          </p:cNvPr>
          <p:cNvSpPr txBox="1"/>
          <p:nvPr/>
        </p:nvSpPr>
        <p:spPr>
          <a:xfrm>
            <a:off x="3975177" y="117231"/>
            <a:ext cx="821682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sng" dirty="0">
                <a:effectLst/>
                <a:latin typeface="Century Gothic" panose="020B0502020202020204" pitchFamily="34" charset="0"/>
              </a:rPr>
              <a:t>Синдром Дауна 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(</a:t>
            </a:r>
            <a:r>
              <a:rPr lang="ru-RU" i="0" dirty="0" err="1">
                <a:effectLst/>
                <a:latin typeface="Century Gothic" panose="020B0502020202020204" pitchFamily="34" charset="0"/>
              </a:rPr>
              <a:t>трисомия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 по хромосоме 21) — одна из форм геномной патологии, при которой чаще всего </a:t>
            </a:r>
            <a:r>
              <a:rPr lang="ru-RU" dirty="0">
                <a:latin typeface="Century Gothic" panose="020B0502020202020204" pitchFamily="34" charset="0"/>
              </a:rPr>
              <a:t>кариотип (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совокупность признаков полного набора </a:t>
            </a:r>
            <a:r>
              <a:rPr lang="ru-RU" dirty="0">
                <a:latin typeface="Century Gothic" panose="020B0502020202020204" pitchFamily="34" charset="0"/>
              </a:rPr>
              <a:t>хромосом)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представлен 47 </a:t>
            </a:r>
            <a:r>
              <a:rPr lang="ru-RU" dirty="0">
                <a:latin typeface="Century Gothic" panose="020B0502020202020204" pitchFamily="34" charset="0"/>
              </a:rPr>
              <a:t>хромосомами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вместо нормальных 46, поскольку хромосомы 21-й пары, вместо нормальных двух, </a:t>
            </a:r>
            <a:r>
              <a:rPr lang="ru-RU" dirty="0">
                <a:latin typeface="Century Gothic" panose="020B0502020202020204" pitchFamily="34" charset="0"/>
              </a:rPr>
              <a:t>представлены тремя копиями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</a:t>
            </a:r>
          </a:p>
          <a:p>
            <a:pPr algn="l"/>
            <a:r>
              <a:rPr lang="ru-RU" i="0" dirty="0">
                <a:effectLst/>
                <a:latin typeface="Century Gothic" panose="020B0502020202020204" pitchFamily="34" charset="0"/>
              </a:rPr>
              <a:t>Когнитивные и физические проявления варьируются от лёгких до тяжёлых.</a:t>
            </a:r>
          </a:p>
          <a:p>
            <a:pPr algn="l"/>
            <a:endParaRPr lang="ru-RU" i="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ru-RU" i="0" dirty="0">
                <a:effectLst/>
                <a:latin typeface="Century Gothic" panose="020B0502020202020204" pitchFamily="34" charset="0"/>
              </a:rPr>
              <a:t>Синдром получил название в честь английского врача </a:t>
            </a:r>
            <a:r>
              <a:rPr lang="ru-RU" dirty="0">
                <a:latin typeface="Century Gothic" panose="020B0502020202020204" pitchFamily="34" charset="0"/>
              </a:rPr>
              <a:t>Джона Дауна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, впервые описавшего его в </a:t>
            </a:r>
            <a:r>
              <a:rPr lang="ru-RU" dirty="0">
                <a:latin typeface="Century Gothic" panose="020B0502020202020204" pitchFamily="34" charset="0"/>
              </a:rPr>
              <a:t>1866 году и 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назвавшего его «</a:t>
            </a:r>
            <a:r>
              <a:rPr lang="ru-RU" b="0" i="0" dirty="0" err="1">
                <a:effectLst/>
                <a:latin typeface="Century Gothic" panose="020B0502020202020204" pitchFamily="34" charset="0"/>
              </a:rPr>
              <a:t>монголизм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»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. Связь между происхождением врождённого </a:t>
            </a:r>
            <a:r>
              <a:rPr lang="ru-RU" dirty="0">
                <a:latin typeface="Century Gothic" panose="020B0502020202020204" pitchFamily="34" charset="0"/>
              </a:rPr>
              <a:t>синдрома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и изменением количества хромосом была выявлена только в </a:t>
            </a:r>
            <a:r>
              <a:rPr lang="ru-RU" dirty="0">
                <a:latin typeface="Century Gothic" panose="020B0502020202020204" pitchFamily="34" charset="0"/>
              </a:rPr>
              <a:t>1959 году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французским генетиком </a:t>
            </a:r>
            <a:r>
              <a:rPr lang="ru-RU" dirty="0">
                <a:latin typeface="Century Gothic" panose="020B0502020202020204" pitchFamily="34" charset="0"/>
              </a:rPr>
              <a:t>Жеромом </a:t>
            </a:r>
            <a:r>
              <a:rPr lang="ru-RU" dirty="0" err="1">
                <a:latin typeface="Century Gothic" panose="020B0502020202020204" pitchFamily="34" charset="0"/>
              </a:rPr>
              <a:t>Леженом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. Слово «синдром» означает набор признаков или характерных черт. Родители ребёнка с синдромом Дауна обычно генетически нормальны. Вероятность синдрома возрастает в зависимости от возраста матери: с менее чем 0,1 % в 20-летнем возрасте до 3 % в 45-летнем.</a:t>
            </a:r>
          </a:p>
          <a:p>
            <a:pPr algn="l"/>
            <a:endParaRPr lang="ru-RU" i="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ru-RU" i="0" dirty="0">
                <a:effectLst/>
                <a:latin typeface="Century Gothic" panose="020B0502020202020204" pitchFamily="34" charset="0"/>
              </a:rPr>
              <a:t>Первый </a:t>
            </a:r>
            <a:r>
              <a:rPr lang="ru-RU" dirty="0">
                <a:latin typeface="Century Gothic" panose="020B0502020202020204" pitchFamily="34" charset="0"/>
              </a:rPr>
              <a:t>Международный день человека с синдромом Дауна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был проведён </a:t>
            </a:r>
            <a:r>
              <a:rPr lang="ru-RU" dirty="0">
                <a:latin typeface="Century Gothic" panose="020B0502020202020204" pitchFamily="34" charset="0"/>
              </a:rPr>
              <a:t>21 марта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</a:t>
            </a:r>
            <a:r>
              <a:rPr lang="ru-RU" dirty="0">
                <a:latin typeface="Century Gothic" panose="020B0502020202020204" pitchFamily="34" charset="0"/>
              </a:rPr>
              <a:t>2006 года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по инициативе греческого генетика </a:t>
            </a:r>
            <a:r>
              <a:rPr lang="ru-RU" dirty="0" err="1">
                <a:latin typeface="Century Gothic" panose="020B0502020202020204" pitchFamily="34" charset="0"/>
              </a:rPr>
              <a:t>Стилианоса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Антонаракиса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 из </a:t>
            </a:r>
            <a:r>
              <a:rPr lang="ru-RU" dirty="0">
                <a:latin typeface="Century Gothic" panose="020B0502020202020204" pitchFamily="34" charset="0"/>
              </a:rPr>
              <a:t>Женевского университета</a:t>
            </a:r>
            <a:r>
              <a:rPr lang="ru-RU" i="0" dirty="0">
                <a:effectLst/>
                <a:latin typeface="Century Gothic" panose="020B0502020202020204" pitchFamily="34" charset="0"/>
              </a:rPr>
              <a:t>. День и месяц были выбраны в соответствии с номером пары и количеством хромосом.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DADD20-5EF1-4274-A927-60A99F4A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117231"/>
            <a:ext cx="3639897" cy="3639897"/>
          </a:xfrm>
          <a:prstGeom prst="rect">
            <a:avLst/>
          </a:prstGeom>
          <a:noFill/>
          <a:ln w="76200">
            <a:solidFill>
              <a:srgbClr val="BCFF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4CA4E5-D2EE-40B2-8C78-43B839DA51D8}"/>
              </a:ext>
            </a:extLst>
          </p:cNvPr>
          <p:cNvSpPr txBox="1"/>
          <p:nvPr/>
        </p:nvSpPr>
        <p:spPr>
          <a:xfrm>
            <a:off x="829993" y="3874359"/>
            <a:ext cx="7033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highlight>
                  <a:srgbClr val="BCFF9B"/>
                </a:highlight>
                <a:latin typeface="Arial" panose="020B0604020202020204" pitchFamily="34" charset="0"/>
              </a:rPr>
              <a:t>John Langdon Down</a:t>
            </a:r>
            <a:endParaRPr lang="ru-RU" dirty="0">
              <a:highlight>
                <a:srgbClr val="BCFF9B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4038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-7-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D9938F-838A-414E-8544-FFBC02620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406">
            <a:off x="-1551192" y="4017977"/>
            <a:ext cx="5122296" cy="2881292"/>
          </a:xfrm>
          <a:prstGeom prst="rect">
            <a:avLst/>
          </a:prstGeom>
        </p:spPr>
      </p:pic>
      <p:pic>
        <p:nvPicPr>
          <p:cNvPr id="4098" name="Picture 2" descr="График показывает вероятность возникновения синдрома Дауна в зависимости от возраста матери">
            <a:extLst>
              <a:ext uri="{FF2B5EF4-FFF2-40B4-BE49-F238E27FC236}">
                <a16:creationId xmlns:a16="http://schemas.microsoft.com/office/drawing/2014/main" id="{872DA402-DE6F-4D37-BF76-061101591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0"/>
            <a:ext cx="9328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731FDB-D9C3-4EB3-A8F5-4C623DD43D49}"/>
              </a:ext>
            </a:extLst>
          </p:cNvPr>
          <p:cNvSpPr txBox="1"/>
          <p:nvPr/>
        </p:nvSpPr>
        <p:spPr>
          <a:xfrm>
            <a:off x="123093" y="108247"/>
            <a:ext cx="25638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highlight>
                  <a:srgbClr val="BCFF9B"/>
                </a:highlight>
                <a:latin typeface="Arial" panose="020B0604020202020204" pitchFamily="34" charset="0"/>
              </a:rPr>
              <a:t>График показывает вероятность возникновения синдрома Дауна в зависимости от возраста матери</a:t>
            </a:r>
            <a:endParaRPr lang="ru-RU" dirty="0">
              <a:highlight>
                <a:srgbClr val="BCFF9B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8007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-8-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A71A14-2BC0-47CF-A832-47D4C0F40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406">
            <a:off x="-1551192" y="4017977"/>
            <a:ext cx="5122296" cy="2881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9D02BF-E921-46C0-9773-FC247AD8204F}"/>
              </a:ext>
            </a:extLst>
          </p:cNvPr>
          <p:cNvSpPr txBox="1"/>
          <p:nvPr/>
        </p:nvSpPr>
        <p:spPr>
          <a:xfrm>
            <a:off x="5595162" y="0"/>
            <a:ext cx="6596838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sng" dirty="0">
                <a:effectLst/>
                <a:latin typeface="Century Gothic" panose="020B0502020202020204" pitchFamily="34" charset="0"/>
              </a:rPr>
              <a:t>Ретинобластома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(от </a:t>
            </a:r>
            <a:r>
              <a:rPr lang="ru-RU" dirty="0">
                <a:latin typeface="Century Gothic" panose="020B0502020202020204" pitchFamily="34" charset="0"/>
              </a:rPr>
              <a:t>лат.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</a:t>
            </a:r>
            <a:r>
              <a:rPr lang="ru-RU" b="0" i="1" dirty="0" err="1">
                <a:effectLst/>
                <a:latin typeface="Century Gothic" panose="020B0502020202020204" pitchFamily="34" charset="0"/>
              </a:rPr>
              <a:t>retina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— сетчатка) — </a:t>
            </a:r>
            <a:r>
              <a:rPr lang="ru-RU" dirty="0">
                <a:latin typeface="Century Gothic" panose="020B0502020202020204" pitchFamily="34" charset="0"/>
              </a:rPr>
              <a:t>злокачественная (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свойства которой чаще всего делают её крайне опасной для жизни </a:t>
            </a:r>
            <a:r>
              <a:rPr lang="ru-RU" dirty="0">
                <a:latin typeface="Century Gothic" panose="020B0502020202020204" pitchFamily="34" charset="0"/>
              </a:rPr>
              <a:t>организма) опухоль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</a:t>
            </a:r>
            <a:r>
              <a:rPr lang="ru-RU" dirty="0">
                <a:latin typeface="Century Gothic" panose="020B0502020202020204" pitchFamily="34" charset="0"/>
              </a:rPr>
              <a:t>сетчатки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</a:t>
            </a:r>
            <a:r>
              <a:rPr lang="ru-RU" dirty="0">
                <a:latin typeface="Century Gothic" panose="020B0502020202020204" pitchFamily="34" charset="0"/>
              </a:rPr>
              <a:t>глаза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, </a:t>
            </a:r>
            <a:r>
              <a:rPr lang="ru-RU" b="0" i="0" dirty="0">
                <a:solidFill>
                  <a:srgbClr val="202122"/>
                </a:solidFill>
                <a:effectLst/>
                <a:latin typeface="Century Gothic" panose="020B0502020202020204" pitchFamily="34" charset="0"/>
              </a:rPr>
              <a:t> развивающаяся преимущественно в детском возрасте из тканей эмбрионального происхождения. Пик заболевания приходится на 2 года. Почти 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все случаи заболевания выявляются до 5-летнего возраста. Чаще всего ретинобластома обусловлена генетически. Случаи, когда у родителей, переболевших ретинобластомой, рождаются здоровые дети, составляют довольно небольшой процент от общего количества детей в таких семьях. Ретинобластома бывает односторонней или двусторонней. Двусторонняя форма чаще всего носит наследственный характер.</a:t>
            </a:r>
          </a:p>
          <a:p>
            <a:pPr algn="l"/>
            <a:r>
              <a:rPr lang="ru-RU" b="0" i="0" dirty="0">
                <a:effectLst/>
                <a:latin typeface="Century Gothic" panose="020B0502020202020204" pitchFamily="34" charset="0"/>
              </a:rPr>
              <a:t>Обычно обследование проходит под наркозом. При обследовании широко используют методы </a:t>
            </a:r>
            <a:r>
              <a:rPr lang="ru-RU" dirty="0">
                <a:latin typeface="Century Gothic" panose="020B0502020202020204" pitchFamily="34" charset="0"/>
              </a:rPr>
              <a:t>УЗИ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, </a:t>
            </a:r>
            <a:r>
              <a:rPr lang="ru-RU" dirty="0">
                <a:latin typeface="Century Gothic" panose="020B0502020202020204" pitchFamily="34" charset="0"/>
              </a:rPr>
              <a:t>МРТ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, </a:t>
            </a:r>
            <a:r>
              <a:rPr lang="ru-RU" dirty="0">
                <a:latin typeface="Century Gothic" panose="020B0502020202020204" pitchFamily="34" charset="0"/>
              </a:rPr>
              <a:t>КТ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. В зависимости от прогноза в отношении сохранения зрения все пациенты подразделяются на 5 групп. 1 самая благоприятная, 5 самая неблагоприятная. </a:t>
            </a:r>
            <a:r>
              <a:rPr lang="ru-RU" b="0" i="0" dirty="0">
                <a:solidFill>
                  <a:srgbClr val="202122"/>
                </a:solidFill>
                <a:effectLst/>
                <a:latin typeface="Century Gothic" panose="020B0502020202020204" pitchFamily="34" charset="0"/>
              </a:rPr>
              <a:t>Основными целями лечения ретинобластомы, по приоритетности, является, сохранение жизни ребёнка, потом — сохранение глаза как органа и, по возможности, — сохранение зрения.</a:t>
            </a:r>
            <a:endParaRPr lang="ru-RU" b="0" i="0" dirty="0">
              <a:effectLst/>
              <a:latin typeface="Century Gothic" panose="020B0502020202020204" pitchFamily="34" charset="0"/>
            </a:endParaRPr>
          </a:p>
          <a:p>
            <a:pPr algn="l"/>
            <a:endParaRPr lang="ru-RU" b="0" i="0" dirty="0">
              <a:solidFill>
                <a:srgbClr val="202122"/>
              </a:solidFill>
              <a:effectLst/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B9FA63-34F7-4E31-880D-D931AD302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3" y="3205837"/>
            <a:ext cx="7149326" cy="402149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3B9748F-25B7-4483-8FDC-68795C1FD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0"/>
            <a:ext cx="5595162" cy="38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92763-94DF-46EA-94AE-81BC7E5960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212B3-D400-4E1C-9DF8-6A66A9B9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7B12-B799-4E2C-96E8-4B70E8676D79}"/>
              </a:ext>
            </a:extLst>
          </p:cNvPr>
          <p:cNvSpPr txBox="1"/>
          <p:nvPr/>
        </p:nvSpPr>
        <p:spPr>
          <a:xfrm>
            <a:off x="0" y="63830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BCFF9B"/>
                </a:highlight>
                <a:latin typeface="Century Gothic" panose="020B0502020202020204" pitchFamily="34" charset="0"/>
              </a:rPr>
              <a:t>-9-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91C7C8-F883-4290-93D3-0D4D29640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406">
            <a:off x="-1551192" y="4017977"/>
            <a:ext cx="5122296" cy="2881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E6A00D-626F-455F-8053-472422F1D417}"/>
              </a:ext>
            </a:extLst>
          </p:cNvPr>
          <p:cNvSpPr txBox="1"/>
          <p:nvPr/>
        </p:nvSpPr>
        <p:spPr>
          <a:xfrm>
            <a:off x="2191042" y="12680"/>
            <a:ext cx="10000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sng" dirty="0">
                <a:effectLst/>
                <a:latin typeface="Century Gothic" panose="020B0502020202020204" pitchFamily="34" charset="0"/>
              </a:rPr>
              <a:t>Гемофилия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(от </a:t>
            </a:r>
            <a:r>
              <a:rPr lang="ru-RU" dirty="0">
                <a:latin typeface="Century Gothic" panose="020B0502020202020204" pitchFamily="34" charset="0"/>
              </a:rPr>
              <a:t>др.-греч.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α</a:t>
            </a:r>
            <a:r>
              <a:rPr lang="ru-RU" b="0" i="0" dirty="0" err="1">
                <a:effectLst/>
                <a:latin typeface="Century Gothic" panose="020B0502020202020204" pitchFamily="34" charset="0"/>
              </a:rPr>
              <a:t>ἷμ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α — «кровь» и </a:t>
            </a:r>
            <a:r>
              <a:rPr lang="ru-RU" dirty="0">
                <a:latin typeface="Century Gothic" panose="020B0502020202020204" pitchFamily="34" charset="0"/>
              </a:rPr>
              <a:t>др.-греч.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</a:t>
            </a:r>
            <a:r>
              <a:rPr lang="el-GR" b="0" i="0" dirty="0">
                <a:effectLst/>
                <a:latin typeface="Century Gothic" panose="020B0502020202020204" pitchFamily="34" charset="0"/>
              </a:rPr>
              <a:t>Φ</a:t>
            </a:r>
            <a:r>
              <a:rPr lang="ru-RU" b="0" i="0" dirty="0" err="1">
                <a:effectLst/>
                <a:latin typeface="Century Gothic" panose="020B0502020202020204" pitchFamily="34" charset="0"/>
              </a:rPr>
              <a:t>ιλί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α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— «склонность»</a:t>
            </a:r>
            <a:r>
              <a:rPr lang="ru-RU" baseline="30000" dirty="0">
                <a:latin typeface="Century Gothic" panose="020B0502020202020204" pitchFamily="34" charset="0"/>
              </a:rPr>
              <a:t>)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 — редкое </a:t>
            </a:r>
            <a:r>
              <a:rPr lang="ru-RU" dirty="0">
                <a:latin typeface="Century Gothic" panose="020B0502020202020204" pitchFamily="34" charset="0"/>
              </a:rPr>
              <a:t>наследственное заболевание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, связанное с нарушением коагуляции (</a:t>
            </a:r>
            <a:r>
              <a:rPr lang="ru-RU" dirty="0">
                <a:latin typeface="Century Gothic" panose="020B0502020202020204" pitchFamily="34" charset="0"/>
              </a:rPr>
              <a:t>процессом свёртывания крови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). При этом заболевании возникают кровоизлияния в суставы, мышцы и внутренние органы, как спонтанные, так и в результате травмы или хирургического вмешательства. При гемофилии резко возрастает опасность гибели пациента от кровоизлияния в мозг и другие жизненно важные органы, даже при незначительной травме. Больные с тяжёлой формой гемофилии подвергаются инвалидизации вследствие частых кровоизлияний в суставы и </a:t>
            </a:r>
            <a:r>
              <a:rPr lang="ru-RU" dirty="0">
                <a:latin typeface="Century Gothic" panose="020B0502020202020204" pitchFamily="34" charset="0"/>
              </a:rPr>
              <a:t>мышечные ткани</a:t>
            </a:r>
            <a:r>
              <a:rPr lang="ru-RU" b="0" i="0" dirty="0">
                <a:effectLst/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FEE97A-D357-4B28-AEB1-BFD28AB71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95" y="3172250"/>
            <a:ext cx="10000957" cy="56255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6C0EF0B-071A-4678-A1BA-C2465EE5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05" y="2551136"/>
            <a:ext cx="4913728" cy="3275819"/>
          </a:xfrm>
          <a:prstGeom prst="rect">
            <a:avLst/>
          </a:prstGeom>
          <a:noFill/>
          <a:ln w="76200">
            <a:solidFill>
              <a:srgbClr val="BCFF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CA5410-F4B2-46CD-A1B7-B629DB93D9A0}"/>
              </a:ext>
            </a:extLst>
          </p:cNvPr>
          <p:cNvSpPr txBox="1"/>
          <p:nvPr/>
        </p:nvSpPr>
        <p:spPr>
          <a:xfrm>
            <a:off x="1560476" y="5610222"/>
            <a:ext cx="4913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highlight>
                  <a:srgbClr val="BCFF9B"/>
                </a:highlight>
                <a:latin typeface="Century Gothic" panose="020B0502020202020204" pitchFamily="34" charset="0"/>
              </a:rPr>
              <a:t>Система для инъекций с раствором фактора VIII, способствующего свёртываемости крови; пригодна для самостоятельного введения препарата.</a:t>
            </a:r>
            <a:endParaRPr lang="ru-RU" dirty="0">
              <a:highlight>
                <a:srgbClr val="BCFF9B"/>
              </a:highlight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3B0667-1A44-4963-8276-F3E5F787C4B1}"/>
              </a:ext>
            </a:extLst>
          </p:cNvPr>
          <p:cNvSpPr txBox="1"/>
          <p:nvPr/>
        </p:nvSpPr>
        <p:spPr>
          <a:xfrm>
            <a:off x="6959990" y="2341953"/>
            <a:ext cx="49137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Century Gothic" panose="020B0502020202020204" pitchFamily="34" charset="0"/>
              </a:rPr>
              <a:t>Гемофилия бывает у собак, свиней и лошадей. Диагноз устанавливают на основании повышенной кровоточивости, наличия случаев заболеваний по линии самцов, с учётом удлинения времени свёртывания крови.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1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1602</Words>
  <Application>Microsoft Office PowerPoint</Application>
  <PresentationFormat>Широкоэкранный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qwert001920@mail.ru</dc:creator>
  <cp:lastModifiedBy>qwert001920@mail.ru</cp:lastModifiedBy>
  <cp:revision>61</cp:revision>
  <dcterms:created xsi:type="dcterms:W3CDTF">2022-04-28T13:48:40Z</dcterms:created>
  <dcterms:modified xsi:type="dcterms:W3CDTF">2022-05-15T13:28:56Z</dcterms:modified>
</cp:coreProperties>
</file>