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13.xml.rels" ContentType="application/vnd.openxmlformats-package.relationships+xml"/>
  <Override PartName="/ppt/notesSlides/notesSlide13.xml" ContentType="application/vnd.openxmlformats-officedocument.presentationml.notes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40.jpeg" ContentType="image/jpeg"/>
  <Override PartName="/ppt/media/image37.jpeg" ContentType="image/jpeg"/>
  <Override PartName="/ppt/media/image36.jpeg" ContentType="image/jpeg"/>
  <Override PartName="/ppt/media/image35.jpeg" ContentType="image/jpeg"/>
  <Override PartName="/ppt/media/image34.jpeg" ContentType="image/jpeg"/>
  <Override PartName="/ppt/media/image33.jpeg" ContentType="image/jpeg"/>
  <Override PartName="/ppt/media/image31.jpeg" ContentType="image/jpeg"/>
  <Override PartName="/ppt/media/image41.jpeg" ContentType="image/jpeg"/>
  <Override PartName="/ppt/media/image30.jpeg" ContentType="image/jpeg"/>
  <Override PartName="/ppt/media/image38.jpeg" ContentType="image/jpeg"/>
  <Override PartName="/ppt/media/image27.jpeg" ContentType="image/jpeg"/>
  <Override PartName="/ppt/media/image1.png" ContentType="image/png"/>
  <Override PartName="/ppt/media/image15.jpeg" ContentType="image/jpeg"/>
  <Override PartName="/ppt/media/image26.jpeg" ContentType="image/jpeg"/>
  <Override PartName="/ppt/media/image14.jpeg" ContentType="image/jpeg"/>
  <Override PartName="/ppt/media/image25.jpeg" ContentType="image/jpeg"/>
  <Override PartName="/ppt/media/image13.jpeg" ContentType="image/jpeg"/>
  <Override PartName="/ppt/media/image24.jpeg" ContentType="image/jpeg"/>
  <Override PartName="/ppt/media/image12.jpeg" ContentType="image/jpeg"/>
  <Override PartName="/ppt/media/image23.jpeg" ContentType="image/jpeg"/>
  <Override PartName="/ppt/media/image10.jpeg" ContentType="image/jpeg"/>
  <Override PartName="/ppt/media/image21.jpeg" ContentType="image/jpeg"/>
  <Override PartName="/ppt/media/image20.jpeg" ContentType="image/jpeg"/>
  <Override PartName="/ppt/media/image19.jpeg" ContentType="image/jpeg"/>
  <Override PartName="/ppt/media/image29.jpeg" ContentType="image/jpeg"/>
  <Override PartName="/ppt/media/image18.jpeg" ContentType="image/jpeg"/>
  <Override PartName="/ppt/media/image32.jpeg" ContentType="image/jpeg"/>
  <Override PartName="/ppt/media/image3.png" ContentType="image/png"/>
  <Override PartName="/ppt/media/image39.jpeg" ContentType="image/jpeg"/>
  <Override PartName="/ppt/media/image17.jpeg" ContentType="image/jpeg"/>
  <Override PartName="/ppt/media/image9.jpeg" ContentType="image/jpeg"/>
  <Override PartName="/ppt/media/image22.jpeg" ContentType="image/jpeg"/>
  <Override PartName="/ppt/media/image11.jpeg" ContentType="image/jpeg"/>
  <Override PartName="/ppt/media/image28.png" ContentType="image/png"/>
  <Override PartName="/ppt/media/image8.jpeg" ContentType="image/jpeg"/>
  <Override PartName="/ppt/media/image7.jpeg" ContentType="image/jpeg"/>
  <Override PartName="/ppt/media/image6.jpeg" ContentType="image/jpeg"/>
  <Override PartName="/ppt/media/image5.jpeg" ContentType="image/jpeg"/>
  <Override PartName="/ppt/media/image4.png" ContentType="image/png"/>
  <Override PartName="/ppt/media/image16.png" ContentType="image/png"/>
  <Override PartName="/ppt/media/image2.png" ContentType="image/png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ru-RU" sz="2000">
                <a:latin typeface="Arial"/>
              </a:rPr>
              <a:t>Для правки формата примечаний щёлкните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ru-RU" sz="1400">
                <a:latin typeface="Times New Roman"/>
              </a:rPr>
              <a:t>&lt;заголовок&gt;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ru-RU" sz="1400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ru-RU" sz="1400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9091B8E-13E2-4257-A86E-DE32292090CB}" type="slidenum">
              <a:rPr lang="ru-RU" sz="1400">
                <a:latin typeface="Times New Roman"/>
              </a:rPr>
              <a:t>&lt;номер&gt;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5E3CA22-055C-43D5-985E-537F570FEC3C}" type="slidenum">
              <a:rPr lang="ru-RU" sz="1200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ru-RU" sz="4400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64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2915640" y="1772640"/>
            <a:ext cx="5615640" cy="359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trike="noStrike" cap="all">
                <a:solidFill>
                  <a:srgbClr val="330099"/>
                </a:solidFill>
                <a:latin typeface="Times New Roman"/>
                <a:ea typeface="DejaVu Sans"/>
              </a:rPr>
              <a:t>Тема: «Формирование у дошкольников начальных представлений о здоровом образе жизни»</a:t>
            </a:r>
            <a:r>
              <a:rPr b="1" lang="ru-RU" sz="2800" strike="noStrike" cap="all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/>
          </a:p>
          <a:p>
            <a:pPr algn="ctr">
              <a:lnSpc>
                <a:spcPct val="150000"/>
              </a:lnSpc>
            </a:pPr>
            <a:r>
              <a:rPr b="1" lang="ru-RU" sz="2000" strike="noStrike" cap="all">
                <a:solidFill>
                  <a:srgbClr val="c00000"/>
                </a:solidFill>
                <a:latin typeface="Times New Roman"/>
                <a:ea typeface="DejaVu Sans"/>
              </a:rPr>
              <a:t>Степа  Лариса  Анатольевна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000" strike="noStrike" cap="all">
                <a:solidFill>
                  <a:srgbClr val="c00000"/>
                </a:solidFill>
                <a:latin typeface="Times New Roman"/>
                <a:ea typeface="DejaVu Sans"/>
              </a:rPr>
              <a:t>Воспитатель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000" strike="noStrike" cap="all">
                <a:solidFill>
                  <a:srgbClr val="c00000"/>
                </a:solidFill>
                <a:latin typeface="Times New Roman"/>
                <a:ea typeface="DejaVu Sans"/>
              </a:rPr>
              <a:t>МБДОУ «детский сад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000" strike="noStrike" cap="all">
                <a:solidFill>
                  <a:srgbClr val="c00000"/>
                </a:solidFill>
                <a:latin typeface="Times New Roman"/>
                <a:ea typeface="DejaVu Sans"/>
              </a:rPr>
              <a:t>«Солнышко» п.Заря</a:t>
            </a:r>
            <a:endParaRPr/>
          </a:p>
        </p:txBody>
      </p:sp>
    </p:spTree>
  </p:cSld>
  <p:transition>
    <p:wheel spokes="8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114" name="CustomShape 1"/>
          <p:cNvSpPr/>
          <p:nvPr/>
        </p:nvSpPr>
        <p:spPr>
          <a:xfrm rot="12046800">
            <a:off x="3702960" y="4208760"/>
            <a:ext cx="1328400" cy="2376720"/>
          </a:xfrm>
          <a:prstGeom prst="ellipse">
            <a:avLst/>
          </a:prstGeom>
          <a:solidFill>
            <a:srgbClr val="19eef3"/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2"/>
          <p:cNvSpPr/>
          <p:nvPr/>
        </p:nvSpPr>
        <p:spPr>
          <a:xfrm rot="19797000">
            <a:off x="5465880" y="4006080"/>
            <a:ext cx="1341360" cy="2493720"/>
          </a:xfrm>
          <a:prstGeom prst="ellipse">
            <a:avLst/>
          </a:prstGeom>
          <a:solidFill>
            <a:srgbClr val="19eef3"/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3"/>
          <p:cNvSpPr/>
          <p:nvPr/>
        </p:nvSpPr>
        <p:spPr>
          <a:xfrm rot="8189400">
            <a:off x="2634840" y="1035720"/>
            <a:ext cx="1367280" cy="2589840"/>
          </a:xfrm>
          <a:prstGeom prst="ellipse">
            <a:avLst/>
          </a:prstGeom>
          <a:solidFill>
            <a:srgbClr val="19eef3"/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4"/>
          <p:cNvSpPr/>
          <p:nvPr/>
        </p:nvSpPr>
        <p:spPr>
          <a:xfrm rot="4166400">
            <a:off x="2563560" y="3150720"/>
            <a:ext cx="1317600" cy="2312640"/>
          </a:xfrm>
          <a:prstGeom prst="ellipse">
            <a:avLst/>
          </a:prstGeom>
          <a:solidFill>
            <a:srgbClr val="19eef3"/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5"/>
          <p:cNvSpPr/>
          <p:nvPr/>
        </p:nvSpPr>
        <p:spPr>
          <a:xfrm rot="10441200">
            <a:off x="4221720" y="402840"/>
            <a:ext cx="1296720" cy="2386080"/>
          </a:xfrm>
          <a:prstGeom prst="ellipse">
            <a:avLst/>
          </a:prstGeom>
          <a:solidFill>
            <a:srgbClr val="19eef3"/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  <p:sp>
        <p:nvSpPr>
          <p:cNvPr id="119" name="CustomShape 6"/>
          <p:cNvSpPr/>
          <p:nvPr/>
        </p:nvSpPr>
        <p:spPr>
          <a:xfrm rot="13378800">
            <a:off x="6125760" y="814680"/>
            <a:ext cx="1236600" cy="2665440"/>
          </a:xfrm>
          <a:prstGeom prst="ellipse">
            <a:avLst/>
          </a:prstGeom>
          <a:solidFill>
            <a:srgbClr val="19eef3"/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7"/>
          <p:cNvSpPr/>
          <p:nvPr/>
        </p:nvSpPr>
        <p:spPr>
          <a:xfrm rot="16447800">
            <a:off x="6326640" y="2523240"/>
            <a:ext cx="1287720" cy="2406600"/>
          </a:xfrm>
          <a:prstGeom prst="ellipse">
            <a:avLst/>
          </a:prstGeom>
          <a:solidFill>
            <a:srgbClr val="19eef3"/>
          </a:solidFill>
          <a:ln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CustomShape 8"/>
          <p:cNvSpPr/>
          <p:nvPr/>
        </p:nvSpPr>
        <p:spPr>
          <a:xfrm>
            <a:off x="4320000" y="2736360"/>
            <a:ext cx="1582920" cy="151092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Цветок здоровья</a:t>
            </a:r>
            <a:endParaRPr/>
          </a:p>
        </p:txBody>
      </p:sp>
      <p:sp>
        <p:nvSpPr>
          <p:cNvPr id="122" name="CustomShape 9"/>
          <p:cNvSpPr/>
          <p:nvPr/>
        </p:nvSpPr>
        <p:spPr>
          <a:xfrm>
            <a:off x="1296000" y="188640"/>
            <a:ext cx="3167280" cy="93492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000099"/>
                </a:solidFill>
                <a:latin typeface="Times New Roman"/>
                <a:ea typeface="DejaVu Sans"/>
              </a:rPr>
              <a:t>Цветок здоровья</a:t>
            </a:r>
            <a:endParaRPr/>
          </a:p>
        </p:txBody>
      </p:sp>
      <p:sp>
        <p:nvSpPr>
          <p:cNvPr id="123" name="CustomShape 10"/>
          <p:cNvSpPr/>
          <p:nvPr/>
        </p:nvSpPr>
        <p:spPr>
          <a:xfrm rot="2779200">
            <a:off x="2479320" y="2299680"/>
            <a:ext cx="1739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Питание</a:t>
            </a:r>
            <a:endParaRPr/>
          </a:p>
        </p:txBody>
      </p:sp>
      <p:sp>
        <p:nvSpPr>
          <p:cNvPr id="124" name="CustomShape 11"/>
          <p:cNvSpPr/>
          <p:nvPr/>
        </p:nvSpPr>
        <p:spPr>
          <a:xfrm rot="20148600">
            <a:off x="2489040" y="4020840"/>
            <a:ext cx="15606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Режим дня</a:t>
            </a:r>
            <a:endParaRPr/>
          </a:p>
        </p:txBody>
      </p:sp>
      <p:sp>
        <p:nvSpPr>
          <p:cNvPr id="125" name="CustomShape 12"/>
          <p:cNvSpPr/>
          <p:nvPr/>
        </p:nvSpPr>
        <p:spPr>
          <a:xfrm rot="11454600">
            <a:off x="4227120" y="4108680"/>
            <a:ext cx="286560" cy="249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З</a:t>
            </a:r>
            <a:r>
              <a:rPr b="1" lang="ru-RU" sz="1400" strike="noStrike">
                <a:solidFill>
                  <a:srgbClr val="7030a0"/>
                </a:solidFill>
                <a:latin typeface="Calibri"/>
                <a:ea typeface="DejaVu Sans"/>
              </a:rPr>
              <a:t>акаливание</a:t>
            </a:r>
            <a:endParaRPr/>
          </a:p>
        </p:txBody>
      </p:sp>
      <p:sp>
        <p:nvSpPr>
          <p:cNvPr id="126" name="CustomShape 13"/>
          <p:cNvSpPr/>
          <p:nvPr/>
        </p:nvSpPr>
        <p:spPr>
          <a:xfrm rot="19749600">
            <a:off x="5840280" y="4550040"/>
            <a:ext cx="38160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Отдых</a:t>
            </a:r>
            <a:endParaRPr/>
          </a:p>
        </p:txBody>
      </p:sp>
      <p:sp>
        <p:nvSpPr>
          <p:cNvPr id="127" name="CustomShape 14"/>
          <p:cNvSpPr/>
          <p:nvPr/>
        </p:nvSpPr>
        <p:spPr>
          <a:xfrm rot="19314600">
            <a:off x="5984640" y="1880640"/>
            <a:ext cx="11552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Зарядка и спорт</a:t>
            </a:r>
            <a:endParaRPr/>
          </a:p>
        </p:txBody>
      </p:sp>
      <p:sp>
        <p:nvSpPr>
          <p:cNvPr id="128" name="CustomShape 15"/>
          <p:cNvSpPr/>
          <p:nvPr/>
        </p:nvSpPr>
        <p:spPr>
          <a:xfrm rot="5023800">
            <a:off x="3785040" y="1332000"/>
            <a:ext cx="1946520" cy="36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Чистота и гигиена</a:t>
            </a:r>
            <a:endParaRPr/>
          </a:p>
        </p:txBody>
      </p:sp>
      <p:sp>
        <p:nvSpPr>
          <p:cNvPr id="129" name="CustomShape 16"/>
          <p:cNvSpPr/>
          <p:nvPr/>
        </p:nvSpPr>
        <p:spPr>
          <a:xfrm rot="288000">
            <a:off x="6180120" y="3431160"/>
            <a:ext cx="1799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trike="noStrike">
                <a:solidFill>
                  <a:srgbClr val="7030a0"/>
                </a:solidFill>
                <a:latin typeface="Calibri"/>
                <a:ea typeface="DejaVu Sans"/>
              </a:rPr>
              <a:t>Познавательная деятельность</a:t>
            </a:r>
            <a:endParaRPr/>
          </a:p>
        </p:txBody>
      </p:sp>
    </p:spTree>
  </p:cSld>
  <p:transition>
    <p:wheel spokes="8"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pic>
        <p:nvPicPr>
          <p:cNvPr id="131" name="Рисунок 2" descr=""/>
          <p:cNvPicPr/>
          <p:nvPr/>
        </p:nvPicPr>
        <p:blipFill>
          <a:blip r:embed="rId2"/>
          <a:stretch/>
        </p:blipFill>
        <p:spPr>
          <a:xfrm>
            <a:off x="2339640" y="1340640"/>
            <a:ext cx="6335640" cy="4988880"/>
          </a:xfrm>
          <a:prstGeom prst="rect">
            <a:avLst/>
          </a:prstGeom>
          <a:ln w="9360"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3348000" y="476640"/>
            <a:ext cx="46792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trike="noStrike" cap="all">
                <a:solidFill>
                  <a:srgbClr val="000099"/>
                </a:solidFill>
                <a:latin typeface="Times New Roman"/>
                <a:ea typeface="DejaVu Sans"/>
              </a:rPr>
              <a:t>Рациональное питание</a:t>
            </a:r>
            <a:endParaRPr/>
          </a:p>
        </p:txBody>
      </p:sp>
    </p:spTree>
  </p:cSld>
  <p:transition>
    <p:wheel spokes="8"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pic>
        <p:nvPicPr>
          <p:cNvPr id="134" name="Picture 2" descr=""/>
          <p:cNvPicPr/>
          <p:nvPr/>
        </p:nvPicPr>
        <p:blipFill>
          <a:blip r:embed="rId2"/>
          <a:stretch/>
        </p:blipFill>
        <p:spPr>
          <a:xfrm>
            <a:off x="3491640" y="2194200"/>
            <a:ext cx="5291640" cy="3925080"/>
          </a:xfrm>
          <a:prstGeom prst="rect">
            <a:avLst/>
          </a:prstGeom>
          <a:ln w="19080">
            <a:solidFill>
              <a:srgbClr val="00b0f0"/>
            </a:solidFill>
            <a:round/>
          </a:ln>
        </p:spPr>
      </p:pic>
      <p:sp>
        <p:nvSpPr>
          <p:cNvPr id="135" name="CustomShape 1"/>
          <p:cNvSpPr/>
          <p:nvPr/>
        </p:nvSpPr>
        <p:spPr>
          <a:xfrm>
            <a:off x="3744000" y="260640"/>
            <a:ext cx="5039280" cy="1538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2"/>
          <p:cNvSpPr/>
          <p:nvPr/>
        </p:nvSpPr>
        <p:spPr>
          <a:xfrm>
            <a:off x="3960000" y="720000"/>
            <a:ext cx="3383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000099"/>
                </a:solidFill>
                <a:latin typeface="Calibri"/>
                <a:ea typeface="DejaVu Sans"/>
              </a:rPr>
              <a:t>Д/и «Вкусно, не всегда полезно».</a:t>
            </a:r>
            <a:endParaRPr/>
          </a:p>
        </p:txBody>
      </p:sp>
    </p:spTree>
  </p:cSld>
  <p:transition>
    <p:wheel spokes="8"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955920"/>
          </a:xfrm>
          <a:prstGeom prst="rect">
            <a:avLst/>
          </a:prstGeom>
          <a:ln w="9360">
            <a:noFill/>
          </a:ln>
        </p:spPr>
      </p:pic>
      <p:pic>
        <p:nvPicPr>
          <p:cNvPr id="138" name="Picture 2" descr=""/>
          <p:cNvPicPr/>
          <p:nvPr/>
        </p:nvPicPr>
        <p:blipFill>
          <a:blip r:embed="rId2"/>
          <a:stretch/>
        </p:blipFill>
        <p:spPr>
          <a:xfrm>
            <a:off x="5064840" y="288000"/>
            <a:ext cx="3646800" cy="3412440"/>
          </a:xfrm>
          <a:prstGeom prst="rect">
            <a:avLst/>
          </a:prstGeom>
          <a:ln w="19080">
            <a:solidFill>
              <a:srgbClr val="00b050"/>
            </a:solidFill>
            <a:round/>
          </a:ln>
        </p:spPr>
      </p:pic>
      <p:pic>
        <p:nvPicPr>
          <p:cNvPr id="139" name="Picture 2" descr=""/>
          <p:cNvPicPr/>
          <p:nvPr/>
        </p:nvPicPr>
        <p:blipFill>
          <a:blip r:embed="rId3"/>
          <a:stretch/>
        </p:blipFill>
        <p:spPr>
          <a:xfrm>
            <a:off x="3708000" y="3515040"/>
            <a:ext cx="3779640" cy="2920320"/>
          </a:xfrm>
          <a:prstGeom prst="rect">
            <a:avLst/>
          </a:prstGeom>
          <a:ln w="19080">
            <a:solidFill>
              <a:srgbClr val="00b050"/>
            </a:solidFill>
            <a:round/>
          </a:ln>
        </p:spPr>
      </p:pic>
    </p:spTree>
  </p:cSld>
  <p:transition>
    <p:wheel spokes="8"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64" descr=""/>
          <p:cNvPicPr/>
          <p:nvPr/>
        </p:nvPicPr>
        <p:blipFill>
          <a:blip r:embed="rId1"/>
          <a:stretch/>
        </p:blipFill>
        <p:spPr>
          <a:xfrm>
            <a:off x="-60120" y="-89640"/>
            <a:ext cx="9263160" cy="6946920"/>
          </a:xfrm>
          <a:prstGeom prst="rect">
            <a:avLst/>
          </a:prstGeom>
          <a:ln w="9360">
            <a:noFill/>
          </a:ln>
        </p:spPr>
      </p:pic>
      <p:pic>
        <p:nvPicPr>
          <p:cNvPr id="141" name="Рисунок 2" descr=""/>
          <p:cNvPicPr/>
          <p:nvPr/>
        </p:nvPicPr>
        <p:blipFill>
          <a:blip r:embed="rId2"/>
          <a:stretch/>
        </p:blipFill>
        <p:spPr>
          <a:xfrm>
            <a:off x="3816000" y="1944000"/>
            <a:ext cx="5139360" cy="3805200"/>
          </a:xfrm>
          <a:prstGeom prst="rect">
            <a:avLst/>
          </a:prstGeom>
          <a:ln w="19080">
            <a:solidFill>
              <a:srgbClr val="00b050"/>
            </a:solidFill>
            <a:miter/>
          </a:ln>
        </p:spPr>
      </p:pic>
      <p:sp>
        <p:nvSpPr>
          <p:cNvPr id="142" name="CustomShape 1"/>
          <p:cNvSpPr/>
          <p:nvPr/>
        </p:nvSpPr>
        <p:spPr>
          <a:xfrm>
            <a:off x="3888000" y="260640"/>
            <a:ext cx="4607280" cy="1682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2"/>
          <p:cNvSpPr/>
          <p:nvPr/>
        </p:nvSpPr>
        <p:spPr>
          <a:xfrm>
            <a:off x="4248000" y="576000"/>
            <a:ext cx="3095280" cy="100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trike="noStrike" cap="all">
                <a:solidFill>
                  <a:srgbClr val="330099"/>
                </a:solidFill>
                <a:latin typeface="Calibri"/>
                <a:ea typeface="DejaVu Sans"/>
              </a:rPr>
              <a:t>Отдых</a:t>
            </a:r>
            <a:endParaRPr/>
          </a:p>
        </p:txBody>
      </p:sp>
    </p:spTree>
  </p:cSld>
  <p:transition>
    <p:wheel spokes="8"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7045560"/>
          </a:xfrm>
          <a:prstGeom prst="rect">
            <a:avLst/>
          </a:prstGeom>
          <a:ln w="9360">
            <a:noFill/>
          </a:ln>
        </p:spPr>
      </p:pic>
      <p:pic>
        <p:nvPicPr>
          <p:cNvPr id="145" name="Рисунок 4" descr=""/>
          <p:cNvPicPr/>
          <p:nvPr/>
        </p:nvPicPr>
        <p:blipFill>
          <a:blip r:embed="rId2"/>
          <a:stretch/>
        </p:blipFill>
        <p:spPr>
          <a:xfrm>
            <a:off x="4689000" y="1265040"/>
            <a:ext cx="3734280" cy="2667240"/>
          </a:xfrm>
          <a:prstGeom prst="rect">
            <a:avLst/>
          </a:prstGeom>
          <a:ln w="28440">
            <a:solidFill>
              <a:srgbClr val="00b050"/>
            </a:solidFill>
            <a:miter/>
          </a:ln>
        </p:spPr>
      </p:pic>
      <p:sp>
        <p:nvSpPr>
          <p:cNvPr id="146" name="CustomShape 1"/>
          <p:cNvSpPr/>
          <p:nvPr/>
        </p:nvSpPr>
        <p:spPr>
          <a:xfrm>
            <a:off x="3168000" y="144000"/>
            <a:ext cx="5471280" cy="1583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7" name="Рисунок 2" descr=""/>
          <p:cNvPicPr/>
          <p:nvPr/>
        </p:nvPicPr>
        <p:blipFill>
          <a:blip r:embed="rId3"/>
          <a:stretch/>
        </p:blipFill>
        <p:spPr>
          <a:xfrm>
            <a:off x="3683160" y="4032000"/>
            <a:ext cx="3948120" cy="2780640"/>
          </a:xfrm>
          <a:prstGeom prst="rect">
            <a:avLst/>
          </a:prstGeom>
          <a:ln w="19080">
            <a:solidFill>
              <a:srgbClr val="00b050"/>
            </a:solidFill>
            <a:miter/>
          </a:ln>
        </p:spPr>
      </p:pic>
      <p:sp>
        <p:nvSpPr>
          <p:cNvPr id="148" name="CustomShape 2"/>
          <p:cNvSpPr/>
          <p:nvPr/>
        </p:nvSpPr>
        <p:spPr>
          <a:xfrm>
            <a:off x="3816000" y="648000"/>
            <a:ext cx="3095280" cy="61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330099"/>
                </a:solidFill>
                <a:latin typeface="Calibri"/>
                <a:ea typeface="DejaVu Sans"/>
              </a:rPr>
              <a:t>Гимнастика после сна</a:t>
            </a:r>
            <a:endParaRPr/>
          </a:p>
        </p:txBody>
      </p:sp>
    </p:spTree>
  </p:cSld>
  <p:transition>
    <p:wheel spokes="8"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pic>
        <p:nvPicPr>
          <p:cNvPr id="150" name="Рисунок 2" descr=""/>
          <p:cNvPicPr/>
          <p:nvPr/>
        </p:nvPicPr>
        <p:blipFill>
          <a:blip r:embed="rId2"/>
          <a:stretch/>
        </p:blipFill>
        <p:spPr>
          <a:xfrm>
            <a:off x="3240000" y="3968280"/>
            <a:ext cx="3671280" cy="2655000"/>
          </a:xfrm>
          <a:prstGeom prst="rect">
            <a:avLst/>
          </a:prstGeom>
          <a:ln w="19080">
            <a:solidFill>
              <a:srgbClr val="00b050"/>
            </a:solidFill>
            <a:miter/>
          </a:ln>
        </p:spPr>
      </p:pic>
      <p:sp>
        <p:nvSpPr>
          <p:cNvPr id="151" name="CustomShape 1"/>
          <p:cNvSpPr/>
          <p:nvPr/>
        </p:nvSpPr>
        <p:spPr>
          <a:xfrm>
            <a:off x="3960000" y="188640"/>
            <a:ext cx="4175280" cy="1178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2" name="Рисунок 3" descr=""/>
          <p:cNvPicPr/>
          <p:nvPr/>
        </p:nvPicPr>
        <p:blipFill>
          <a:blip r:embed="rId3"/>
          <a:stretch/>
        </p:blipFill>
        <p:spPr>
          <a:xfrm>
            <a:off x="4968000" y="1224000"/>
            <a:ext cx="3455280" cy="2608560"/>
          </a:xfrm>
          <a:prstGeom prst="rect">
            <a:avLst/>
          </a:prstGeom>
          <a:ln w="19080">
            <a:solidFill>
              <a:srgbClr val="00b050"/>
            </a:solidFill>
            <a:miter/>
          </a:ln>
        </p:spPr>
      </p:pic>
      <p:sp>
        <p:nvSpPr>
          <p:cNvPr id="153" name="CustomShape 2"/>
          <p:cNvSpPr/>
          <p:nvPr/>
        </p:nvSpPr>
        <p:spPr>
          <a:xfrm>
            <a:off x="4104000" y="504000"/>
            <a:ext cx="3023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330099"/>
                </a:solidFill>
                <a:latin typeface="Calibri"/>
                <a:ea typeface="DejaVu Sans"/>
              </a:rPr>
              <a:t>Закаливающие процедуры</a:t>
            </a:r>
            <a:endParaRPr/>
          </a:p>
        </p:txBody>
      </p:sp>
    </p:spTree>
  </p:cSld>
  <p:transition>
    <p:wheel spokes="8"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43240"/>
          </a:xfrm>
          <a:prstGeom prst="rect">
            <a:avLst/>
          </a:prstGeom>
          <a:ln w="9360">
            <a:noFill/>
          </a:ln>
        </p:spPr>
      </p:pic>
      <p:pic>
        <p:nvPicPr>
          <p:cNvPr id="155" name="Рисунок 2" descr=""/>
          <p:cNvPicPr/>
          <p:nvPr/>
        </p:nvPicPr>
        <p:blipFill>
          <a:blip r:embed="rId2"/>
          <a:stretch/>
        </p:blipFill>
        <p:spPr>
          <a:xfrm>
            <a:off x="3232080" y="2016000"/>
            <a:ext cx="5398920" cy="4320000"/>
          </a:xfrm>
          <a:prstGeom prst="rect">
            <a:avLst/>
          </a:prstGeom>
          <a:ln w="19080">
            <a:solidFill>
              <a:srgbClr val="00b050"/>
            </a:solidFill>
            <a:miter/>
          </a:ln>
        </p:spPr>
      </p:pic>
      <p:sp>
        <p:nvSpPr>
          <p:cNvPr id="156" name="CustomShape 1"/>
          <p:cNvSpPr/>
          <p:nvPr/>
        </p:nvSpPr>
        <p:spPr>
          <a:xfrm>
            <a:off x="3960000" y="116640"/>
            <a:ext cx="4895280" cy="1394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2"/>
          <p:cNvSpPr/>
          <p:nvPr/>
        </p:nvSpPr>
        <p:spPr>
          <a:xfrm>
            <a:off x="4176000" y="432000"/>
            <a:ext cx="3311280" cy="93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200" strike="noStrike" cap="all">
                <a:solidFill>
                  <a:srgbClr val="330099"/>
                </a:solidFill>
                <a:latin typeface="Calibri"/>
                <a:ea typeface="DejaVu Sans"/>
              </a:rPr>
              <a:t>Дыхательная гимнастика</a:t>
            </a:r>
            <a:endParaRPr/>
          </a:p>
        </p:txBody>
      </p:sp>
    </p:spTree>
  </p:cSld>
  <p:transition>
    <p:wheel spokes="8"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7045560"/>
          </a:xfrm>
          <a:prstGeom prst="rect">
            <a:avLst/>
          </a:prstGeom>
          <a:ln w="9360">
            <a:noFill/>
          </a:ln>
        </p:spPr>
      </p:pic>
      <p:pic>
        <p:nvPicPr>
          <p:cNvPr id="159" name="Picture 2" descr=""/>
          <p:cNvPicPr/>
          <p:nvPr/>
        </p:nvPicPr>
        <p:blipFill>
          <a:blip r:embed="rId2"/>
          <a:stretch/>
        </p:blipFill>
        <p:spPr>
          <a:xfrm>
            <a:off x="3816000" y="4248000"/>
            <a:ext cx="3059640" cy="2261520"/>
          </a:xfrm>
          <a:prstGeom prst="rect">
            <a:avLst/>
          </a:prstGeom>
          <a:ln w="19080">
            <a:solidFill>
              <a:srgbClr val="00b050"/>
            </a:solidFill>
            <a:round/>
          </a:ln>
        </p:spPr>
      </p:pic>
      <p:pic>
        <p:nvPicPr>
          <p:cNvPr id="160" name="Picture 2" descr=""/>
          <p:cNvPicPr/>
          <p:nvPr/>
        </p:nvPicPr>
        <p:blipFill>
          <a:blip r:embed="rId3"/>
          <a:stretch/>
        </p:blipFill>
        <p:spPr>
          <a:xfrm>
            <a:off x="3168000" y="851040"/>
            <a:ext cx="3098160" cy="2316240"/>
          </a:xfrm>
          <a:prstGeom prst="rect">
            <a:avLst/>
          </a:prstGeom>
          <a:ln w="19080">
            <a:solidFill>
              <a:srgbClr val="00b050"/>
            </a:solidFill>
            <a:round/>
          </a:ln>
        </p:spPr>
      </p:pic>
      <p:pic>
        <p:nvPicPr>
          <p:cNvPr id="161" name="Рисунок 3" descr=""/>
          <p:cNvPicPr/>
          <p:nvPr/>
        </p:nvPicPr>
        <p:blipFill>
          <a:blip r:embed="rId4"/>
          <a:stretch/>
        </p:blipFill>
        <p:spPr>
          <a:xfrm>
            <a:off x="6336000" y="2327760"/>
            <a:ext cx="2663280" cy="1847520"/>
          </a:xfrm>
          <a:prstGeom prst="rect">
            <a:avLst/>
          </a:prstGeom>
          <a:ln w="19080">
            <a:solidFill>
              <a:srgbClr val="00b050"/>
            </a:solidFill>
            <a:miter/>
          </a:ln>
        </p:spPr>
      </p:pic>
    </p:spTree>
  </p:cSld>
  <p:transition>
    <p:wheel spokes="8"/>
  </p:transition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pic>
        <p:nvPicPr>
          <p:cNvPr id="163" name="Рисунок 2" descr=""/>
          <p:cNvPicPr/>
          <p:nvPr/>
        </p:nvPicPr>
        <p:blipFill>
          <a:blip r:embed="rId2"/>
          <a:stretch/>
        </p:blipFill>
        <p:spPr>
          <a:xfrm>
            <a:off x="3312000" y="1940760"/>
            <a:ext cx="5451840" cy="4036680"/>
          </a:xfrm>
          <a:prstGeom prst="rect">
            <a:avLst/>
          </a:prstGeom>
          <a:ln w="19080">
            <a:solidFill>
              <a:srgbClr val="00b050"/>
            </a:solidFill>
            <a:miter/>
          </a:ln>
        </p:spPr>
      </p:pic>
      <p:sp>
        <p:nvSpPr>
          <p:cNvPr id="164" name="CustomShape 1"/>
          <p:cNvSpPr/>
          <p:nvPr/>
        </p:nvSpPr>
        <p:spPr>
          <a:xfrm>
            <a:off x="3384000" y="260640"/>
            <a:ext cx="5471640" cy="1539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3816000" y="864000"/>
            <a:ext cx="3455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200" strike="noStrike" cap="all">
                <a:solidFill>
                  <a:srgbClr val="330099"/>
                </a:solidFill>
                <a:latin typeface="Calibri"/>
                <a:ea typeface="DejaVu Sans"/>
              </a:rPr>
              <a:t>Игровая деятельность</a:t>
            </a:r>
            <a:endParaRPr/>
          </a:p>
        </p:txBody>
      </p:sp>
    </p:spTree>
  </p:cSld>
  <p:transition>
    <p:wheel spokes="8"/>
  </p:transition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64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2880000" y="1944000"/>
            <a:ext cx="6101280" cy="344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000" strike="noStrike" cap="all">
                <a:solidFill>
                  <a:srgbClr val="330099"/>
                </a:solidFill>
                <a:latin typeface="Times New Roman"/>
                <a:ea typeface="DejaVu Sans"/>
              </a:rPr>
              <a:t>«Что имеем не храним, потерявши - плачем».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000" strike="noStrike" cap="all">
                <a:solidFill>
                  <a:srgbClr val="330099"/>
                </a:solidFill>
                <a:latin typeface="Times New Roman"/>
                <a:ea typeface="DejaVu Sans"/>
              </a:rPr>
              <a:t>Эта народная пословица, имеющая широкое значение, подмечает и наше отношение к здоровью. Пока оно есть, мы попросту о нем не задумываемся, а когда его нет, тратим много времени, сил и средств на его восстановление, которое, увы, не всегда достигается.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81" name="CustomShape 2"/>
          <p:cNvSpPr/>
          <p:nvPr/>
        </p:nvSpPr>
        <p:spPr>
          <a:xfrm>
            <a:off x="3456000" y="72000"/>
            <a:ext cx="4751280" cy="1655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82" name="CustomShape 3"/>
          <p:cNvSpPr/>
          <p:nvPr/>
        </p:nvSpPr>
        <p:spPr>
          <a:xfrm>
            <a:off x="4104000" y="504000"/>
            <a:ext cx="2447280" cy="71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000" strike="noStrike" cap="all">
                <a:solidFill>
                  <a:srgbClr val="0000cc"/>
                </a:solidFill>
                <a:latin typeface="Times New Roman"/>
                <a:ea typeface="DejaVu Sans"/>
              </a:rPr>
              <a:t>Актуальность темы</a:t>
            </a:r>
            <a:endParaRPr/>
          </a:p>
        </p:txBody>
      </p:sp>
    </p:spTree>
  </p:cSld>
  <p:transition>
    <p:wheel spokes="8"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0" y="4293000"/>
            <a:ext cx="4463280" cy="151092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4f81bd"/>
                </a:solidFill>
                <a:latin typeface="Calibri"/>
                <a:ea typeface="DejaVu Sans"/>
              </a:rPr>
              <a:t>Самостоятельная деятельность в спортивном уголке.</a:t>
            </a:r>
            <a:endParaRPr/>
          </a:p>
        </p:txBody>
      </p:sp>
      <p:pic>
        <p:nvPicPr>
          <p:cNvPr id="167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43240"/>
          </a:xfrm>
          <a:prstGeom prst="rect">
            <a:avLst/>
          </a:prstGeom>
          <a:ln w="9360">
            <a:noFill/>
          </a:ln>
        </p:spPr>
      </p:pic>
      <p:pic>
        <p:nvPicPr>
          <p:cNvPr id="168" name="Рисунок 6" descr=""/>
          <p:cNvPicPr/>
          <p:nvPr/>
        </p:nvPicPr>
        <p:blipFill>
          <a:blip r:embed="rId2"/>
          <a:stretch/>
        </p:blipFill>
        <p:spPr>
          <a:xfrm>
            <a:off x="5904000" y="3024000"/>
            <a:ext cx="3017880" cy="3455280"/>
          </a:xfrm>
          <a:prstGeom prst="rect">
            <a:avLst/>
          </a:prstGeom>
          <a:ln w="28440">
            <a:solidFill>
              <a:srgbClr val="00b050"/>
            </a:solidFill>
            <a:miter/>
          </a:ln>
        </p:spPr>
      </p:pic>
      <p:sp>
        <p:nvSpPr>
          <p:cNvPr id="169" name="CustomShape 2"/>
          <p:cNvSpPr/>
          <p:nvPr/>
        </p:nvSpPr>
        <p:spPr>
          <a:xfrm>
            <a:off x="3744000" y="216000"/>
            <a:ext cx="4391280" cy="1655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000099"/>
                </a:solidFill>
                <a:latin typeface="Calibri"/>
                <a:ea typeface="DejaVu Sans"/>
              </a:rPr>
              <a:t>Самостоятельная деятельность в спортивном уголке</a:t>
            </a:r>
            <a:endParaRPr/>
          </a:p>
        </p:txBody>
      </p:sp>
      <p:pic>
        <p:nvPicPr>
          <p:cNvPr id="170" name="Picture 2" descr=""/>
          <p:cNvPicPr/>
          <p:nvPr/>
        </p:nvPicPr>
        <p:blipFill>
          <a:blip r:embed="rId3"/>
          <a:stretch/>
        </p:blipFill>
        <p:spPr>
          <a:xfrm>
            <a:off x="2337840" y="2088000"/>
            <a:ext cx="3421440" cy="2519280"/>
          </a:xfrm>
          <a:prstGeom prst="rect">
            <a:avLst/>
          </a:prstGeom>
          <a:ln w="19080">
            <a:solidFill>
              <a:srgbClr val="00b050"/>
            </a:solidFill>
            <a:round/>
          </a:ln>
        </p:spPr>
      </p:pic>
    </p:spTree>
  </p:cSld>
  <p:transition>
    <p:wheel spokes="8"/>
  </p:transition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2988000" y="1556640"/>
            <a:ext cx="4751280" cy="2879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2800" strike="noStrike" cap="all">
                <a:solidFill>
                  <a:srgbClr val="4f81bd"/>
                </a:solidFill>
                <a:latin typeface="Calibri"/>
                <a:ea typeface="DejaVu Sans"/>
              </a:rPr>
              <a:t>Спасибо за внимание!</a:t>
            </a:r>
            <a:endParaRPr/>
          </a:p>
        </p:txBody>
      </p:sp>
    </p:spTree>
  </p:cSld>
  <p:transition>
    <p:wheel spokes="8"/>
  </p:transition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64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3204000" y="2565000"/>
            <a:ext cx="5327640" cy="222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trike="noStrike" cap="all">
                <a:solidFill>
                  <a:srgbClr val="330099"/>
                </a:solidFill>
                <a:latin typeface="Times New Roman"/>
                <a:ea typeface="DejaVu Sans"/>
              </a:rPr>
              <a:t>Сформировать у детей  дошкольного возраста начальные представления о здоровом образе жизни.</a:t>
            </a:r>
            <a:endParaRPr/>
          </a:p>
        </p:txBody>
      </p:sp>
      <p:sp>
        <p:nvSpPr>
          <p:cNvPr id="85" name="CustomShape 2"/>
          <p:cNvSpPr/>
          <p:nvPr/>
        </p:nvSpPr>
        <p:spPr>
          <a:xfrm>
            <a:off x="3492000" y="1052640"/>
            <a:ext cx="4175280" cy="82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trike="noStrike" cap="all">
                <a:solidFill>
                  <a:srgbClr val="0000cc"/>
                </a:solidFill>
                <a:latin typeface="Times New Roman"/>
                <a:ea typeface="DejaVu Sans"/>
              </a:rPr>
              <a:t>Цель</a:t>
            </a:r>
            <a:endParaRPr/>
          </a:p>
        </p:txBody>
      </p:sp>
    </p:spTree>
  </p:cSld>
  <p:transition>
    <p:wheel spokes="8"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64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0" y="-360"/>
            <a:ext cx="9143640" cy="6843960"/>
          </a:xfrm>
          <a:prstGeom prst="rect">
            <a:avLst/>
          </a:prstGeom>
          <a:ln w="9360"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3816000" y="432000"/>
            <a:ext cx="3887280" cy="91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5400" strike="noStrike" cap="all">
                <a:solidFill>
                  <a:srgbClr val="000099"/>
                </a:solidFill>
                <a:latin typeface="Times New Roman"/>
                <a:ea typeface="DejaVu Sans"/>
              </a:rPr>
              <a:t>Задачи:</a:t>
            </a:r>
            <a:endParaRPr/>
          </a:p>
        </p:txBody>
      </p:sp>
      <p:sp>
        <p:nvSpPr>
          <p:cNvPr id="88" name="CustomShape 2"/>
          <p:cNvSpPr/>
          <p:nvPr/>
        </p:nvSpPr>
        <p:spPr>
          <a:xfrm>
            <a:off x="3312000" y="1344600"/>
            <a:ext cx="5687280" cy="1534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330099"/>
                </a:solidFill>
                <a:latin typeface="Calibri"/>
                <a:ea typeface="DejaVu Sans"/>
              </a:rPr>
              <a:t>Помочь детям в занимательной форме, Беседах, играх усвоить понятие “здоровый образ жизни”, “охрана здоровья”, убедить в необходимости соблюдения личной гигиены.</a:t>
            </a:r>
            <a:endParaRPr/>
          </a:p>
        </p:txBody>
      </p:sp>
      <p:sp>
        <p:nvSpPr>
          <p:cNvPr id="89" name="CustomShape 3"/>
          <p:cNvSpPr/>
          <p:nvPr/>
        </p:nvSpPr>
        <p:spPr>
          <a:xfrm>
            <a:off x="3312000" y="3024000"/>
            <a:ext cx="5687640" cy="1367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ru-RU" strike="noStrike">
                <a:solidFill>
                  <a:srgbClr val="ffffff"/>
                </a:solidFill>
                <a:latin typeface="Calibri"/>
                <a:ea typeface="DejaVu Sans"/>
              </a:rPr>
              <a:t>.</a:t>
            </a:r>
            <a:endParaRPr/>
          </a:p>
        </p:txBody>
      </p:sp>
      <p:sp>
        <p:nvSpPr>
          <p:cNvPr id="90" name="CustomShape 4"/>
          <p:cNvSpPr/>
          <p:nvPr/>
        </p:nvSpPr>
        <p:spPr>
          <a:xfrm>
            <a:off x="3384000" y="4653000"/>
            <a:ext cx="5687280" cy="1898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330099"/>
                </a:solidFill>
                <a:latin typeface="Calibri"/>
                <a:ea typeface="DejaVu Sans"/>
              </a:rPr>
              <a:t>Познакомить с понятием «витамины», о необходимости наличия витаминов в организме человека, о полезных продуктах, в которых содержатся витамины, закрепить знания детей о предметах личной гигиены.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91" name="CustomShape 5"/>
          <p:cNvSpPr/>
          <p:nvPr/>
        </p:nvSpPr>
        <p:spPr>
          <a:xfrm>
            <a:off x="3312000" y="3168000"/>
            <a:ext cx="57592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trike="noStrike" cap="all">
                <a:solidFill>
                  <a:srgbClr val="330099"/>
                </a:solidFill>
                <a:latin typeface="Calibri"/>
                <a:ea typeface="DejaVu Sans"/>
              </a:rPr>
              <a:t>Привитие навыков здорового образа жизни, учить детей самостоятельно следить за своим здоровьем.</a:t>
            </a:r>
            <a:endParaRPr/>
          </a:p>
        </p:txBody>
      </p:sp>
    </p:spTree>
  </p:cSld>
  <p:transition>
    <p:wheel spokes="8"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7045560"/>
          </a:xfrm>
          <a:prstGeom prst="rect">
            <a:avLst/>
          </a:prstGeom>
          <a:ln w="9360"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4068000" y="2448000"/>
            <a:ext cx="4535280" cy="40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Беседа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Подвижные игры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Пальчиковые игры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Сюжетные игры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Решение проблемных  ситуаций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Индивидуальная работа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Физминутки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b="1" lang="ru-RU" sz="2400" strike="noStrike" cap="all">
                <a:solidFill>
                  <a:srgbClr val="330099"/>
                </a:solidFill>
                <a:latin typeface="Calibri"/>
                <a:ea typeface="DejaVu Sans"/>
              </a:rPr>
              <a:t>Рассматривание иллюстраций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4" name="CustomShape 2"/>
          <p:cNvSpPr/>
          <p:nvPr/>
        </p:nvSpPr>
        <p:spPr>
          <a:xfrm>
            <a:off x="3312000" y="144000"/>
            <a:ext cx="5687280" cy="1916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CustomShape 3"/>
          <p:cNvSpPr/>
          <p:nvPr/>
        </p:nvSpPr>
        <p:spPr>
          <a:xfrm>
            <a:off x="3600000" y="576000"/>
            <a:ext cx="3599280" cy="93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200" strike="noStrike" cap="all">
                <a:solidFill>
                  <a:srgbClr val="000099"/>
                </a:solidFill>
                <a:latin typeface="Calibri"/>
                <a:ea typeface="DejaVu Sans"/>
              </a:rPr>
              <a:t>Формы работы с дошкольниками</a:t>
            </a:r>
            <a:endParaRPr/>
          </a:p>
        </p:txBody>
      </p:sp>
    </p:spTree>
  </p:cSld>
  <p:transition>
    <p:wheel spokes="8"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64" descr=""/>
          <p:cNvPicPr/>
          <p:nvPr/>
        </p:nvPicPr>
        <p:blipFill>
          <a:blip r:embed="rId1"/>
          <a:stretch/>
        </p:blipFill>
        <p:spPr>
          <a:xfrm>
            <a:off x="0" y="13680"/>
            <a:ext cx="9142920" cy="6843240"/>
          </a:xfrm>
          <a:prstGeom prst="rect">
            <a:avLst/>
          </a:prstGeom>
          <a:ln w="936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2808000" y="2376000"/>
            <a:ext cx="5615280" cy="344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trike="noStrike" cap="all">
                <a:solidFill>
                  <a:srgbClr val="330099"/>
                </a:solidFill>
                <a:latin typeface="Calibri"/>
                <a:ea typeface="DejaVu Sans"/>
              </a:rPr>
              <a:t>– </a:t>
            </a:r>
            <a:r>
              <a:rPr b="1" lang="ru-RU" sz="3200" strike="noStrike" cap="all">
                <a:solidFill>
                  <a:srgbClr val="330099"/>
                </a:solidFill>
                <a:latin typeface="Calibri"/>
                <a:ea typeface="DejaVu Sans"/>
              </a:rPr>
              <a:t>это состояние полного физического, душевного и социального благополучия, а не только отсутствие болезней и физических дефектов»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8" name="CustomShape 2"/>
          <p:cNvSpPr/>
          <p:nvPr/>
        </p:nvSpPr>
        <p:spPr>
          <a:xfrm>
            <a:off x="3240000" y="432000"/>
            <a:ext cx="5471280" cy="1727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4f81bd"/>
                </a:solid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99" name="CustomShape 3"/>
          <p:cNvSpPr/>
          <p:nvPr/>
        </p:nvSpPr>
        <p:spPr>
          <a:xfrm>
            <a:off x="3816000" y="864000"/>
            <a:ext cx="3167280" cy="86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600" strike="noStrike" cap="all">
                <a:solidFill>
                  <a:srgbClr val="000099"/>
                </a:solidFill>
                <a:latin typeface="Times New Roman"/>
                <a:ea typeface="DejaVu Sans"/>
              </a:rPr>
              <a:t>здоровье</a:t>
            </a:r>
            <a:endParaRPr/>
          </a:p>
        </p:txBody>
      </p:sp>
    </p:spTree>
  </p:cSld>
  <p:transition>
    <p:wheel spokes="8"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64" descr=""/>
          <p:cNvPicPr/>
          <p:nvPr/>
        </p:nvPicPr>
        <p:blipFill>
          <a:blip r:embed="rId1"/>
          <a:stretch/>
        </p:blipFill>
        <p:spPr>
          <a:xfrm>
            <a:off x="36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3780000" y="1052640"/>
            <a:ext cx="453528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trike="noStrike" cap="all">
                <a:solidFill>
                  <a:srgbClr val="4f81bd"/>
                </a:solid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102" name="CustomShape 2"/>
          <p:cNvSpPr/>
          <p:nvPr/>
        </p:nvSpPr>
        <p:spPr>
          <a:xfrm>
            <a:off x="3456000" y="2448000"/>
            <a:ext cx="5399280" cy="40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ru-RU" sz="2000" strike="noStrike" cap="all">
                <a:solidFill>
                  <a:srgbClr val="330099"/>
                </a:solidFill>
                <a:latin typeface="Calibri"/>
                <a:ea typeface="DejaVu Sans"/>
              </a:rPr>
              <a:t>1. Соматическое  здоровье - текущее состояние органов и систем органов человека.</a:t>
            </a:r>
            <a:endParaRPr/>
          </a:p>
          <a:p>
            <a:r>
              <a:rPr b="1" lang="ru-RU" sz="2000" strike="noStrike" cap="all">
                <a:solidFill>
                  <a:srgbClr val="330099"/>
                </a:solidFill>
                <a:latin typeface="Calibri"/>
                <a:ea typeface="DejaVu Sans"/>
              </a:rPr>
              <a:t>2. Физическое здоровье - уровень развития и функциональных возможностей органов и систем организма.</a:t>
            </a:r>
            <a:endParaRPr/>
          </a:p>
          <a:p>
            <a:r>
              <a:rPr b="1" lang="ru-RU" sz="2000" strike="noStrike" cap="all">
                <a:solidFill>
                  <a:srgbClr val="330099"/>
                </a:solidFill>
                <a:latin typeface="Calibri"/>
                <a:ea typeface="DejaVu Sans"/>
              </a:rPr>
              <a:t>3. Психическое здоровье - состояние психической сферы человека.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000" strike="noStrike" cap="all">
                <a:solidFill>
                  <a:srgbClr val="330099"/>
                </a:solidFill>
                <a:latin typeface="Calibri"/>
                <a:ea typeface="DejaVu Sans"/>
              </a:rPr>
              <a:t>4. Нравственное здоровье - комплекс характеристик мотивационной и потребностно-информационной основы жизнедеятельности человека.</a:t>
            </a:r>
            <a:endParaRPr/>
          </a:p>
        </p:txBody>
      </p:sp>
      <p:sp>
        <p:nvSpPr>
          <p:cNvPr id="103" name="CustomShape 3"/>
          <p:cNvSpPr/>
          <p:nvPr/>
        </p:nvSpPr>
        <p:spPr>
          <a:xfrm>
            <a:off x="3384000" y="620640"/>
            <a:ext cx="5399280" cy="1655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4"/>
          <p:cNvSpPr/>
          <p:nvPr/>
        </p:nvSpPr>
        <p:spPr>
          <a:xfrm>
            <a:off x="3960000" y="1052640"/>
            <a:ext cx="3023280" cy="89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trike="noStrike" cap="all">
                <a:solidFill>
                  <a:srgbClr val="000099"/>
                </a:solidFill>
                <a:latin typeface="Times New Roman"/>
                <a:ea typeface="DejaVu Sans"/>
              </a:rPr>
              <a:t>Компоненты здоровья</a:t>
            </a:r>
            <a:endParaRPr/>
          </a:p>
        </p:txBody>
      </p:sp>
    </p:spTree>
  </p:cSld>
  <p:transition>
    <p:wheel spokes="8"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3528000" y="2520000"/>
            <a:ext cx="5255280" cy="43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trike="noStrike" cap="all">
                <a:solidFill>
                  <a:srgbClr val="330099"/>
                </a:solidFill>
                <a:latin typeface="Calibri"/>
                <a:ea typeface="DejaVu Sans"/>
              </a:rPr>
              <a:t>система государственных и общественных мероприятий, обеспечивающих гармоничное духовное и физическое развитие детей и подростков, предупреждение заболеваний и снижение смертности</a:t>
            </a:r>
            <a:endParaRPr/>
          </a:p>
        </p:txBody>
      </p:sp>
      <p:sp>
        <p:nvSpPr>
          <p:cNvPr id="107" name="CustomShape 2"/>
          <p:cNvSpPr/>
          <p:nvPr/>
        </p:nvSpPr>
        <p:spPr>
          <a:xfrm>
            <a:off x="3240000" y="432000"/>
            <a:ext cx="5687280" cy="17992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3"/>
          <p:cNvSpPr/>
          <p:nvPr/>
        </p:nvSpPr>
        <p:spPr>
          <a:xfrm>
            <a:off x="3672000" y="792000"/>
            <a:ext cx="3455280" cy="93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trike="noStrike" cap="all">
                <a:solidFill>
                  <a:srgbClr val="000099"/>
                </a:solidFill>
                <a:latin typeface="Times New Roman"/>
                <a:ea typeface="DejaVu Sans"/>
              </a:rPr>
              <a:t>охрана здоровья</a:t>
            </a:r>
            <a:endParaRPr/>
          </a:p>
        </p:txBody>
      </p:sp>
    </p:spTree>
  </p:cSld>
  <p:transition>
    <p:wheel spokes="8"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Рисунок 64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9360">
            <a:noFill/>
          </a:ln>
        </p:spPr>
      </p:pic>
      <p:sp>
        <p:nvSpPr>
          <p:cNvPr id="110" name="CustomShape 1"/>
          <p:cNvSpPr/>
          <p:nvPr/>
        </p:nvSpPr>
        <p:spPr>
          <a:xfrm>
            <a:off x="3312000" y="2520000"/>
            <a:ext cx="5543640" cy="33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ru-RU" strike="noStrike" cap="all">
                <a:solidFill>
                  <a:srgbClr val="330099"/>
                </a:solidFill>
                <a:latin typeface="Calibri"/>
                <a:ea typeface="DejaVu Sans"/>
              </a:rPr>
              <a:t>- </a:t>
            </a:r>
            <a:r>
              <a:rPr b="1" lang="ru-RU" sz="3200" strike="noStrike" cap="all">
                <a:solidFill>
                  <a:srgbClr val="330099"/>
                </a:solidFill>
                <a:latin typeface="Calibri"/>
                <a:ea typeface="DejaVu Sans"/>
              </a:rPr>
              <a:t>необходимая составная часть общей культуры позволяющая человеку грамотно заботиться о здоровье и благополучии – собственном и окружающих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3200" strike="noStrike" cap="all">
                <a:solidFill>
                  <a:srgbClr val="330099"/>
                </a:solidFill>
                <a:latin typeface="Calibri"/>
                <a:ea typeface="DejaVu Sans"/>
              </a:rPr>
              <a:t>людей.</a:t>
            </a:r>
            <a:endParaRPr/>
          </a:p>
        </p:txBody>
      </p:sp>
      <p:sp>
        <p:nvSpPr>
          <p:cNvPr id="111" name="CustomShape 2"/>
          <p:cNvSpPr/>
          <p:nvPr/>
        </p:nvSpPr>
        <p:spPr>
          <a:xfrm>
            <a:off x="3456000" y="864000"/>
            <a:ext cx="5471640" cy="17996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CustomShape 3"/>
          <p:cNvSpPr/>
          <p:nvPr/>
        </p:nvSpPr>
        <p:spPr>
          <a:xfrm>
            <a:off x="3096000" y="1296000"/>
            <a:ext cx="4319640" cy="100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trike="noStrike" cap="all">
                <a:solidFill>
                  <a:srgbClr val="000099"/>
                </a:solidFill>
                <a:latin typeface="Times New Roman"/>
                <a:ea typeface="DejaVu Sans"/>
              </a:rPr>
              <a:t>Культура здоровья</a:t>
            </a:r>
            <a:endParaRPr/>
          </a:p>
        </p:txBody>
      </p:sp>
    </p:spTree>
  </p:cSld>
  <p:transition>
    <p:wheel spokes="8"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Application>LibreOffice/4.4.1.2$Windows_x86 LibreOffice_project/45e2de17089c24a1fa810c8f975a7171ba4cd432</Application>
  <Paragraphs>61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2013-11-24T13:11:30Z</dcterms:created>
  <dc:creator>Татьяна</dc:creator>
  <dc:language>ru-RU</dc:language>
  <dcterms:modified xsi:type="dcterms:W3CDTF">2017-12-17T14:33:46Z</dcterms:modified>
  <cp:revision>74</cp:revision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4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32</vt:i4>
  </property>
</Properties>
</file>