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4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77" d="100"/>
          <a:sy n="77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19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45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4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7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79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7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7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6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60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9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67AE-6CD2-4B2E-A98B-4291E05A160C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D8D15-3F54-49F6-B6A7-3D86F19B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9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ru-RU" b="1" dirty="0" err="1"/>
              <a:t>Итало</a:t>
            </a:r>
            <a:r>
              <a:rPr lang="ru-RU" b="1" dirty="0"/>
              <a:t> </a:t>
            </a:r>
            <a:r>
              <a:rPr lang="ru-RU" b="1" dirty="0" err="1"/>
              <a:t>Кальвино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3284984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«Если однажды зимней ночью путник...»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9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«Ты </a:t>
            </a:r>
            <a:r>
              <a:rPr lang="ru-RU" dirty="0"/>
              <a:t>прочел страниц тридцать и постепенно втягиваешься в сюжет. В какой-то момент ты отмечаешь про себя: "Однако эта фраза кажется мне знакомой. Да что фраза, по-моему, я уже читал весь абзац". Все ясно: это сквозная тема; текст сплошь соткан из повторов, призванных передать текучесть времени. Такой читатель, как ты, чутко улавливает подобные тонкости. Ты изначально готов воспринять авторский замысел, от тебя ничего не ускользнет. &lt;…&gt; Погоди-погоди, проверь нумерацию страниц. Подумать только! &lt;…&gt; То, что ты принял за стилистическую изощренность автора, оказалось обычным типографским браком</a:t>
            </a:r>
            <a:r>
              <a:rPr lang="ru-RU" dirty="0" smtClean="0"/>
              <a:t>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679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Объект </a:t>
            </a:r>
            <a:r>
              <a:rPr lang="ru-RU" dirty="0"/>
              <a:t>авторской </a:t>
            </a:r>
            <a:r>
              <a:rPr lang="ru-RU" dirty="0" smtClean="0"/>
              <a:t>иронии: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массовая литература</a:t>
            </a:r>
          </a:p>
          <a:p>
            <a:r>
              <a:rPr lang="ru-RU" dirty="0" smtClean="0"/>
              <a:t>теория постмодернизма</a:t>
            </a:r>
          </a:p>
          <a:p>
            <a:r>
              <a:rPr lang="ru-RU" dirty="0" smtClean="0"/>
              <a:t>литературный процесс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2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err="1" smtClean="0"/>
              <a:t>Итало</a:t>
            </a:r>
            <a:r>
              <a:rPr lang="ru-RU" dirty="0" smtClean="0"/>
              <a:t> </a:t>
            </a:r>
            <a:r>
              <a:rPr lang="ru-RU" dirty="0" err="1" smtClean="0"/>
              <a:t>Кальвино</a:t>
            </a:r>
            <a:r>
              <a:rPr lang="ru-RU" dirty="0"/>
              <a:t> ( 15 </a:t>
            </a:r>
            <a:r>
              <a:rPr lang="ru-RU" dirty="0" smtClean="0"/>
              <a:t>октября</a:t>
            </a:r>
            <a:r>
              <a:rPr lang="ru-RU" dirty="0"/>
              <a:t> </a:t>
            </a:r>
            <a:r>
              <a:rPr lang="ru-RU" dirty="0" smtClean="0"/>
              <a:t>1923—</a:t>
            </a:r>
            <a:r>
              <a:rPr lang="ru-RU" dirty="0"/>
              <a:t> 19 сентября </a:t>
            </a:r>
            <a:r>
              <a:rPr lang="ru-RU" dirty="0" smtClean="0"/>
              <a:t>1985)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171" y="1124745"/>
            <a:ext cx="4323829" cy="57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0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it-IT" dirty="0" smtClean="0"/>
              <a:t>Se una notte d'inverno un viaggiatore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« Если однажды зимней ночью путник»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Язык</a:t>
            </a:r>
            <a:r>
              <a:rPr lang="ru-RU" dirty="0"/>
              <a:t>: и</a:t>
            </a:r>
            <a:r>
              <a:rPr lang="ru-RU" dirty="0" smtClean="0"/>
              <a:t>тальянский</a:t>
            </a:r>
          </a:p>
          <a:p>
            <a:endParaRPr lang="ru-RU" dirty="0"/>
          </a:p>
          <a:p>
            <a:r>
              <a:rPr lang="ru-RU" dirty="0" smtClean="0"/>
              <a:t>Роман впервые опубликован </a:t>
            </a:r>
            <a:r>
              <a:rPr lang="ru-RU" dirty="0"/>
              <a:t>в 1979 </a:t>
            </a:r>
            <a:r>
              <a:rPr lang="ru-RU" dirty="0" smtClean="0"/>
              <a:t>году</a:t>
            </a:r>
          </a:p>
          <a:p>
            <a:endParaRPr lang="ru-RU" dirty="0"/>
          </a:p>
          <a:p>
            <a:r>
              <a:rPr lang="ru-RU" dirty="0" smtClean="0"/>
              <a:t>В России опубликован в журнале «Иностранная литература» в 1994году. Перевод - </a:t>
            </a:r>
            <a:r>
              <a:rPr lang="ru-RU" b="1" dirty="0"/>
              <a:t>Геннадий Киселев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5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«Мне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пришла мысль написать роман, состоящий из одних первых глав. Героем может быть Читатель, которого постоянно прерывают. Читатель покупает новый роман А писателя Б. Экземпляр книги оказывается бракованным, и Читатель спотыкается на первой главе... Он идет в книжную лавку поменять книгу...</a:t>
            </a: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Весь роман можно написать от второго лица: ты, Читатель... Можно ввести в роман Читательницу, плутоватого переводчика, пожилого писателя, ведущего дневник вроде моего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...»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42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pPr algn="ctr"/>
            <a:r>
              <a:rPr lang="ru-RU" sz="2800" b="1" dirty="0" smtClean="0"/>
              <a:t>Структура романа</a:t>
            </a:r>
            <a:endParaRPr lang="ru-RU" sz="2800" b="1" dirty="0"/>
          </a:p>
          <a:p>
            <a:r>
              <a:rPr lang="ru-RU" sz="2400" dirty="0" smtClean="0"/>
              <a:t>1."Если однажды зимней ночью путник". </a:t>
            </a:r>
            <a:r>
              <a:rPr lang="ru-RU" sz="2400" dirty="0" err="1" smtClean="0"/>
              <a:t>Итало</a:t>
            </a:r>
            <a:r>
              <a:rPr lang="ru-RU" sz="2400" dirty="0" smtClean="0"/>
              <a:t> </a:t>
            </a:r>
            <a:r>
              <a:rPr lang="ru-RU" sz="2400" dirty="0" err="1" smtClean="0"/>
              <a:t>Кальвино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2. «Неподалёку от хутора </a:t>
            </a:r>
            <a:r>
              <a:rPr lang="ru-RU" sz="2400" dirty="0" err="1" smtClean="0"/>
              <a:t>Мальборк</a:t>
            </a:r>
            <a:r>
              <a:rPr lang="ru-RU" sz="2400" dirty="0" smtClean="0"/>
              <a:t>». Автор —</a:t>
            </a:r>
            <a:r>
              <a:rPr lang="ru-RU" sz="2400" dirty="0" err="1" smtClean="0"/>
              <a:t>Тазио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Базакбал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3. «Над крутым косогором склонившись» </a:t>
            </a:r>
            <a:r>
              <a:rPr lang="ru-RU" sz="2400" dirty="0" err="1"/>
              <a:t>Укко</a:t>
            </a:r>
            <a:r>
              <a:rPr lang="ru-RU" sz="2400" dirty="0"/>
              <a:t> Ахти</a:t>
            </a:r>
            <a:endParaRPr lang="ru-RU" sz="2400" dirty="0" smtClean="0"/>
          </a:p>
          <a:p>
            <a:r>
              <a:rPr lang="ru-RU" sz="2400" dirty="0" smtClean="0"/>
              <a:t>4. «Не страшась ветра и головокружения». </a:t>
            </a:r>
            <a:r>
              <a:rPr lang="ru-RU" sz="2400" dirty="0" err="1" smtClean="0"/>
              <a:t>Вортс</a:t>
            </a:r>
            <a:r>
              <a:rPr lang="ru-RU" sz="2400" dirty="0" smtClean="0"/>
              <a:t> Вильянди. </a:t>
            </a:r>
          </a:p>
          <a:p>
            <a:r>
              <a:rPr lang="ru-RU" sz="2400" dirty="0" smtClean="0"/>
              <a:t>5. «Смотрит вниз, где сгущается тьма». Роман Бертрана </a:t>
            </a:r>
            <a:r>
              <a:rPr lang="ru-RU" sz="2400" dirty="0" err="1" smtClean="0"/>
              <a:t>Вандервельде</a:t>
            </a:r>
            <a:endParaRPr lang="ru-RU" sz="2400" dirty="0" smtClean="0"/>
          </a:p>
          <a:p>
            <a:r>
              <a:rPr lang="ru-RU" sz="2400" dirty="0" smtClean="0"/>
              <a:t>6. «В сети перекрещённых линий» - роман </a:t>
            </a:r>
            <a:r>
              <a:rPr lang="ru-RU" sz="2400" dirty="0" err="1" smtClean="0"/>
              <a:t>Сайласа</a:t>
            </a:r>
            <a:r>
              <a:rPr lang="ru-RU" sz="2400" dirty="0" smtClean="0"/>
              <a:t> </a:t>
            </a:r>
            <a:r>
              <a:rPr lang="ru-RU" sz="2400" dirty="0" err="1" smtClean="0"/>
              <a:t>Флэннери</a:t>
            </a:r>
            <a:endParaRPr lang="ru-RU" sz="2400" dirty="0" smtClean="0"/>
          </a:p>
          <a:p>
            <a:r>
              <a:rPr lang="ru-RU" sz="2400" dirty="0" smtClean="0"/>
              <a:t>7. «В сети перепутанных линий» — роман </a:t>
            </a:r>
            <a:r>
              <a:rPr lang="ru-RU" sz="2400" dirty="0" err="1" smtClean="0"/>
              <a:t>Сайласа</a:t>
            </a:r>
            <a:r>
              <a:rPr lang="ru-RU" sz="2400" dirty="0" smtClean="0"/>
              <a:t> </a:t>
            </a:r>
            <a:r>
              <a:rPr lang="ru-RU" sz="2400" dirty="0" err="1" smtClean="0"/>
              <a:t>Флэннери</a:t>
            </a:r>
            <a:r>
              <a:rPr lang="ru-RU" sz="2400" dirty="0" smtClean="0"/>
              <a:t> в жанре триллера (возможно, подделка, произведённая в Японии).</a:t>
            </a:r>
          </a:p>
          <a:p>
            <a:r>
              <a:rPr lang="ru-RU" sz="2400" dirty="0" smtClean="0"/>
              <a:t>8. «На лужайке, залитой лунным светом». </a:t>
            </a:r>
            <a:r>
              <a:rPr lang="ru-RU" sz="2400" dirty="0" err="1" smtClean="0"/>
              <a:t>Такакуми</a:t>
            </a:r>
            <a:r>
              <a:rPr lang="ru-RU" sz="2400" dirty="0" smtClean="0"/>
              <a:t> </a:t>
            </a:r>
            <a:r>
              <a:rPr lang="ru-RU" sz="2400" dirty="0" err="1" smtClean="0"/>
              <a:t>Икоки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9. «Вкруг зияющей ямы». </a:t>
            </a:r>
            <a:r>
              <a:rPr lang="ru-RU" sz="2400" dirty="0"/>
              <a:t>А</a:t>
            </a:r>
            <a:r>
              <a:rPr lang="ru-RU" sz="2400" dirty="0" smtClean="0"/>
              <a:t>втор — </a:t>
            </a:r>
            <a:r>
              <a:rPr lang="ru-RU" sz="2400" dirty="0" err="1" smtClean="0"/>
              <a:t>Калисто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Бандера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10. «Что ждет его в самом конце?». Роман </a:t>
            </a:r>
            <a:r>
              <a:rPr lang="ru-RU" sz="2400" dirty="0" err="1" smtClean="0"/>
              <a:t>ирканского</a:t>
            </a:r>
            <a:r>
              <a:rPr lang="ru-RU" sz="2400" dirty="0" smtClean="0"/>
              <a:t> писателя Анатолия Анатолина.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38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«</a:t>
            </a:r>
            <a:r>
              <a:rPr lang="ru-RU" sz="4000" dirty="0" smtClean="0"/>
              <a:t>Гермес </a:t>
            </a:r>
            <a:r>
              <a:rPr lang="ru-RU" sz="4000" dirty="0"/>
              <a:t>Марана мечтал о литературе, целиком состоящей из апокрифов, ложных посылов, подделок и подлогов, мешанины и путаницы. Если бы этот замысел осуществился и постоянная неуверенность в личности пишущего не позволяла бы читателю с верой предаваться чтению &lt;…&gt;, возможно, внешне здание литературы ничуть бы не изменилось... но внутри, в основании, там, где определяются отношения читателя с текстом, кое-что изменилось бы </a:t>
            </a:r>
            <a:r>
              <a:rPr lang="ru-RU" sz="4000" dirty="0" smtClean="0"/>
              <a:t>навсегда»</a:t>
            </a:r>
          </a:p>
          <a:p>
            <a:endParaRPr lang="ru-RU" sz="4000" dirty="0"/>
          </a:p>
          <a:p>
            <a:endParaRPr lang="ru-RU" sz="4000" dirty="0" smtClean="0"/>
          </a:p>
          <a:p>
            <a:r>
              <a:rPr lang="ru-RU" sz="4000" dirty="0" smtClean="0"/>
              <a:t>«Гермес </a:t>
            </a:r>
            <a:r>
              <a:rPr lang="ru-RU" sz="4000" dirty="0"/>
              <a:t>Марана представляется тебе неким змием-искусителем, запускающим ядовитое жало в райские кущи </a:t>
            </a:r>
            <a:r>
              <a:rPr lang="ru-RU" sz="4000" dirty="0" smtClean="0"/>
              <a:t>чтения»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6433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/>
          <a:lstStyle/>
          <a:p>
            <a:r>
              <a:rPr lang="ru-RU" dirty="0" smtClean="0"/>
              <a:t>Из дневника </a:t>
            </a:r>
            <a:r>
              <a:rPr lang="ru-RU" dirty="0" err="1" smtClean="0"/>
              <a:t>Флэннери</a:t>
            </a:r>
            <a:r>
              <a:rPr lang="ru-RU" dirty="0" smtClean="0"/>
              <a:t>: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«Мой </a:t>
            </a:r>
            <a:r>
              <a:rPr lang="ru-RU" dirty="0"/>
              <a:t>слог, мой вкус, мои убеждения, моя самость, моя культура, </a:t>
            </a:r>
            <a:r>
              <a:rPr lang="ru-RU" dirty="0" smtClean="0"/>
              <a:t> мой </a:t>
            </a:r>
            <a:r>
              <a:rPr lang="ru-RU" dirty="0"/>
              <a:t>жизненный опыт, мой склад души, мой дар, мои излюбленные приемы — все, что делает узнаваемым мое писание, мнится мне тесной </a:t>
            </a:r>
            <a:r>
              <a:rPr lang="ru-RU" dirty="0" smtClean="0"/>
              <a:t>клеткой… Единственная </a:t>
            </a:r>
            <a:r>
              <a:rPr lang="ru-RU" dirty="0"/>
              <a:t>моя цель — передать на письме </a:t>
            </a:r>
            <a:r>
              <a:rPr lang="ru-RU" dirty="0" err="1"/>
              <a:t>описуемое</a:t>
            </a:r>
            <a:r>
              <a:rPr lang="ru-RU" dirty="0"/>
              <a:t>, ожидающее своего описания; рассказать то, о чем никто не </a:t>
            </a:r>
            <a:r>
              <a:rPr lang="ru-RU" dirty="0" smtClean="0"/>
              <a:t>рассказывает»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8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«Пожалуй</a:t>
            </a:r>
            <a:r>
              <a:rPr lang="ru-RU" dirty="0"/>
              <a:t>, моя истинная книга и есть этот дневник. В нем я пытаюсь передать образ молодой особы, сидящей в шезлонге в разное время дня и при разном освещении</a:t>
            </a:r>
            <a:r>
              <a:rPr lang="ru-RU" dirty="0" smtClean="0"/>
              <a:t>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76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/>
              <a:t>Читая, ты должен отрешиться и одновременно сосредоточиться. Точь-в-точь как я сейчас…»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Твое читательское внимание полностью обращено к этой женщине. Уже несколько страниц ты ходишь вокруг нее. Я, нет, автор ходит вокруг этого женского </a:t>
            </a:r>
            <a:r>
              <a:rPr lang="ru-RU" dirty="0" smtClean="0"/>
              <a:t>персонажа»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583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618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Итало Кальвино</vt:lpstr>
      <vt:lpstr>Итало Кальвино ( 15 октября 1923— 19 сентября 1985)</vt:lpstr>
      <vt:lpstr>«Se una notte d'inverno un viaggiatore» « Если однажды зимней ночью путник» </vt:lpstr>
      <vt:lpstr> </vt:lpstr>
      <vt:lpstr> </vt:lpstr>
      <vt:lpstr> </vt:lpstr>
      <vt:lpstr>Из дневника Флэннери:  </vt:lpstr>
      <vt:lpstr>Презентация PowerPoint</vt:lpstr>
      <vt:lpstr>Презентация PowerPoint</vt:lpstr>
      <vt:lpstr> </vt:lpstr>
      <vt:lpstr>Объект авторской иронии: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Итало Кальвино</dc:title>
  <dc:creator>dns-shop.ru</dc:creator>
  <cp:lastModifiedBy>dns-shop.ru</cp:lastModifiedBy>
  <cp:revision>11</cp:revision>
  <dcterms:created xsi:type="dcterms:W3CDTF">2018-09-22T15:40:45Z</dcterms:created>
  <dcterms:modified xsi:type="dcterms:W3CDTF">2018-10-28T17:55:17Z</dcterms:modified>
</cp:coreProperties>
</file>